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4239" r:id="rId4"/>
  </p:sldMasterIdLst>
  <p:notesMasterIdLst>
    <p:notesMasterId r:id="rId106"/>
  </p:notesMasterIdLst>
  <p:handoutMasterIdLst>
    <p:handoutMasterId r:id="rId107"/>
  </p:handoutMasterIdLst>
  <p:sldIdLst>
    <p:sldId id="347" r:id="rId5"/>
    <p:sldId id="575" r:id="rId6"/>
    <p:sldId id="576" r:id="rId7"/>
    <p:sldId id="577" r:id="rId8"/>
    <p:sldId id="580" r:id="rId9"/>
    <p:sldId id="578" r:id="rId10"/>
    <p:sldId id="579" r:id="rId11"/>
    <p:sldId id="612" r:id="rId12"/>
    <p:sldId id="581" r:id="rId13"/>
    <p:sldId id="628" r:id="rId14"/>
    <p:sldId id="626" r:id="rId15"/>
    <p:sldId id="659" r:id="rId16"/>
    <p:sldId id="582" r:id="rId17"/>
    <p:sldId id="583" r:id="rId18"/>
    <p:sldId id="630" r:id="rId19"/>
    <p:sldId id="622" r:id="rId20"/>
    <p:sldId id="629" r:id="rId21"/>
    <p:sldId id="615" r:id="rId22"/>
    <p:sldId id="616" r:id="rId23"/>
    <p:sldId id="617" r:id="rId24"/>
    <p:sldId id="586" r:id="rId25"/>
    <p:sldId id="664" r:id="rId26"/>
    <p:sldId id="618" r:id="rId27"/>
    <p:sldId id="619" r:id="rId28"/>
    <p:sldId id="620" r:id="rId29"/>
    <p:sldId id="588" r:id="rId30"/>
    <p:sldId id="632" r:id="rId31"/>
    <p:sldId id="589" r:id="rId32"/>
    <p:sldId id="627" r:id="rId33"/>
    <p:sldId id="669" r:id="rId34"/>
    <p:sldId id="670" r:id="rId35"/>
    <p:sldId id="671" r:id="rId36"/>
    <p:sldId id="672" r:id="rId37"/>
    <p:sldId id="673" r:id="rId38"/>
    <p:sldId id="674" r:id="rId39"/>
    <p:sldId id="675" r:id="rId40"/>
    <p:sldId id="676" r:id="rId41"/>
    <p:sldId id="631" r:id="rId42"/>
    <p:sldId id="704" r:id="rId43"/>
    <p:sldId id="635" r:id="rId44"/>
    <p:sldId id="636" r:id="rId45"/>
    <p:sldId id="637" r:id="rId46"/>
    <p:sldId id="705" r:id="rId47"/>
    <p:sldId id="639" r:id="rId48"/>
    <p:sldId id="640" r:id="rId49"/>
    <p:sldId id="642" r:id="rId50"/>
    <p:sldId id="643" r:id="rId51"/>
    <p:sldId id="706" r:id="rId52"/>
    <p:sldId id="645" r:id="rId53"/>
    <p:sldId id="707" r:id="rId54"/>
    <p:sldId id="708" r:id="rId55"/>
    <p:sldId id="649" r:id="rId56"/>
    <p:sldId id="650" r:id="rId57"/>
    <p:sldId id="651" r:id="rId58"/>
    <p:sldId id="652" r:id="rId59"/>
    <p:sldId id="654" r:id="rId60"/>
    <p:sldId id="658" r:id="rId61"/>
    <p:sldId id="661" r:id="rId62"/>
    <p:sldId id="662" r:id="rId63"/>
    <p:sldId id="663" r:id="rId64"/>
    <p:sldId id="677" r:id="rId65"/>
    <p:sldId id="678" r:id="rId66"/>
    <p:sldId id="679" r:id="rId67"/>
    <p:sldId id="680" r:id="rId68"/>
    <p:sldId id="681" r:id="rId69"/>
    <p:sldId id="682" r:id="rId70"/>
    <p:sldId id="683" r:id="rId71"/>
    <p:sldId id="684" r:id="rId72"/>
    <p:sldId id="685" r:id="rId73"/>
    <p:sldId id="686" r:id="rId74"/>
    <p:sldId id="687" r:id="rId75"/>
    <p:sldId id="688" r:id="rId76"/>
    <p:sldId id="689" r:id="rId77"/>
    <p:sldId id="690" r:id="rId78"/>
    <p:sldId id="691" r:id="rId79"/>
    <p:sldId id="692" r:id="rId80"/>
    <p:sldId id="693" r:id="rId81"/>
    <p:sldId id="694" r:id="rId82"/>
    <p:sldId id="695" r:id="rId83"/>
    <p:sldId id="696" r:id="rId84"/>
    <p:sldId id="701" r:id="rId85"/>
    <p:sldId id="709" r:id="rId86"/>
    <p:sldId id="697" r:id="rId87"/>
    <p:sldId id="710" r:id="rId88"/>
    <p:sldId id="700" r:id="rId89"/>
    <p:sldId id="711" r:id="rId90"/>
    <p:sldId id="702" r:id="rId91"/>
    <p:sldId id="599" r:id="rId92"/>
    <p:sldId id="600" r:id="rId93"/>
    <p:sldId id="601" r:id="rId94"/>
    <p:sldId id="602" r:id="rId95"/>
    <p:sldId id="604" r:id="rId96"/>
    <p:sldId id="605" r:id="rId97"/>
    <p:sldId id="606" r:id="rId98"/>
    <p:sldId id="607" r:id="rId99"/>
    <p:sldId id="608" r:id="rId100"/>
    <p:sldId id="609" r:id="rId101"/>
    <p:sldId id="610" r:id="rId102"/>
    <p:sldId id="611" r:id="rId103"/>
    <p:sldId id="573" r:id="rId104"/>
    <p:sldId id="574" r:id="rId105"/>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Text Mining - Overview" id="{58668DA9-0634-4FF9-B80B-3124D0B7C167}">
          <p14:sldIdLst>
            <p14:sldId id="347"/>
            <p14:sldId id="575"/>
            <p14:sldId id="576"/>
            <p14:sldId id="577"/>
            <p14:sldId id="580"/>
            <p14:sldId id="578"/>
            <p14:sldId id="579"/>
          </p14:sldIdLst>
        </p14:section>
        <p14:section name="Text Preprocessing" id="{44B94B87-E30F-446D-88B1-D8F669FAF0F5}">
          <p14:sldIdLst>
            <p14:sldId id="612"/>
            <p14:sldId id="581"/>
            <p14:sldId id="628"/>
            <p14:sldId id="626"/>
            <p14:sldId id="659"/>
            <p14:sldId id="582"/>
            <p14:sldId id="583"/>
            <p14:sldId id="630"/>
            <p14:sldId id="622"/>
            <p14:sldId id="629"/>
            <p14:sldId id="615"/>
            <p14:sldId id="616"/>
          </p14:sldIdLst>
        </p14:section>
        <p14:section name="Feature Generation" id="{097C4B8C-9FD0-4C98-86BE-1B649CB6B2FE}">
          <p14:sldIdLst>
            <p14:sldId id="617"/>
            <p14:sldId id="586"/>
            <p14:sldId id="664"/>
            <p14:sldId id="618"/>
            <p14:sldId id="619"/>
            <p14:sldId id="620"/>
            <p14:sldId id="588"/>
          </p14:sldIdLst>
        </p14:section>
        <p14:section name="Feature Selection" id="{93E9890A-61AB-4223-959E-92E744B57524}">
          <p14:sldIdLst>
            <p14:sldId id="632"/>
            <p14:sldId id="589"/>
            <p14:sldId id="627"/>
            <p14:sldId id="669"/>
            <p14:sldId id="670"/>
            <p14:sldId id="671"/>
            <p14:sldId id="672"/>
            <p14:sldId id="673"/>
            <p14:sldId id="674"/>
            <p14:sldId id="675"/>
            <p14:sldId id="676"/>
          </p14:sldIdLst>
        </p14:section>
        <p14:section name="Classification" id="{F43C1821-742E-4810-B780-55FBD9B445C0}">
          <p14:sldIdLst>
            <p14:sldId id="631"/>
            <p14:sldId id="704"/>
            <p14:sldId id="635"/>
            <p14:sldId id="636"/>
            <p14:sldId id="637"/>
            <p14:sldId id="705"/>
            <p14:sldId id="639"/>
            <p14:sldId id="640"/>
            <p14:sldId id="642"/>
            <p14:sldId id="643"/>
            <p14:sldId id="706"/>
            <p14:sldId id="645"/>
            <p14:sldId id="707"/>
            <p14:sldId id="708"/>
            <p14:sldId id="649"/>
            <p14:sldId id="650"/>
            <p14:sldId id="651"/>
            <p14:sldId id="652"/>
          </p14:sldIdLst>
        </p14:section>
        <p14:section name="Clustering" id="{834D2FE0-3505-45B2-97B1-57F8D7975E7D}">
          <p14:sldIdLst>
            <p14:sldId id="654"/>
            <p14:sldId id="658"/>
            <p14:sldId id="661"/>
            <p14:sldId id="662"/>
            <p14:sldId id="663"/>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Lst>
        </p14:section>
        <p14:section name="Evaluation" id="{1DBD0931-184F-4954-AEAB-F58F97CF3C9D}">
          <p14:sldIdLst>
            <p14:sldId id="696"/>
            <p14:sldId id="701"/>
            <p14:sldId id="709"/>
            <p14:sldId id="697"/>
            <p14:sldId id="710"/>
            <p14:sldId id="700"/>
          </p14:sldIdLst>
        </p14:section>
        <p14:section name="Mallet" id="{AB5A32A9-71A5-44CF-9BC7-1E3F651C7145}">
          <p14:sldIdLst>
            <p14:sldId id="711"/>
            <p14:sldId id="702"/>
            <p14:sldId id="599"/>
            <p14:sldId id="600"/>
            <p14:sldId id="601"/>
            <p14:sldId id="602"/>
            <p14:sldId id="604"/>
            <p14:sldId id="605"/>
            <p14:sldId id="606"/>
            <p14:sldId id="607"/>
            <p14:sldId id="608"/>
            <p14:sldId id="609"/>
            <p14:sldId id="610"/>
            <p14:sldId id="611"/>
            <p14:sldId id="573"/>
            <p14:sldId id="574"/>
          </p14:sldIdLst>
        </p14:section>
      </p14:sectionLst>
    </p:ext>
    <p:ext uri="{EFAFB233-063F-42B5-8137-9DF3F51BA10A}">
      <p15:sldGuideLst xmlns:p15="http://schemas.microsoft.com/office/powerpoint/2012/main">
        <p15:guide id="1" orient="horz" pos="2160">
          <p15:clr>
            <a:srgbClr val="A4A3A4"/>
          </p15:clr>
        </p15:guide>
        <p15:guide id="2" pos="278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750D"/>
    <a:srgbClr val="E1AD00"/>
    <a:srgbClr val="565522"/>
    <a:srgbClr val="B4E0EA"/>
    <a:srgbClr val="FFF4D1"/>
    <a:srgbClr val="3D96AC"/>
    <a:srgbClr val="BEE3EC"/>
    <a:srgbClr val="C9E8EF"/>
    <a:srgbClr val="492D16"/>
    <a:srgbClr val="5B77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15" autoAdjust="0"/>
    <p:restoredTop sz="86443" autoAdjust="0"/>
  </p:normalViewPr>
  <p:slideViewPr>
    <p:cSldViewPr>
      <p:cViewPr varScale="1">
        <p:scale>
          <a:sx n="83" d="100"/>
          <a:sy n="83" d="100"/>
        </p:scale>
        <p:origin x="60" y="258"/>
      </p:cViewPr>
      <p:guideLst>
        <p:guide orient="horz" pos="216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1A880D-A8A8-42C8-A62B-EE86EF37641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88AD5CE-EE2A-4669-8FDB-B7E1D61695AA}">
      <dgm:prSet phldrT="[Text]"/>
      <dgm:spPr/>
      <dgm:t>
        <a:bodyPr/>
        <a:lstStyle/>
        <a:p>
          <a:r>
            <a:rPr lang="en-US" dirty="0" smtClean="0"/>
            <a:t>Data</a:t>
          </a:r>
          <a:endParaRPr lang="en-US" dirty="0"/>
        </a:p>
      </dgm:t>
    </dgm:pt>
    <dgm:pt modelId="{B5AD4F46-7A29-4AA0-8B39-017BB450AA64}" type="parTrans" cxnId="{61FD584D-54E7-4F17-BB9F-3170EB4FF48F}">
      <dgm:prSet/>
      <dgm:spPr/>
      <dgm:t>
        <a:bodyPr/>
        <a:lstStyle/>
        <a:p>
          <a:endParaRPr lang="en-US"/>
        </a:p>
      </dgm:t>
    </dgm:pt>
    <dgm:pt modelId="{63C069C9-2BDE-4B41-A7CF-A66D83F62FC4}" type="sibTrans" cxnId="{61FD584D-54E7-4F17-BB9F-3170EB4FF48F}">
      <dgm:prSet/>
      <dgm:spPr/>
      <dgm:t>
        <a:bodyPr/>
        <a:lstStyle/>
        <a:p>
          <a:endParaRPr lang="en-US"/>
        </a:p>
      </dgm:t>
    </dgm:pt>
    <dgm:pt modelId="{E0886278-7279-4F95-AAAE-B5FA7BC31A56}">
      <dgm:prSet phldrT="[Text]" custT="1"/>
      <dgm:spPr/>
      <dgm:t>
        <a:bodyPr/>
        <a:lstStyle/>
        <a:p>
          <a:r>
            <a:rPr lang="en-US" sz="1800" dirty="0" smtClean="0"/>
            <a:t>Unstructured Text</a:t>
          </a:r>
          <a:endParaRPr lang="en-US" sz="1800" dirty="0"/>
        </a:p>
      </dgm:t>
    </dgm:pt>
    <dgm:pt modelId="{4B6FDA69-B6B3-47C3-A876-2645128098A2}" type="parTrans" cxnId="{F1737567-BD4D-440E-9340-F52685D48D2E}">
      <dgm:prSet/>
      <dgm:spPr/>
      <dgm:t>
        <a:bodyPr/>
        <a:lstStyle/>
        <a:p>
          <a:endParaRPr lang="en-US"/>
        </a:p>
      </dgm:t>
    </dgm:pt>
    <dgm:pt modelId="{7C1D347B-B91C-4A55-B0A4-6B708BA95D5D}" type="sibTrans" cxnId="{F1737567-BD4D-440E-9340-F52685D48D2E}">
      <dgm:prSet/>
      <dgm:spPr/>
      <dgm:t>
        <a:bodyPr/>
        <a:lstStyle/>
        <a:p>
          <a:endParaRPr lang="en-US"/>
        </a:p>
      </dgm:t>
    </dgm:pt>
    <dgm:pt modelId="{9679A21C-9829-44D5-AC40-2C4BE250B66E}">
      <dgm:prSet phldrT="[Text]"/>
      <dgm:spPr/>
      <dgm:t>
        <a:bodyPr/>
        <a:lstStyle/>
        <a:p>
          <a:r>
            <a:rPr lang="en-US" dirty="0" smtClean="0"/>
            <a:t>Methods</a:t>
          </a:r>
          <a:endParaRPr lang="en-US" dirty="0"/>
        </a:p>
      </dgm:t>
    </dgm:pt>
    <dgm:pt modelId="{108A5A6B-D0EA-4CC7-ABAE-675C9FA39E48}" type="parTrans" cxnId="{AF2542BE-45A0-4F13-A4AC-373830F8981C}">
      <dgm:prSet/>
      <dgm:spPr/>
      <dgm:t>
        <a:bodyPr/>
        <a:lstStyle/>
        <a:p>
          <a:endParaRPr lang="en-US"/>
        </a:p>
      </dgm:t>
    </dgm:pt>
    <dgm:pt modelId="{78E8BDD5-3981-404A-B657-4EBC73E2D7D9}" type="sibTrans" cxnId="{AF2542BE-45A0-4F13-A4AC-373830F8981C}">
      <dgm:prSet/>
      <dgm:spPr/>
      <dgm:t>
        <a:bodyPr/>
        <a:lstStyle/>
        <a:p>
          <a:endParaRPr lang="en-US"/>
        </a:p>
      </dgm:t>
    </dgm:pt>
    <dgm:pt modelId="{9E2D7071-12FA-4C9E-9407-7E9D6490BA3D}">
      <dgm:prSet phldrT="[Text]" custT="1"/>
      <dgm:spPr/>
      <dgm:t>
        <a:bodyPr/>
        <a:lstStyle/>
        <a:p>
          <a:r>
            <a:rPr lang="en-US" sz="1800" dirty="0" smtClean="0"/>
            <a:t>Statistical analysis</a:t>
          </a:r>
          <a:endParaRPr lang="en-US" sz="1800" dirty="0"/>
        </a:p>
      </dgm:t>
    </dgm:pt>
    <dgm:pt modelId="{6179218F-BEDF-4974-937F-E37555322F11}" type="parTrans" cxnId="{DC41A4DC-33F1-451F-B4BC-42DBC0D6A353}">
      <dgm:prSet/>
      <dgm:spPr/>
      <dgm:t>
        <a:bodyPr/>
        <a:lstStyle/>
        <a:p>
          <a:endParaRPr lang="en-US"/>
        </a:p>
      </dgm:t>
    </dgm:pt>
    <dgm:pt modelId="{AC6EC469-8D72-4F8A-B297-55FB8EB52913}" type="sibTrans" cxnId="{DC41A4DC-33F1-451F-B4BC-42DBC0D6A353}">
      <dgm:prSet/>
      <dgm:spPr/>
      <dgm:t>
        <a:bodyPr/>
        <a:lstStyle/>
        <a:p>
          <a:endParaRPr lang="en-US"/>
        </a:p>
      </dgm:t>
    </dgm:pt>
    <dgm:pt modelId="{FF1F9AEA-2969-4D5B-A0F0-08913FF69A6B}">
      <dgm:prSet phldrT="[Text]" custT="1"/>
      <dgm:spPr/>
      <dgm:t>
        <a:bodyPr/>
        <a:lstStyle/>
        <a:p>
          <a:r>
            <a:rPr lang="en-US" sz="1800" dirty="0" smtClean="0"/>
            <a:t>Pattern Recognition</a:t>
          </a:r>
          <a:endParaRPr lang="en-US" sz="1800" dirty="0"/>
        </a:p>
      </dgm:t>
    </dgm:pt>
    <dgm:pt modelId="{278D024A-B1F2-42BC-AE1E-F4BC6A878088}" type="parTrans" cxnId="{6F61435F-8CBC-49E5-A819-F8AB78374797}">
      <dgm:prSet/>
      <dgm:spPr/>
      <dgm:t>
        <a:bodyPr/>
        <a:lstStyle/>
        <a:p>
          <a:endParaRPr lang="en-US"/>
        </a:p>
      </dgm:t>
    </dgm:pt>
    <dgm:pt modelId="{32E1F66A-581B-4F9F-8239-5CD4E731EC40}" type="sibTrans" cxnId="{6F61435F-8CBC-49E5-A819-F8AB78374797}">
      <dgm:prSet/>
      <dgm:spPr/>
      <dgm:t>
        <a:bodyPr/>
        <a:lstStyle/>
        <a:p>
          <a:endParaRPr lang="en-US"/>
        </a:p>
      </dgm:t>
    </dgm:pt>
    <dgm:pt modelId="{9F116E4B-2270-409F-99CF-1D537B7C8173}">
      <dgm:prSet phldrT="[Text]"/>
      <dgm:spPr/>
      <dgm:t>
        <a:bodyPr/>
        <a:lstStyle/>
        <a:p>
          <a:r>
            <a:rPr lang="en-US" dirty="0" smtClean="0"/>
            <a:t>Results</a:t>
          </a:r>
          <a:endParaRPr lang="en-US" dirty="0"/>
        </a:p>
      </dgm:t>
    </dgm:pt>
    <dgm:pt modelId="{B4E735AE-22FF-4529-80BA-9A20FB2024EE}" type="parTrans" cxnId="{F3B0A57B-0E31-4011-92E6-AD57E0CE1860}">
      <dgm:prSet/>
      <dgm:spPr/>
      <dgm:t>
        <a:bodyPr/>
        <a:lstStyle/>
        <a:p>
          <a:endParaRPr lang="en-US"/>
        </a:p>
      </dgm:t>
    </dgm:pt>
    <dgm:pt modelId="{66C87945-8C09-4CD9-8827-1DE1E2E94987}" type="sibTrans" cxnId="{F3B0A57B-0E31-4011-92E6-AD57E0CE1860}">
      <dgm:prSet/>
      <dgm:spPr/>
      <dgm:t>
        <a:bodyPr/>
        <a:lstStyle/>
        <a:p>
          <a:endParaRPr lang="en-US"/>
        </a:p>
      </dgm:t>
    </dgm:pt>
    <dgm:pt modelId="{79A4525E-1F56-4A56-92FA-AD44B4F7E73C}">
      <dgm:prSet phldrT="[Text]" custT="1"/>
      <dgm:spPr/>
      <dgm:t>
        <a:bodyPr/>
        <a:lstStyle/>
        <a:p>
          <a:r>
            <a:rPr lang="en-US" sz="1800" dirty="0" smtClean="0"/>
            <a:t>Patterns</a:t>
          </a:r>
          <a:endParaRPr lang="en-US" sz="1800" dirty="0"/>
        </a:p>
      </dgm:t>
    </dgm:pt>
    <dgm:pt modelId="{83BC1BDC-D587-4D5B-AB72-065DBA3D4D30}" type="parTrans" cxnId="{73FD7860-CE22-475F-9BDE-FEE48FFED412}">
      <dgm:prSet/>
      <dgm:spPr/>
      <dgm:t>
        <a:bodyPr/>
        <a:lstStyle/>
        <a:p>
          <a:endParaRPr lang="en-US"/>
        </a:p>
      </dgm:t>
    </dgm:pt>
    <dgm:pt modelId="{D04F6BED-FA8F-4DE0-BE6A-89B9985923EC}" type="sibTrans" cxnId="{73FD7860-CE22-475F-9BDE-FEE48FFED412}">
      <dgm:prSet/>
      <dgm:spPr/>
      <dgm:t>
        <a:bodyPr/>
        <a:lstStyle/>
        <a:p>
          <a:endParaRPr lang="en-US"/>
        </a:p>
      </dgm:t>
    </dgm:pt>
    <dgm:pt modelId="{4B564262-CAAE-4F88-8A64-FD61AF07DA25}">
      <dgm:prSet phldrT="[Text]" custT="1"/>
      <dgm:spPr/>
      <dgm:t>
        <a:bodyPr/>
        <a:lstStyle/>
        <a:p>
          <a:r>
            <a:rPr lang="en-US" sz="1800" dirty="0" smtClean="0"/>
            <a:t>Trends</a:t>
          </a:r>
          <a:endParaRPr lang="en-US" sz="1800" dirty="0"/>
        </a:p>
      </dgm:t>
    </dgm:pt>
    <dgm:pt modelId="{DABAD55A-82EC-4784-8403-075DED2858BD}" type="parTrans" cxnId="{2ED18137-5181-44B9-97DB-AEF39AB398C4}">
      <dgm:prSet/>
      <dgm:spPr/>
      <dgm:t>
        <a:bodyPr/>
        <a:lstStyle/>
        <a:p>
          <a:endParaRPr lang="en-US"/>
        </a:p>
      </dgm:t>
    </dgm:pt>
    <dgm:pt modelId="{1A388757-5BC8-48E9-9FAD-6D02F0010DC8}" type="sibTrans" cxnId="{2ED18137-5181-44B9-97DB-AEF39AB398C4}">
      <dgm:prSet/>
      <dgm:spPr/>
      <dgm:t>
        <a:bodyPr/>
        <a:lstStyle/>
        <a:p>
          <a:endParaRPr lang="en-US"/>
        </a:p>
      </dgm:t>
    </dgm:pt>
    <dgm:pt modelId="{3A350648-A9F2-4A63-8ED1-8A2C69F9332F}">
      <dgm:prSet phldrT="[Text]" custT="1"/>
      <dgm:spPr/>
      <dgm:t>
        <a:bodyPr/>
        <a:lstStyle/>
        <a:p>
          <a:r>
            <a:rPr lang="en-US" sz="1800" dirty="0" smtClean="0"/>
            <a:t>Typically Large</a:t>
          </a:r>
          <a:endParaRPr lang="en-US" sz="1800" dirty="0"/>
        </a:p>
      </dgm:t>
    </dgm:pt>
    <dgm:pt modelId="{5E8DF1AE-CC29-47FB-8A18-3FD8521768F4}" type="parTrans" cxnId="{556B4D1A-BEE9-4C8B-AD6B-CCA1421B04F0}">
      <dgm:prSet/>
      <dgm:spPr/>
      <dgm:t>
        <a:bodyPr/>
        <a:lstStyle/>
        <a:p>
          <a:endParaRPr lang="en-US"/>
        </a:p>
      </dgm:t>
    </dgm:pt>
    <dgm:pt modelId="{538CCF7F-7542-4A0F-9472-7B29F067B731}" type="sibTrans" cxnId="{556B4D1A-BEE9-4C8B-AD6B-CCA1421B04F0}">
      <dgm:prSet/>
      <dgm:spPr/>
      <dgm:t>
        <a:bodyPr/>
        <a:lstStyle/>
        <a:p>
          <a:endParaRPr lang="en-US"/>
        </a:p>
      </dgm:t>
    </dgm:pt>
    <dgm:pt modelId="{AEDAE719-156E-4C0B-AC86-1AE889E82005}">
      <dgm:prSet phldrT="[Text]" custT="1"/>
      <dgm:spPr/>
      <dgm:t>
        <a:bodyPr/>
        <a:lstStyle/>
        <a:p>
          <a:endParaRPr lang="en-US" sz="1800" dirty="0"/>
        </a:p>
      </dgm:t>
    </dgm:pt>
    <dgm:pt modelId="{4F016BA5-AAA8-4617-8489-D6A4E5A347E5}" type="parTrans" cxnId="{73781093-7334-4EB6-9186-E682883E84BC}">
      <dgm:prSet/>
      <dgm:spPr/>
      <dgm:t>
        <a:bodyPr/>
        <a:lstStyle/>
        <a:p>
          <a:endParaRPr lang="en-US"/>
        </a:p>
      </dgm:t>
    </dgm:pt>
    <dgm:pt modelId="{277C8BD3-3B79-4AA8-A3DC-E16390514CF7}" type="sibTrans" cxnId="{73781093-7334-4EB6-9186-E682883E84BC}">
      <dgm:prSet/>
      <dgm:spPr/>
      <dgm:t>
        <a:bodyPr/>
        <a:lstStyle/>
        <a:p>
          <a:endParaRPr lang="en-US"/>
        </a:p>
      </dgm:t>
    </dgm:pt>
    <dgm:pt modelId="{662ADE83-00DA-4D72-A18C-ADB0D9635CA5}">
      <dgm:prSet phldrT="[Text]" custT="1"/>
      <dgm:spPr/>
      <dgm:t>
        <a:bodyPr/>
        <a:lstStyle/>
        <a:p>
          <a:r>
            <a:rPr lang="en-US" sz="1800" dirty="0" smtClean="0"/>
            <a:t>Generally Noisy</a:t>
          </a:r>
          <a:endParaRPr lang="en-US" sz="1800" dirty="0"/>
        </a:p>
      </dgm:t>
    </dgm:pt>
    <dgm:pt modelId="{F82BC246-89A7-4305-B058-E84C27869F08}" type="parTrans" cxnId="{18E7E18A-387E-4F6F-BD8B-84940C29D4B2}">
      <dgm:prSet/>
      <dgm:spPr/>
      <dgm:t>
        <a:bodyPr/>
        <a:lstStyle/>
        <a:p>
          <a:endParaRPr lang="en-US"/>
        </a:p>
      </dgm:t>
    </dgm:pt>
    <dgm:pt modelId="{80BFDFE9-C720-4A39-B860-432D07F1B45C}" type="sibTrans" cxnId="{18E7E18A-387E-4F6F-BD8B-84940C29D4B2}">
      <dgm:prSet/>
      <dgm:spPr/>
      <dgm:t>
        <a:bodyPr/>
        <a:lstStyle/>
        <a:p>
          <a:endParaRPr lang="en-US"/>
        </a:p>
      </dgm:t>
    </dgm:pt>
    <dgm:pt modelId="{1B3EE083-314B-4937-AE80-8DB81C121101}">
      <dgm:prSet phldrT="[Text]" custT="1"/>
      <dgm:spPr/>
      <dgm:t>
        <a:bodyPr/>
        <a:lstStyle/>
        <a:p>
          <a:r>
            <a:rPr lang="en-US" sz="1800" dirty="0" smtClean="0"/>
            <a:t>Wide variety depending on domain, source</a:t>
          </a:r>
          <a:endParaRPr lang="en-US" sz="1800" dirty="0"/>
        </a:p>
      </dgm:t>
    </dgm:pt>
    <dgm:pt modelId="{34282FAF-61F4-4604-9468-E35603F7E3AB}" type="parTrans" cxnId="{B4ECB132-9EDB-4CD9-A94D-4FE8D40C7F32}">
      <dgm:prSet/>
      <dgm:spPr/>
      <dgm:t>
        <a:bodyPr/>
        <a:lstStyle/>
        <a:p>
          <a:endParaRPr lang="en-US"/>
        </a:p>
      </dgm:t>
    </dgm:pt>
    <dgm:pt modelId="{CAFB8A23-FF91-480B-A88A-4135811A9899}" type="sibTrans" cxnId="{B4ECB132-9EDB-4CD9-A94D-4FE8D40C7F32}">
      <dgm:prSet/>
      <dgm:spPr/>
      <dgm:t>
        <a:bodyPr/>
        <a:lstStyle/>
        <a:p>
          <a:endParaRPr lang="en-US"/>
        </a:p>
      </dgm:t>
    </dgm:pt>
    <dgm:pt modelId="{9AF9994B-FAA8-4EE2-B6ED-850046FA8E9C}">
      <dgm:prSet phldrT="[Text]" custT="1"/>
      <dgm:spPr/>
      <dgm:t>
        <a:bodyPr/>
        <a:lstStyle/>
        <a:p>
          <a:r>
            <a:rPr lang="en-US" sz="1800" dirty="0" smtClean="0"/>
            <a:t>Machine Learning</a:t>
          </a:r>
          <a:endParaRPr lang="en-US" sz="1800" dirty="0"/>
        </a:p>
      </dgm:t>
    </dgm:pt>
    <dgm:pt modelId="{F38AA01F-E874-4F46-90B9-F6083355383A}" type="parTrans" cxnId="{5188019F-4ABD-4C47-BF2F-81EFC655238D}">
      <dgm:prSet/>
      <dgm:spPr/>
      <dgm:t>
        <a:bodyPr/>
        <a:lstStyle/>
        <a:p>
          <a:endParaRPr lang="en-US"/>
        </a:p>
      </dgm:t>
    </dgm:pt>
    <dgm:pt modelId="{F8FD4FD5-3300-4AEB-BC29-C583FB6E8DE3}" type="sibTrans" cxnId="{5188019F-4ABD-4C47-BF2F-81EFC655238D}">
      <dgm:prSet/>
      <dgm:spPr/>
      <dgm:t>
        <a:bodyPr/>
        <a:lstStyle/>
        <a:p>
          <a:endParaRPr lang="en-US"/>
        </a:p>
      </dgm:t>
    </dgm:pt>
    <dgm:pt modelId="{ACAB4E4D-ABA8-45DD-89D9-ACDCC686FEFB}">
      <dgm:prSet phldrT="[Text]" custT="1"/>
      <dgm:spPr/>
      <dgm:t>
        <a:bodyPr/>
        <a:lstStyle/>
        <a:p>
          <a:endParaRPr lang="en-US" sz="1800" dirty="0"/>
        </a:p>
      </dgm:t>
    </dgm:pt>
    <dgm:pt modelId="{6D872664-F05C-4365-B109-8AEF5BDF0012}" type="parTrans" cxnId="{6FBFC73F-CD12-4D7D-86C5-D931CFC3A84E}">
      <dgm:prSet/>
      <dgm:spPr/>
      <dgm:t>
        <a:bodyPr/>
        <a:lstStyle/>
        <a:p>
          <a:endParaRPr lang="en-US"/>
        </a:p>
      </dgm:t>
    </dgm:pt>
    <dgm:pt modelId="{F47964A5-E7A6-482B-8FD3-191EF8F6A72E}" type="sibTrans" cxnId="{6FBFC73F-CD12-4D7D-86C5-D931CFC3A84E}">
      <dgm:prSet/>
      <dgm:spPr/>
      <dgm:t>
        <a:bodyPr/>
        <a:lstStyle/>
        <a:p>
          <a:endParaRPr lang="en-US"/>
        </a:p>
      </dgm:t>
    </dgm:pt>
    <dgm:pt modelId="{58830F19-5998-40A3-932B-92F3D96F0321}">
      <dgm:prSet phldrT="[Text]" custT="1"/>
      <dgm:spPr/>
      <dgm:t>
        <a:bodyPr/>
        <a:lstStyle/>
        <a:p>
          <a:r>
            <a:rPr lang="en-US" sz="1800" dirty="0" smtClean="0"/>
            <a:t>Associations / Links</a:t>
          </a:r>
          <a:endParaRPr lang="en-US" sz="1800" dirty="0"/>
        </a:p>
      </dgm:t>
    </dgm:pt>
    <dgm:pt modelId="{A49C4178-0C4D-45BA-86CB-795E54EFE56D}" type="parTrans" cxnId="{0F51F4C8-122D-4D01-9D2D-D587C539243B}">
      <dgm:prSet/>
      <dgm:spPr/>
      <dgm:t>
        <a:bodyPr/>
        <a:lstStyle/>
        <a:p>
          <a:endParaRPr lang="en-US"/>
        </a:p>
      </dgm:t>
    </dgm:pt>
    <dgm:pt modelId="{D8236B36-CB82-4EE4-8F05-9C0A68E4AA6A}" type="sibTrans" cxnId="{0F51F4C8-122D-4D01-9D2D-D587C539243B}">
      <dgm:prSet/>
      <dgm:spPr/>
      <dgm:t>
        <a:bodyPr/>
        <a:lstStyle/>
        <a:p>
          <a:endParaRPr lang="en-US"/>
        </a:p>
      </dgm:t>
    </dgm:pt>
    <dgm:pt modelId="{C79B25A1-9E7D-4989-9318-078074D78319}">
      <dgm:prSet phldrT="[Text]" custT="1"/>
      <dgm:spPr/>
      <dgm:t>
        <a:bodyPr/>
        <a:lstStyle/>
        <a:p>
          <a:endParaRPr lang="en-US" sz="1800" dirty="0"/>
        </a:p>
      </dgm:t>
    </dgm:pt>
    <dgm:pt modelId="{95726438-C33B-4060-ABA4-1798C5A37D29}" type="parTrans" cxnId="{3DA7EDAD-E056-484A-A805-23ECA05D89ED}">
      <dgm:prSet/>
      <dgm:spPr/>
      <dgm:t>
        <a:bodyPr/>
        <a:lstStyle/>
        <a:p>
          <a:endParaRPr lang="en-US"/>
        </a:p>
      </dgm:t>
    </dgm:pt>
    <dgm:pt modelId="{3C245C97-6DCF-48E4-BD77-544C3218AE55}" type="sibTrans" cxnId="{3DA7EDAD-E056-484A-A805-23ECA05D89ED}">
      <dgm:prSet/>
      <dgm:spPr/>
      <dgm:t>
        <a:bodyPr/>
        <a:lstStyle/>
        <a:p>
          <a:endParaRPr lang="en-US"/>
        </a:p>
      </dgm:t>
    </dgm:pt>
    <dgm:pt modelId="{09870D0E-D04B-436E-A02C-3BDEA29D1D3E}" type="pres">
      <dgm:prSet presAssocID="{F81A880D-A8A8-42C8-A62B-EE86EF37641E}" presName="Name0" presStyleCnt="0">
        <dgm:presLayoutVars>
          <dgm:dir/>
          <dgm:animLvl val="lvl"/>
          <dgm:resizeHandles val="exact"/>
        </dgm:presLayoutVars>
      </dgm:prSet>
      <dgm:spPr/>
      <dgm:t>
        <a:bodyPr/>
        <a:lstStyle/>
        <a:p>
          <a:endParaRPr lang="en-US"/>
        </a:p>
      </dgm:t>
    </dgm:pt>
    <dgm:pt modelId="{D97CEFD0-227E-4F81-B4A9-F67BA16668AD}" type="pres">
      <dgm:prSet presAssocID="{388AD5CE-EE2A-4669-8FDB-B7E1D61695AA}" presName="composite" presStyleCnt="0"/>
      <dgm:spPr/>
    </dgm:pt>
    <dgm:pt modelId="{5B3FF386-CD7A-41A4-8094-E1928B4C4862}" type="pres">
      <dgm:prSet presAssocID="{388AD5CE-EE2A-4669-8FDB-B7E1D61695AA}" presName="parTx" presStyleLbl="alignNode1" presStyleIdx="0" presStyleCnt="3">
        <dgm:presLayoutVars>
          <dgm:chMax val="0"/>
          <dgm:chPref val="0"/>
          <dgm:bulletEnabled val="1"/>
        </dgm:presLayoutVars>
      </dgm:prSet>
      <dgm:spPr/>
      <dgm:t>
        <a:bodyPr/>
        <a:lstStyle/>
        <a:p>
          <a:endParaRPr lang="en-US"/>
        </a:p>
      </dgm:t>
    </dgm:pt>
    <dgm:pt modelId="{D57D1974-B517-4CD1-A70C-CF858B902D2E}" type="pres">
      <dgm:prSet presAssocID="{388AD5CE-EE2A-4669-8FDB-B7E1D61695AA}" presName="desTx" presStyleLbl="alignAccFollowNode1" presStyleIdx="0" presStyleCnt="3">
        <dgm:presLayoutVars>
          <dgm:bulletEnabled val="1"/>
        </dgm:presLayoutVars>
      </dgm:prSet>
      <dgm:spPr/>
      <dgm:t>
        <a:bodyPr/>
        <a:lstStyle/>
        <a:p>
          <a:endParaRPr lang="en-US"/>
        </a:p>
      </dgm:t>
    </dgm:pt>
    <dgm:pt modelId="{CA939131-6CE9-4015-BD5A-3397BD1E64ED}" type="pres">
      <dgm:prSet presAssocID="{63C069C9-2BDE-4B41-A7CF-A66D83F62FC4}" presName="space" presStyleCnt="0"/>
      <dgm:spPr/>
    </dgm:pt>
    <dgm:pt modelId="{BDD0FC09-8854-4FE2-A44A-4A88D0D162E3}" type="pres">
      <dgm:prSet presAssocID="{9679A21C-9829-44D5-AC40-2C4BE250B66E}" presName="composite" presStyleCnt="0"/>
      <dgm:spPr/>
    </dgm:pt>
    <dgm:pt modelId="{FDBB381D-52F0-4E9F-846D-AD9156665571}" type="pres">
      <dgm:prSet presAssocID="{9679A21C-9829-44D5-AC40-2C4BE250B66E}" presName="parTx" presStyleLbl="alignNode1" presStyleIdx="1" presStyleCnt="3">
        <dgm:presLayoutVars>
          <dgm:chMax val="0"/>
          <dgm:chPref val="0"/>
          <dgm:bulletEnabled val="1"/>
        </dgm:presLayoutVars>
      </dgm:prSet>
      <dgm:spPr/>
      <dgm:t>
        <a:bodyPr/>
        <a:lstStyle/>
        <a:p>
          <a:endParaRPr lang="en-US"/>
        </a:p>
      </dgm:t>
    </dgm:pt>
    <dgm:pt modelId="{D20C5C3C-B9C2-4DFE-BBD8-E51DFA5EB79D}" type="pres">
      <dgm:prSet presAssocID="{9679A21C-9829-44D5-AC40-2C4BE250B66E}" presName="desTx" presStyleLbl="alignAccFollowNode1" presStyleIdx="1" presStyleCnt="3">
        <dgm:presLayoutVars>
          <dgm:bulletEnabled val="1"/>
        </dgm:presLayoutVars>
      </dgm:prSet>
      <dgm:spPr/>
      <dgm:t>
        <a:bodyPr/>
        <a:lstStyle/>
        <a:p>
          <a:endParaRPr lang="en-US"/>
        </a:p>
      </dgm:t>
    </dgm:pt>
    <dgm:pt modelId="{B18980FE-E49F-4EDC-BDA2-3EC3AFF91FD3}" type="pres">
      <dgm:prSet presAssocID="{78E8BDD5-3981-404A-B657-4EBC73E2D7D9}" presName="space" presStyleCnt="0"/>
      <dgm:spPr/>
    </dgm:pt>
    <dgm:pt modelId="{1C5BF6D0-972E-403C-BE70-B08FF4A42F0C}" type="pres">
      <dgm:prSet presAssocID="{9F116E4B-2270-409F-99CF-1D537B7C8173}" presName="composite" presStyleCnt="0"/>
      <dgm:spPr/>
    </dgm:pt>
    <dgm:pt modelId="{8D9F26FE-1598-4831-A083-174C895B29B1}" type="pres">
      <dgm:prSet presAssocID="{9F116E4B-2270-409F-99CF-1D537B7C8173}" presName="parTx" presStyleLbl="alignNode1" presStyleIdx="2" presStyleCnt="3">
        <dgm:presLayoutVars>
          <dgm:chMax val="0"/>
          <dgm:chPref val="0"/>
          <dgm:bulletEnabled val="1"/>
        </dgm:presLayoutVars>
      </dgm:prSet>
      <dgm:spPr/>
      <dgm:t>
        <a:bodyPr/>
        <a:lstStyle/>
        <a:p>
          <a:endParaRPr lang="en-US"/>
        </a:p>
      </dgm:t>
    </dgm:pt>
    <dgm:pt modelId="{13D91740-1688-4E37-9354-8544475DD2A3}" type="pres">
      <dgm:prSet presAssocID="{9F116E4B-2270-409F-99CF-1D537B7C8173}" presName="desTx" presStyleLbl="alignAccFollowNode1" presStyleIdx="2" presStyleCnt="3">
        <dgm:presLayoutVars>
          <dgm:bulletEnabled val="1"/>
        </dgm:presLayoutVars>
      </dgm:prSet>
      <dgm:spPr/>
      <dgm:t>
        <a:bodyPr/>
        <a:lstStyle/>
        <a:p>
          <a:endParaRPr lang="en-US"/>
        </a:p>
      </dgm:t>
    </dgm:pt>
  </dgm:ptLst>
  <dgm:cxnLst>
    <dgm:cxn modelId="{C449BA0D-C90B-41BE-A796-643CD8E9B529}" type="presOf" srcId="{79A4525E-1F56-4A56-92FA-AD44B4F7E73C}" destId="{13D91740-1688-4E37-9354-8544475DD2A3}" srcOrd="0" destOrd="0" presId="urn:microsoft.com/office/officeart/2005/8/layout/hList1"/>
    <dgm:cxn modelId="{F1737567-BD4D-440E-9340-F52685D48D2E}" srcId="{388AD5CE-EE2A-4669-8FDB-B7E1D61695AA}" destId="{E0886278-7279-4F95-AAAE-B5FA7BC31A56}" srcOrd="0" destOrd="0" parTransId="{4B6FDA69-B6B3-47C3-A876-2645128098A2}" sibTransId="{7C1D347B-B91C-4A55-B0A4-6B708BA95D5D}"/>
    <dgm:cxn modelId="{E12CF091-79EE-419B-8293-3F98F9AC9CBE}" type="presOf" srcId="{58830F19-5998-40A3-932B-92F3D96F0321}" destId="{13D91740-1688-4E37-9354-8544475DD2A3}" srcOrd="0" destOrd="2" presId="urn:microsoft.com/office/officeart/2005/8/layout/hList1"/>
    <dgm:cxn modelId="{EB808D5F-0920-4C0A-B6BD-2B63F4400EBB}" type="presOf" srcId="{1B3EE083-314B-4937-AE80-8DB81C121101}" destId="{D57D1974-B517-4CD1-A70C-CF858B902D2E}" srcOrd="0" destOrd="3" presId="urn:microsoft.com/office/officeart/2005/8/layout/hList1"/>
    <dgm:cxn modelId="{FCA6895C-6772-4D71-AEE3-C3FA4F9C1487}" type="presOf" srcId="{662ADE83-00DA-4D72-A18C-ADB0D9635CA5}" destId="{D57D1974-B517-4CD1-A70C-CF858B902D2E}" srcOrd="0" destOrd="2" presId="urn:microsoft.com/office/officeart/2005/8/layout/hList1"/>
    <dgm:cxn modelId="{6FBFC73F-CD12-4D7D-86C5-D931CFC3A84E}" srcId="{9F116E4B-2270-409F-99CF-1D537B7C8173}" destId="{ACAB4E4D-ABA8-45DD-89D9-ACDCC686FEFB}" srcOrd="4" destOrd="0" parTransId="{6D872664-F05C-4365-B109-8AEF5BDF0012}" sibTransId="{F47964A5-E7A6-482B-8FD3-191EF8F6A72E}"/>
    <dgm:cxn modelId="{42A39DA1-6BEA-403D-BBA1-36CC99D389E5}" type="presOf" srcId="{3A350648-A9F2-4A63-8ED1-8A2C69F9332F}" destId="{D57D1974-B517-4CD1-A70C-CF858B902D2E}" srcOrd="0" destOrd="1" presId="urn:microsoft.com/office/officeart/2005/8/layout/hList1"/>
    <dgm:cxn modelId="{AF2542BE-45A0-4F13-A4AC-373830F8981C}" srcId="{F81A880D-A8A8-42C8-A62B-EE86EF37641E}" destId="{9679A21C-9829-44D5-AC40-2C4BE250B66E}" srcOrd="1" destOrd="0" parTransId="{108A5A6B-D0EA-4CC7-ABAE-675C9FA39E48}" sibTransId="{78E8BDD5-3981-404A-B657-4EBC73E2D7D9}"/>
    <dgm:cxn modelId="{EB448DD6-50E2-4C3C-B0B6-39797BECBF76}" type="presOf" srcId="{4B564262-CAAE-4F88-8A64-FD61AF07DA25}" destId="{13D91740-1688-4E37-9354-8544475DD2A3}" srcOrd="0" destOrd="1" presId="urn:microsoft.com/office/officeart/2005/8/layout/hList1"/>
    <dgm:cxn modelId="{0F51F4C8-122D-4D01-9D2D-D587C539243B}" srcId="{9F116E4B-2270-409F-99CF-1D537B7C8173}" destId="{58830F19-5998-40A3-932B-92F3D96F0321}" srcOrd="2" destOrd="0" parTransId="{A49C4178-0C4D-45BA-86CB-795E54EFE56D}" sibTransId="{D8236B36-CB82-4EE4-8F05-9C0A68E4AA6A}"/>
    <dgm:cxn modelId="{9600FE42-0AC3-414C-94BF-E49A96942558}" type="presOf" srcId="{9AF9994B-FAA8-4EE2-B6ED-850046FA8E9C}" destId="{D20C5C3C-B9C2-4DFE-BBD8-E51DFA5EB79D}" srcOrd="0" destOrd="2" presId="urn:microsoft.com/office/officeart/2005/8/layout/hList1"/>
    <dgm:cxn modelId="{2ED18137-5181-44B9-97DB-AEF39AB398C4}" srcId="{9F116E4B-2270-409F-99CF-1D537B7C8173}" destId="{4B564262-CAAE-4F88-8A64-FD61AF07DA25}" srcOrd="1" destOrd="0" parTransId="{DABAD55A-82EC-4784-8403-075DED2858BD}" sibTransId="{1A388757-5BC8-48E9-9FAD-6D02F0010DC8}"/>
    <dgm:cxn modelId="{61FD584D-54E7-4F17-BB9F-3170EB4FF48F}" srcId="{F81A880D-A8A8-42C8-A62B-EE86EF37641E}" destId="{388AD5CE-EE2A-4669-8FDB-B7E1D61695AA}" srcOrd="0" destOrd="0" parTransId="{B5AD4F46-7A29-4AA0-8B39-017BB450AA64}" sibTransId="{63C069C9-2BDE-4B41-A7CF-A66D83F62FC4}"/>
    <dgm:cxn modelId="{87296EC3-7CCC-4D28-B7AE-3F4B0C30CB82}" type="presOf" srcId="{F81A880D-A8A8-42C8-A62B-EE86EF37641E}" destId="{09870D0E-D04B-436E-A02C-3BDEA29D1D3E}" srcOrd="0" destOrd="0" presId="urn:microsoft.com/office/officeart/2005/8/layout/hList1"/>
    <dgm:cxn modelId="{A43EBBB4-1936-4737-8616-98951B5EA152}" type="presOf" srcId="{ACAB4E4D-ABA8-45DD-89D9-ACDCC686FEFB}" destId="{13D91740-1688-4E37-9354-8544475DD2A3}" srcOrd="0" destOrd="4" presId="urn:microsoft.com/office/officeart/2005/8/layout/hList1"/>
    <dgm:cxn modelId="{1F07A5CF-BBDA-4FD6-9D28-B2D691E112CB}" type="presOf" srcId="{E0886278-7279-4F95-AAAE-B5FA7BC31A56}" destId="{D57D1974-B517-4CD1-A70C-CF858B902D2E}" srcOrd="0" destOrd="0" presId="urn:microsoft.com/office/officeart/2005/8/layout/hList1"/>
    <dgm:cxn modelId="{4639263D-8F88-4CF6-99C4-297066403CA2}" type="presOf" srcId="{AEDAE719-156E-4C0B-AC86-1AE889E82005}" destId="{13D91740-1688-4E37-9354-8544475DD2A3}" srcOrd="0" destOrd="5" presId="urn:microsoft.com/office/officeart/2005/8/layout/hList1"/>
    <dgm:cxn modelId="{FB3FE7D1-0705-4B06-910F-62E8EC9D17FF}" type="presOf" srcId="{9E2D7071-12FA-4C9E-9407-7E9D6490BA3D}" destId="{D20C5C3C-B9C2-4DFE-BBD8-E51DFA5EB79D}" srcOrd="0" destOrd="0" presId="urn:microsoft.com/office/officeart/2005/8/layout/hList1"/>
    <dgm:cxn modelId="{18E7E18A-387E-4F6F-BD8B-84940C29D4B2}" srcId="{388AD5CE-EE2A-4669-8FDB-B7E1D61695AA}" destId="{662ADE83-00DA-4D72-A18C-ADB0D9635CA5}" srcOrd="2" destOrd="0" parTransId="{F82BC246-89A7-4305-B058-E84C27869F08}" sibTransId="{80BFDFE9-C720-4A39-B860-432D07F1B45C}"/>
    <dgm:cxn modelId="{F670D5CE-BEF1-46A9-BECF-CAEB368F2C91}" type="presOf" srcId="{9679A21C-9829-44D5-AC40-2C4BE250B66E}" destId="{FDBB381D-52F0-4E9F-846D-AD9156665571}" srcOrd="0" destOrd="0" presId="urn:microsoft.com/office/officeart/2005/8/layout/hList1"/>
    <dgm:cxn modelId="{F3B0A57B-0E31-4011-92E6-AD57E0CE1860}" srcId="{F81A880D-A8A8-42C8-A62B-EE86EF37641E}" destId="{9F116E4B-2270-409F-99CF-1D537B7C8173}" srcOrd="2" destOrd="0" parTransId="{B4E735AE-22FF-4529-80BA-9A20FB2024EE}" sibTransId="{66C87945-8C09-4CD9-8827-1DE1E2E94987}"/>
    <dgm:cxn modelId="{73FD7860-CE22-475F-9BDE-FEE48FFED412}" srcId="{9F116E4B-2270-409F-99CF-1D537B7C8173}" destId="{79A4525E-1F56-4A56-92FA-AD44B4F7E73C}" srcOrd="0" destOrd="0" parTransId="{83BC1BDC-D587-4D5B-AB72-065DBA3D4D30}" sibTransId="{D04F6BED-FA8F-4DE0-BE6A-89B9985923EC}"/>
    <dgm:cxn modelId="{6F61435F-8CBC-49E5-A819-F8AB78374797}" srcId="{9679A21C-9829-44D5-AC40-2C4BE250B66E}" destId="{FF1F9AEA-2969-4D5B-A0F0-08913FF69A6B}" srcOrd="1" destOrd="0" parTransId="{278D024A-B1F2-42BC-AE1E-F4BC6A878088}" sibTransId="{32E1F66A-581B-4F9F-8239-5CD4E731EC40}"/>
    <dgm:cxn modelId="{AA093C4F-AD77-47A7-84F1-78F8C3FEDCD7}" type="presOf" srcId="{388AD5CE-EE2A-4669-8FDB-B7E1D61695AA}" destId="{5B3FF386-CD7A-41A4-8094-E1928B4C4862}" srcOrd="0" destOrd="0" presId="urn:microsoft.com/office/officeart/2005/8/layout/hList1"/>
    <dgm:cxn modelId="{A686B4F5-5125-41B7-8D8A-29447AF65D97}" type="presOf" srcId="{C79B25A1-9E7D-4989-9318-078074D78319}" destId="{13D91740-1688-4E37-9354-8544475DD2A3}" srcOrd="0" destOrd="3" presId="urn:microsoft.com/office/officeart/2005/8/layout/hList1"/>
    <dgm:cxn modelId="{3E688E79-2622-441C-BF85-65B13B66793C}" type="presOf" srcId="{FF1F9AEA-2969-4D5B-A0F0-08913FF69A6B}" destId="{D20C5C3C-B9C2-4DFE-BBD8-E51DFA5EB79D}" srcOrd="0" destOrd="1" presId="urn:microsoft.com/office/officeart/2005/8/layout/hList1"/>
    <dgm:cxn modelId="{5188019F-4ABD-4C47-BF2F-81EFC655238D}" srcId="{9679A21C-9829-44D5-AC40-2C4BE250B66E}" destId="{9AF9994B-FAA8-4EE2-B6ED-850046FA8E9C}" srcOrd="2" destOrd="0" parTransId="{F38AA01F-E874-4F46-90B9-F6083355383A}" sibTransId="{F8FD4FD5-3300-4AEB-BC29-C583FB6E8DE3}"/>
    <dgm:cxn modelId="{73781093-7334-4EB6-9186-E682883E84BC}" srcId="{9F116E4B-2270-409F-99CF-1D537B7C8173}" destId="{AEDAE719-156E-4C0B-AC86-1AE889E82005}" srcOrd="5" destOrd="0" parTransId="{4F016BA5-AAA8-4617-8489-D6A4E5A347E5}" sibTransId="{277C8BD3-3B79-4AA8-A3DC-E16390514CF7}"/>
    <dgm:cxn modelId="{B055164E-382C-411D-8157-48DC0176FA95}" type="presOf" srcId="{9F116E4B-2270-409F-99CF-1D537B7C8173}" destId="{8D9F26FE-1598-4831-A083-174C895B29B1}" srcOrd="0" destOrd="0" presId="urn:microsoft.com/office/officeart/2005/8/layout/hList1"/>
    <dgm:cxn modelId="{3DA7EDAD-E056-484A-A805-23ECA05D89ED}" srcId="{9F116E4B-2270-409F-99CF-1D537B7C8173}" destId="{C79B25A1-9E7D-4989-9318-078074D78319}" srcOrd="3" destOrd="0" parTransId="{95726438-C33B-4060-ABA4-1798C5A37D29}" sibTransId="{3C245C97-6DCF-48E4-BD77-544C3218AE55}"/>
    <dgm:cxn modelId="{DC41A4DC-33F1-451F-B4BC-42DBC0D6A353}" srcId="{9679A21C-9829-44D5-AC40-2C4BE250B66E}" destId="{9E2D7071-12FA-4C9E-9407-7E9D6490BA3D}" srcOrd="0" destOrd="0" parTransId="{6179218F-BEDF-4974-937F-E37555322F11}" sibTransId="{AC6EC469-8D72-4F8A-B297-55FB8EB52913}"/>
    <dgm:cxn modelId="{B4ECB132-9EDB-4CD9-A94D-4FE8D40C7F32}" srcId="{388AD5CE-EE2A-4669-8FDB-B7E1D61695AA}" destId="{1B3EE083-314B-4937-AE80-8DB81C121101}" srcOrd="3" destOrd="0" parTransId="{34282FAF-61F4-4604-9468-E35603F7E3AB}" sibTransId="{CAFB8A23-FF91-480B-A88A-4135811A9899}"/>
    <dgm:cxn modelId="{556B4D1A-BEE9-4C8B-AD6B-CCA1421B04F0}" srcId="{388AD5CE-EE2A-4669-8FDB-B7E1D61695AA}" destId="{3A350648-A9F2-4A63-8ED1-8A2C69F9332F}" srcOrd="1" destOrd="0" parTransId="{5E8DF1AE-CC29-47FB-8A18-3FD8521768F4}" sibTransId="{538CCF7F-7542-4A0F-9472-7B29F067B731}"/>
    <dgm:cxn modelId="{5B865DDD-3698-499F-9F54-E620886E64C2}" type="presParOf" srcId="{09870D0E-D04B-436E-A02C-3BDEA29D1D3E}" destId="{D97CEFD0-227E-4F81-B4A9-F67BA16668AD}" srcOrd="0" destOrd="0" presId="urn:microsoft.com/office/officeart/2005/8/layout/hList1"/>
    <dgm:cxn modelId="{A5A50C10-FA9F-4E4A-995A-8860415626A3}" type="presParOf" srcId="{D97CEFD0-227E-4F81-B4A9-F67BA16668AD}" destId="{5B3FF386-CD7A-41A4-8094-E1928B4C4862}" srcOrd="0" destOrd="0" presId="urn:microsoft.com/office/officeart/2005/8/layout/hList1"/>
    <dgm:cxn modelId="{38760C62-B2D2-4299-B23D-237A706A6B13}" type="presParOf" srcId="{D97CEFD0-227E-4F81-B4A9-F67BA16668AD}" destId="{D57D1974-B517-4CD1-A70C-CF858B902D2E}" srcOrd="1" destOrd="0" presId="urn:microsoft.com/office/officeart/2005/8/layout/hList1"/>
    <dgm:cxn modelId="{F2C9D65D-6EE7-4488-BA45-310274A9DCBA}" type="presParOf" srcId="{09870D0E-D04B-436E-A02C-3BDEA29D1D3E}" destId="{CA939131-6CE9-4015-BD5A-3397BD1E64ED}" srcOrd="1" destOrd="0" presId="urn:microsoft.com/office/officeart/2005/8/layout/hList1"/>
    <dgm:cxn modelId="{07721EF0-3E0C-4238-9520-5D3C518F559D}" type="presParOf" srcId="{09870D0E-D04B-436E-A02C-3BDEA29D1D3E}" destId="{BDD0FC09-8854-4FE2-A44A-4A88D0D162E3}" srcOrd="2" destOrd="0" presId="urn:microsoft.com/office/officeart/2005/8/layout/hList1"/>
    <dgm:cxn modelId="{12814844-AB70-4B22-AB0E-083C20E60981}" type="presParOf" srcId="{BDD0FC09-8854-4FE2-A44A-4A88D0D162E3}" destId="{FDBB381D-52F0-4E9F-846D-AD9156665571}" srcOrd="0" destOrd="0" presId="urn:microsoft.com/office/officeart/2005/8/layout/hList1"/>
    <dgm:cxn modelId="{F937DDBF-2D69-493B-A12A-BD82F35A23A3}" type="presParOf" srcId="{BDD0FC09-8854-4FE2-A44A-4A88D0D162E3}" destId="{D20C5C3C-B9C2-4DFE-BBD8-E51DFA5EB79D}" srcOrd="1" destOrd="0" presId="urn:microsoft.com/office/officeart/2005/8/layout/hList1"/>
    <dgm:cxn modelId="{10147669-892F-4EA6-8ED7-EC8787591D20}" type="presParOf" srcId="{09870D0E-D04B-436E-A02C-3BDEA29D1D3E}" destId="{B18980FE-E49F-4EDC-BDA2-3EC3AFF91FD3}" srcOrd="3" destOrd="0" presId="urn:microsoft.com/office/officeart/2005/8/layout/hList1"/>
    <dgm:cxn modelId="{C7002413-3B85-43CB-A71A-EE51ED02B2E8}" type="presParOf" srcId="{09870D0E-D04B-436E-A02C-3BDEA29D1D3E}" destId="{1C5BF6D0-972E-403C-BE70-B08FF4A42F0C}" srcOrd="4" destOrd="0" presId="urn:microsoft.com/office/officeart/2005/8/layout/hList1"/>
    <dgm:cxn modelId="{AB022552-8126-4CC4-9D71-E7B916D69177}" type="presParOf" srcId="{1C5BF6D0-972E-403C-BE70-B08FF4A42F0C}" destId="{8D9F26FE-1598-4831-A083-174C895B29B1}" srcOrd="0" destOrd="0" presId="urn:microsoft.com/office/officeart/2005/8/layout/hList1"/>
    <dgm:cxn modelId="{8CB301D9-8673-4509-87E0-1132D7E66DFB}" type="presParOf" srcId="{1C5BF6D0-972E-403C-BE70-B08FF4A42F0C}" destId="{13D91740-1688-4E37-9354-8544475DD2A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31C5E7-B32D-4E00-A45C-30863008B4BB}"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en-US"/>
        </a:p>
      </dgm:t>
    </dgm:pt>
    <dgm:pt modelId="{EF1C31BA-6FF1-411E-8F9E-1293FD1F0BFE}">
      <dgm:prSet phldrT="[Text]"/>
      <dgm:spPr/>
      <dgm:t>
        <a:bodyPr/>
        <a:lstStyle/>
        <a:p>
          <a:r>
            <a:rPr lang="en-US" dirty="0" smtClean="0"/>
            <a:t>Text Mining</a:t>
          </a:r>
          <a:endParaRPr lang="en-US" dirty="0"/>
        </a:p>
      </dgm:t>
    </dgm:pt>
    <dgm:pt modelId="{724AC2F2-5203-4D90-BE08-2D73472AB54A}" type="parTrans" cxnId="{A74966CA-4EF2-481A-BB1F-759F2CBA82D5}">
      <dgm:prSet/>
      <dgm:spPr/>
      <dgm:t>
        <a:bodyPr/>
        <a:lstStyle/>
        <a:p>
          <a:endParaRPr lang="en-US"/>
        </a:p>
      </dgm:t>
    </dgm:pt>
    <dgm:pt modelId="{C114316C-D911-4BC1-809D-3AD66C62081A}" type="sibTrans" cxnId="{A74966CA-4EF2-481A-BB1F-759F2CBA82D5}">
      <dgm:prSet/>
      <dgm:spPr/>
      <dgm:t>
        <a:bodyPr/>
        <a:lstStyle/>
        <a:p>
          <a:endParaRPr lang="en-US"/>
        </a:p>
      </dgm:t>
    </dgm:pt>
    <dgm:pt modelId="{69163A74-F87A-4B37-902C-D7FADA293D23}">
      <dgm:prSet phldrT="[Text]"/>
      <dgm:spPr/>
      <dgm:t>
        <a:bodyPr/>
        <a:lstStyle/>
        <a:p>
          <a:r>
            <a:rPr lang="en-US" dirty="0" smtClean="0"/>
            <a:t>General Purpose</a:t>
          </a:r>
          <a:endParaRPr lang="en-US" dirty="0"/>
        </a:p>
      </dgm:t>
    </dgm:pt>
    <dgm:pt modelId="{62DFF871-88EF-4C3F-8CF3-E5096A3CFB83}" type="parTrans" cxnId="{E00FF1C5-ABF3-4572-AA80-59DF793D3E42}">
      <dgm:prSet/>
      <dgm:spPr/>
      <dgm:t>
        <a:bodyPr/>
        <a:lstStyle/>
        <a:p>
          <a:endParaRPr lang="en-US"/>
        </a:p>
      </dgm:t>
    </dgm:pt>
    <dgm:pt modelId="{5D1B95ED-47BD-45A1-98AF-2693008C13C7}" type="sibTrans" cxnId="{E00FF1C5-ABF3-4572-AA80-59DF793D3E42}">
      <dgm:prSet/>
      <dgm:spPr/>
      <dgm:t>
        <a:bodyPr/>
        <a:lstStyle/>
        <a:p>
          <a:endParaRPr lang="en-US"/>
        </a:p>
      </dgm:t>
    </dgm:pt>
    <dgm:pt modelId="{3D7AE5D5-52BC-4A67-B9FE-5F85DCF7C673}">
      <dgm:prSet phldrT="[Text]"/>
      <dgm:spPr/>
      <dgm:t>
        <a:bodyPr/>
        <a:lstStyle/>
        <a:p>
          <a:r>
            <a:rPr lang="en-US" dirty="0" smtClean="0"/>
            <a:t>Government</a:t>
          </a:r>
          <a:endParaRPr lang="en-US" dirty="0"/>
        </a:p>
      </dgm:t>
    </dgm:pt>
    <dgm:pt modelId="{E122DB42-C576-44F3-8392-F43BA27D1D59}" type="parTrans" cxnId="{CB2ACE40-3727-44FE-A658-208CD6E20074}">
      <dgm:prSet/>
      <dgm:spPr/>
      <dgm:t>
        <a:bodyPr/>
        <a:lstStyle/>
        <a:p>
          <a:endParaRPr lang="en-US"/>
        </a:p>
      </dgm:t>
    </dgm:pt>
    <dgm:pt modelId="{42B54A4B-0039-47CB-8B53-C89A3D140462}" type="sibTrans" cxnId="{CB2ACE40-3727-44FE-A658-208CD6E20074}">
      <dgm:prSet/>
      <dgm:spPr/>
      <dgm:t>
        <a:bodyPr/>
        <a:lstStyle/>
        <a:p>
          <a:endParaRPr lang="en-US"/>
        </a:p>
      </dgm:t>
    </dgm:pt>
    <dgm:pt modelId="{94A0830A-FD78-4F4F-A362-61EB70FB9479}">
      <dgm:prSet phldrT="[Text]"/>
      <dgm:spPr/>
      <dgm:t>
        <a:bodyPr/>
        <a:lstStyle/>
        <a:p>
          <a:r>
            <a:rPr lang="en-US" dirty="0" smtClean="0"/>
            <a:t>Legal</a:t>
          </a:r>
          <a:endParaRPr lang="en-US" dirty="0"/>
        </a:p>
      </dgm:t>
    </dgm:pt>
    <dgm:pt modelId="{F85FEC53-1A4B-4B74-9E7F-767F0F5F0791}" type="parTrans" cxnId="{07E5DDCC-6D5B-4C59-B317-4CA417B042DA}">
      <dgm:prSet/>
      <dgm:spPr/>
      <dgm:t>
        <a:bodyPr/>
        <a:lstStyle/>
        <a:p>
          <a:endParaRPr lang="en-US"/>
        </a:p>
      </dgm:t>
    </dgm:pt>
    <dgm:pt modelId="{277DB984-DAD6-4DA6-A851-0F24FF17BFD2}" type="sibTrans" cxnId="{07E5DDCC-6D5B-4C59-B317-4CA417B042DA}">
      <dgm:prSet/>
      <dgm:spPr/>
      <dgm:t>
        <a:bodyPr/>
        <a:lstStyle/>
        <a:p>
          <a:endParaRPr lang="en-US"/>
        </a:p>
      </dgm:t>
    </dgm:pt>
    <dgm:pt modelId="{3468B198-5562-426F-9FA2-E488D786091F}">
      <dgm:prSet phldrT="[Text]"/>
      <dgm:spPr/>
      <dgm:t>
        <a:bodyPr/>
        <a:lstStyle/>
        <a:p>
          <a:r>
            <a:rPr lang="en-US" dirty="0" smtClean="0"/>
            <a:t>Financial</a:t>
          </a:r>
          <a:endParaRPr lang="en-US" dirty="0"/>
        </a:p>
      </dgm:t>
    </dgm:pt>
    <dgm:pt modelId="{9EDA41FF-E4DE-45FC-B4C6-053A695C0F1B}" type="parTrans" cxnId="{7CA6E864-AA8A-4FAD-B30E-2E1DFC601B8E}">
      <dgm:prSet/>
      <dgm:spPr/>
      <dgm:t>
        <a:bodyPr/>
        <a:lstStyle/>
        <a:p>
          <a:endParaRPr lang="en-US"/>
        </a:p>
      </dgm:t>
    </dgm:pt>
    <dgm:pt modelId="{F8C1FD08-3BCA-44AB-9529-7919AF85FF81}" type="sibTrans" cxnId="{7CA6E864-AA8A-4FAD-B30E-2E1DFC601B8E}">
      <dgm:prSet/>
      <dgm:spPr/>
      <dgm:t>
        <a:bodyPr/>
        <a:lstStyle/>
        <a:p>
          <a:endParaRPr lang="en-US"/>
        </a:p>
      </dgm:t>
    </dgm:pt>
    <dgm:pt modelId="{0236CBB6-C475-4B85-9D6A-F64AEF6DF16E}">
      <dgm:prSet phldrT="[Text]"/>
      <dgm:spPr/>
      <dgm:t>
        <a:bodyPr/>
        <a:lstStyle/>
        <a:p>
          <a:r>
            <a:rPr lang="en-US" dirty="0" smtClean="0"/>
            <a:t>Competitive intelligence</a:t>
          </a:r>
          <a:endParaRPr lang="en-US" dirty="0"/>
        </a:p>
      </dgm:t>
    </dgm:pt>
    <dgm:pt modelId="{BABE3EE9-5C4B-47ED-9695-E24BF2BF9FE5}" type="parTrans" cxnId="{BA1D3308-3277-45B8-AD39-114FD4AB2F6A}">
      <dgm:prSet/>
      <dgm:spPr/>
      <dgm:t>
        <a:bodyPr/>
        <a:lstStyle/>
        <a:p>
          <a:endParaRPr lang="en-US"/>
        </a:p>
      </dgm:t>
    </dgm:pt>
    <dgm:pt modelId="{8E8BC2DB-DC51-40A5-8374-ED5026CB21BD}" type="sibTrans" cxnId="{BA1D3308-3277-45B8-AD39-114FD4AB2F6A}">
      <dgm:prSet/>
      <dgm:spPr/>
      <dgm:t>
        <a:bodyPr/>
        <a:lstStyle/>
        <a:p>
          <a:endParaRPr lang="en-US"/>
        </a:p>
      </dgm:t>
    </dgm:pt>
    <dgm:pt modelId="{6726D0F7-52EA-4345-B7D6-62A3C9E2F1A9}">
      <dgm:prSet phldrT="[Text]"/>
      <dgm:spPr/>
      <dgm:t>
        <a:bodyPr/>
        <a:lstStyle/>
        <a:p>
          <a:r>
            <a:rPr lang="en-US" dirty="0" smtClean="0"/>
            <a:t>Healthcare &amp; Life Sciences</a:t>
          </a:r>
          <a:endParaRPr lang="en-US" dirty="0"/>
        </a:p>
      </dgm:t>
    </dgm:pt>
    <dgm:pt modelId="{C4BD8A61-B95F-47C8-8671-57C8CDDCB081}" type="parTrans" cxnId="{E2ACA80F-48AF-4867-94BD-FC6A75C86BBC}">
      <dgm:prSet/>
      <dgm:spPr/>
      <dgm:t>
        <a:bodyPr/>
        <a:lstStyle/>
        <a:p>
          <a:endParaRPr lang="en-US"/>
        </a:p>
      </dgm:t>
    </dgm:pt>
    <dgm:pt modelId="{09B84BBF-541B-4C93-9B1F-2402F077EF37}" type="sibTrans" cxnId="{E2ACA80F-48AF-4867-94BD-FC6A75C86BBC}">
      <dgm:prSet/>
      <dgm:spPr/>
      <dgm:t>
        <a:bodyPr/>
        <a:lstStyle/>
        <a:p>
          <a:endParaRPr lang="en-US"/>
        </a:p>
      </dgm:t>
    </dgm:pt>
    <dgm:pt modelId="{2BABB049-78A0-4A77-982B-227C36AEA8A8}">
      <dgm:prSet phldrT="[Text]"/>
      <dgm:spPr/>
      <dgm:t>
        <a:bodyPr/>
        <a:lstStyle/>
        <a:p>
          <a:r>
            <a:rPr lang="en-US" dirty="0" smtClean="0"/>
            <a:t>Social Media</a:t>
          </a:r>
          <a:endParaRPr lang="en-US" dirty="0"/>
        </a:p>
      </dgm:t>
    </dgm:pt>
    <dgm:pt modelId="{FB33D88C-DE2E-4919-ADD1-3B5161C63FFB}" type="parTrans" cxnId="{D68F4D3C-789A-45A9-9D13-D4C9D98F2401}">
      <dgm:prSet/>
      <dgm:spPr/>
      <dgm:t>
        <a:bodyPr/>
        <a:lstStyle/>
        <a:p>
          <a:endParaRPr lang="en-US"/>
        </a:p>
      </dgm:t>
    </dgm:pt>
    <dgm:pt modelId="{D79A5593-A40A-4843-A1A2-2F2DBD1F4BFB}" type="sibTrans" cxnId="{D68F4D3C-789A-45A9-9D13-D4C9D98F2401}">
      <dgm:prSet/>
      <dgm:spPr/>
      <dgm:t>
        <a:bodyPr/>
        <a:lstStyle/>
        <a:p>
          <a:endParaRPr lang="en-US"/>
        </a:p>
      </dgm:t>
    </dgm:pt>
    <dgm:pt modelId="{0C58E1DB-E7D3-4E20-8703-4986CAE582BB}">
      <dgm:prSet phldrT="[Text]"/>
      <dgm:spPr/>
      <dgm:t>
        <a:bodyPr/>
        <a:lstStyle/>
        <a:p>
          <a:r>
            <a:rPr lang="en-US" dirty="0" smtClean="0"/>
            <a:t>Publishing &amp; Education</a:t>
          </a:r>
          <a:endParaRPr lang="en-US" dirty="0"/>
        </a:p>
      </dgm:t>
    </dgm:pt>
    <dgm:pt modelId="{6ABBDEDD-F577-46BA-B0F9-7862048C1DD9}" type="parTrans" cxnId="{BFD7AB10-F37B-44C8-A894-DC32A893F1B8}">
      <dgm:prSet/>
      <dgm:spPr/>
      <dgm:t>
        <a:bodyPr/>
        <a:lstStyle/>
        <a:p>
          <a:endParaRPr lang="en-US"/>
        </a:p>
      </dgm:t>
    </dgm:pt>
    <dgm:pt modelId="{6CB94CA4-9189-40CF-915C-5DEBD535B271}" type="sibTrans" cxnId="{BFD7AB10-F37B-44C8-A894-DC32A893F1B8}">
      <dgm:prSet/>
      <dgm:spPr/>
      <dgm:t>
        <a:bodyPr/>
        <a:lstStyle/>
        <a:p>
          <a:endParaRPr lang="en-US"/>
        </a:p>
      </dgm:t>
    </dgm:pt>
    <dgm:pt modelId="{DAE67100-546A-4268-9656-320D3F500382}">
      <dgm:prSet phldrT="[Text]"/>
      <dgm:spPr/>
      <dgm:t>
        <a:bodyPr/>
        <a:lstStyle/>
        <a:p>
          <a:r>
            <a:rPr lang="en-US" dirty="0" smtClean="0"/>
            <a:t>Drug research</a:t>
          </a:r>
          <a:endParaRPr lang="en-US" dirty="0"/>
        </a:p>
      </dgm:t>
    </dgm:pt>
    <dgm:pt modelId="{64A34902-639C-4210-95B6-71AF12786729}" type="parTrans" cxnId="{F18684A1-44AD-4E01-9280-D8CB020A9093}">
      <dgm:prSet/>
      <dgm:spPr/>
      <dgm:t>
        <a:bodyPr/>
        <a:lstStyle/>
        <a:p>
          <a:endParaRPr lang="en-US"/>
        </a:p>
      </dgm:t>
    </dgm:pt>
    <dgm:pt modelId="{67CFB2EB-4F1B-4F59-BC08-0B4FD155CD2E}" type="sibTrans" cxnId="{F18684A1-44AD-4E01-9280-D8CB020A9093}">
      <dgm:prSet/>
      <dgm:spPr/>
      <dgm:t>
        <a:bodyPr/>
        <a:lstStyle/>
        <a:p>
          <a:endParaRPr lang="en-US"/>
        </a:p>
      </dgm:t>
    </dgm:pt>
    <dgm:pt modelId="{8B80BD09-D120-4D2C-B8A0-5B13671865B3}">
      <dgm:prSet phldrT="[Text]"/>
      <dgm:spPr/>
      <dgm:t>
        <a:bodyPr/>
        <a:lstStyle/>
        <a:p>
          <a:r>
            <a:rPr lang="en-US" dirty="0" smtClean="0"/>
            <a:t>Gene research</a:t>
          </a:r>
          <a:endParaRPr lang="en-US" dirty="0"/>
        </a:p>
      </dgm:t>
    </dgm:pt>
    <dgm:pt modelId="{E62F1A14-F5F4-490B-8498-6081DFD3265A}" type="parTrans" cxnId="{7D182CE2-EB09-4FB3-8F42-4979B0583565}">
      <dgm:prSet/>
      <dgm:spPr/>
      <dgm:t>
        <a:bodyPr/>
        <a:lstStyle/>
        <a:p>
          <a:endParaRPr lang="en-US"/>
        </a:p>
      </dgm:t>
    </dgm:pt>
    <dgm:pt modelId="{FB6FC4F5-7BFA-4FAF-AC9E-5110CB1DD1EA}" type="sibTrans" cxnId="{7D182CE2-EB09-4FB3-8F42-4979B0583565}">
      <dgm:prSet/>
      <dgm:spPr/>
      <dgm:t>
        <a:bodyPr/>
        <a:lstStyle/>
        <a:p>
          <a:endParaRPr lang="en-US"/>
        </a:p>
      </dgm:t>
    </dgm:pt>
    <dgm:pt modelId="{3DFAABEF-FB5A-4B2B-B0D7-FC229845E7C4}">
      <dgm:prSet phldrT="[Text]"/>
      <dgm:spPr/>
      <dgm:t>
        <a:bodyPr/>
        <a:lstStyle/>
        <a:p>
          <a:r>
            <a:rPr lang="en-US" dirty="0" smtClean="0"/>
            <a:t>Plagiarism detection</a:t>
          </a:r>
          <a:endParaRPr lang="en-US" dirty="0"/>
        </a:p>
      </dgm:t>
    </dgm:pt>
    <dgm:pt modelId="{E3AF45F0-8861-4FD5-8D65-B32985AD651C}" type="parTrans" cxnId="{05194982-9F01-4564-BF58-36E7FFD599AD}">
      <dgm:prSet/>
      <dgm:spPr/>
      <dgm:t>
        <a:bodyPr/>
        <a:lstStyle/>
        <a:p>
          <a:endParaRPr lang="en-US"/>
        </a:p>
      </dgm:t>
    </dgm:pt>
    <dgm:pt modelId="{A59BE55C-50AD-481A-9E92-30A969CEA82E}" type="sibTrans" cxnId="{05194982-9F01-4564-BF58-36E7FFD599AD}">
      <dgm:prSet/>
      <dgm:spPr/>
      <dgm:t>
        <a:bodyPr/>
        <a:lstStyle/>
        <a:p>
          <a:endParaRPr lang="en-US"/>
        </a:p>
      </dgm:t>
    </dgm:pt>
    <dgm:pt modelId="{80D81F28-6F65-4554-9125-4F3368B40C3A}">
      <dgm:prSet phldrT="[Text]"/>
      <dgm:spPr/>
      <dgm:t>
        <a:bodyPr/>
        <a:lstStyle/>
        <a:p>
          <a:r>
            <a:rPr lang="en-US" dirty="0" smtClean="0"/>
            <a:t>Dictionary updates </a:t>
          </a:r>
          <a:endParaRPr lang="en-US" dirty="0"/>
        </a:p>
      </dgm:t>
    </dgm:pt>
    <dgm:pt modelId="{A65D3F3A-6042-449B-91F7-096946FA9338}" type="parTrans" cxnId="{BE5E9594-CDE2-4677-BF42-51428F04AD4B}">
      <dgm:prSet/>
      <dgm:spPr/>
      <dgm:t>
        <a:bodyPr/>
        <a:lstStyle/>
        <a:p>
          <a:endParaRPr lang="en-US"/>
        </a:p>
      </dgm:t>
    </dgm:pt>
    <dgm:pt modelId="{AF722437-5AE9-4D35-8163-47E7BCBF4CC1}" type="sibTrans" cxnId="{BE5E9594-CDE2-4677-BF42-51428F04AD4B}">
      <dgm:prSet/>
      <dgm:spPr/>
      <dgm:t>
        <a:bodyPr/>
        <a:lstStyle/>
        <a:p>
          <a:endParaRPr lang="en-US"/>
        </a:p>
      </dgm:t>
    </dgm:pt>
    <dgm:pt modelId="{F3CB2708-146C-401A-9C6A-AAE02E61A275}">
      <dgm:prSet phldrT="[Text]"/>
      <dgm:spPr/>
      <dgm:t>
        <a:bodyPr/>
        <a:lstStyle/>
        <a:p>
          <a:r>
            <a:rPr lang="en-US" dirty="0" smtClean="0"/>
            <a:t>Brand / Marketing</a:t>
          </a:r>
          <a:endParaRPr lang="en-US" dirty="0"/>
        </a:p>
      </dgm:t>
    </dgm:pt>
    <dgm:pt modelId="{B380B079-593A-40E8-940D-C8CDDFA0838E}" type="parTrans" cxnId="{C4F7B6E5-DFCF-4278-9AD7-4EBB17EA72F3}">
      <dgm:prSet/>
      <dgm:spPr/>
      <dgm:t>
        <a:bodyPr/>
        <a:lstStyle/>
        <a:p>
          <a:endParaRPr lang="en-US"/>
        </a:p>
      </dgm:t>
    </dgm:pt>
    <dgm:pt modelId="{A0BBEC62-2CD8-4886-B22B-F36A614AC478}" type="sibTrans" cxnId="{C4F7B6E5-DFCF-4278-9AD7-4EBB17EA72F3}">
      <dgm:prSet/>
      <dgm:spPr/>
      <dgm:t>
        <a:bodyPr/>
        <a:lstStyle/>
        <a:p>
          <a:endParaRPr lang="en-US"/>
        </a:p>
      </dgm:t>
    </dgm:pt>
    <dgm:pt modelId="{69A49F16-1B48-497B-8DBF-7C16D99EE080}">
      <dgm:prSet phldrT="[Text]"/>
      <dgm:spPr/>
      <dgm:t>
        <a:bodyPr/>
        <a:lstStyle/>
        <a:p>
          <a:r>
            <a:rPr lang="en-US" dirty="0" smtClean="0"/>
            <a:t>Electoral Trends</a:t>
          </a:r>
          <a:endParaRPr lang="en-US" dirty="0"/>
        </a:p>
      </dgm:t>
    </dgm:pt>
    <dgm:pt modelId="{437C6B53-0839-4439-B77E-F448876CFDC5}" type="parTrans" cxnId="{0BB5A083-5F22-4297-8AF1-F5FDA2A062BC}">
      <dgm:prSet/>
      <dgm:spPr/>
      <dgm:t>
        <a:bodyPr/>
        <a:lstStyle/>
        <a:p>
          <a:endParaRPr lang="en-US"/>
        </a:p>
      </dgm:t>
    </dgm:pt>
    <dgm:pt modelId="{7BD90707-8939-466F-AE35-03AF68ED3BB0}" type="sibTrans" cxnId="{0BB5A083-5F22-4297-8AF1-F5FDA2A062BC}">
      <dgm:prSet/>
      <dgm:spPr/>
      <dgm:t>
        <a:bodyPr/>
        <a:lstStyle/>
        <a:p>
          <a:endParaRPr lang="en-US"/>
        </a:p>
      </dgm:t>
    </dgm:pt>
    <dgm:pt modelId="{26491C2E-6D6F-4F37-B917-CAEDDFA3959D}">
      <dgm:prSet phldrT="[Text]"/>
      <dgm:spPr/>
      <dgm:t>
        <a:bodyPr/>
        <a:lstStyle/>
        <a:p>
          <a:r>
            <a:rPr lang="en-US" dirty="0" smtClean="0"/>
            <a:t>Patent Research</a:t>
          </a:r>
          <a:endParaRPr lang="en-US" dirty="0"/>
        </a:p>
      </dgm:t>
    </dgm:pt>
    <dgm:pt modelId="{ACBDEC5B-03E0-4126-861C-F287D0511E62}" type="parTrans" cxnId="{2D5073BF-3BC5-4F81-90A2-C41D3305082A}">
      <dgm:prSet/>
      <dgm:spPr/>
      <dgm:t>
        <a:bodyPr/>
        <a:lstStyle/>
        <a:p>
          <a:endParaRPr lang="en-US"/>
        </a:p>
      </dgm:t>
    </dgm:pt>
    <dgm:pt modelId="{8224AD54-48F4-49D4-826F-D60D5FDB8318}" type="sibTrans" cxnId="{2D5073BF-3BC5-4F81-90A2-C41D3305082A}">
      <dgm:prSet/>
      <dgm:spPr/>
      <dgm:t>
        <a:bodyPr/>
        <a:lstStyle/>
        <a:p>
          <a:endParaRPr lang="en-US"/>
        </a:p>
      </dgm:t>
    </dgm:pt>
    <dgm:pt modelId="{912C07B1-056F-4537-977F-DE3EEE604761}">
      <dgm:prSet phldrT="[Text]"/>
      <dgm:spPr/>
      <dgm:t>
        <a:bodyPr/>
        <a:lstStyle/>
        <a:p>
          <a:endParaRPr lang="en-US" dirty="0"/>
        </a:p>
      </dgm:t>
    </dgm:pt>
    <dgm:pt modelId="{AD0FC1E0-FF80-4CD6-A761-B156EBE60659}" type="parTrans" cxnId="{EBFF99B0-614A-4DA4-B038-1BBEAE722E12}">
      <dgm:prSet/>
      <dgm:spPr/>
      <dgm:t>
        <a:bodyPr/>
        <a:lstStyle/>
        <a:p>
          <a:endParaRPr lang="en-US"/>
        </a:p>
      </dgm:t>
    </dgm:pt>
    <dgm:pt modelId="{E92EC07D-92DA-4C2E-B938-915E4D601767}" type="sibTrans" cxnId="{EBFF99B0-614A-4DA4-B038-1BBEAE722E12}">
      <dgm:prSet/>
      <dgm:spPr/>
      <dgm:t>
        <a:bodyPr/>
        <a:lstStyle/>
        <a:p>
          <a:endParaRPr lang="en-US"/>
        </a:p>
      </dgm:t>
    </dgm:pt>
    <dgm:pt modelId="{D0BCEFF6-E6E2-4263-8D23-A75836795678}">
      <dgm:prSet phldrT="[Text]"/>
      <dgm:spPr/>
      <dgm:t>
        <a:bodyPr/>
        <a:lstStyle/>
        <a:p>
          <a:r>
            <a:rPr lang="en-US" dirty="0" smtClean="0"/>
            <a:t>National Security / Intelligence</a:t>
          </a:r>
          <a:endParaRPr lang="en-US" dirty="0"/>
        </a:p>
      </dgm:t>
    </dgm:pt>
    <dgm:pt modelId="{F2214B56-DF93-4CCF-BE21-0C3307CAC61D}" type="parTrans" cxnId="{0F6C9B69-F508-4406-9D5B-1B5FBFC7423E}">
      <dgm:prSet/>
      <dgm:spPr/>
      <dgm:t>
        <a:bodyPr/>
        <a:lstStyle/>
        <a:p>
          <a:endParaRPr lang="en-US"/>
        </a:p>
      </dgm:t>
    </dgm:pt>
    <dgm:pt modelId="{1ACC98E9-EAB5-4ABA-B28E-4B6967E4D601}" type="sibTrans" cxnId="{0F6C9B69-F508-4406-9D5B-1B5FBFC7423E}">
      <dgm:prSet/>
      <dgm:spPr/>
      <dgm:t>
        <a:bodyPr/>
        <a:lstStyle/>
        <a:p>
          <a:endParaRPr lang="en-US"/>
        </a:p>
      </dgm:t>
    </dgm:pt>
    <dgm:pt modelId="{D17C25FE-88C9-414A-82F2-AE47DA8EA5D0}">
      <dgm:prSet phldrT="[Text]"/>
      <dgm:spPr/>
      <dgm:t>
        <a:bodyPr/>
        <a:lstStyle/>
        <a:p>
          <a:r>
            <a:rPr lang="en-US" dirty="0" smtClean="0"/>
            <a:t>Info. Retrieval/Search</a:t>
          </a:r>
          <a:endParaRPr lang="en-US" dirty="0"/>
        </a:p>
      </dgm:t>
    </dgm:pt>
    <dgm:pt modelId="{DD23D8EF-BFA7-4218-BF27-34F3AB8F3F07}" type="parTrans" cxnId="{84980F8A-B49F-41EE-8BC7-3D25B6CBD892}">
      <dgm:prSet/>
      <dgm:spPr/>
      <dgm:t>
        <a:bodyPr/>
        <a:lstStyle/>
        <a:p>
          <a:endParaRPr lang="en-US"/>
        </a:p>
      </dgm:t>
    </dgm:pt>
    <dgm:pt modelId="{3922F06B-C1D3-43B9-8FA8-C28750BBAF8D}" type="sibTrans" cxnId="{84980F8A-B49F-41EE-8BC7-3D25B6CBD892}">
      <dgm:prSet/>
      <dgm:spPr/>
      <dgm:t>
        <a:bodyPr/>
        <a:lstStyle/>
        <a:p>
          <a:endParaRPr lang="en-US"/>
        </a:p>
      </dgm:t>
    </dgm:pt>
    <dgm:pt modelId="{5F5F30A7-97FE-4C20-AA51-3B38263D6918}">
      <dgm:prSet phldrT="[Text]"/>
      <dgm:spPr/>
      <dgm:t>
        <a:bodyPr/>
        <a:lstStyle/>
        <a:p>
          <a:r>
            <a:rPr lang="en-US" dirty="0" smtClean="0"/>
            <a:t>Info. Extraction</a:t>
          </a:r>
          <a:endParaRPr lang="en-US" dirty="0"/>
        </a:p>
      </dgm:t>
    </dgm:pt>
    <dgm:pt modelId="{B1121626-E13E-4E8D-9790-36C376109F8A}" type="parTrans" cxnId="{D8899618-3504-42B5-9500-8B6DD6791421}">
      <dgm:prSet/>
      <dgm:spPr/>
      <dgm:t>
        <a:bodyPr/>
        <a:lstStyle/>
        <a:p>
          <a:endParaRPr lang="en-US"/>
        </a:p>
      </dgm:t>
    </dgm:pt>
    <dgm:pt modelId="{39A64FA3-E8B3-43CD-89A5-D32F46BCCD39}" type="sibTrans" cxnId="{D8899618-3504-42B5-9500-8B6DD6791421}">
      <dgm:prSet/>
      <dgm:spPr/>
      <dgm:t>
        <a:bodyPr/>
        <a:lstStyle/>
        <a:p>
          <a:endParaRPr lang="en-US"/>
        </a:p>
      </dgm:t>
    </dgm:pt>
    <dgm:pt modelId="{C21A87B9-A69A-4B8E-A6D3-636A8028D5C4}">
      <dgm:prSet phldrT="[Text]"/>
      <dgm:spPr/>
      <dgm:t>
        <a:bodyPr/>
        <a:lstStyle/>
        <a:p>
          <a:r>
            <a:rPr lang="en-US" dirty="0" smtClean="0"/>
            <a:t>Sentiment analysis</a:t>
          </a:r>
          <a:endParaRPr lang="en-US" dirty="0"/>
        </a:p>
      </dgm:t>
    </dgm:pt>
    <dgm:pt modelId="{0F61F960-DE84-4644-B84B-56163078BA1B}" type="parTrans" cxnId="{421D2ECE-E7FD-43F1-B047-B98FE45AFE7B}">
      <dgm:prSet/>
      <dgm:spPr/>
      <dgm:t>
        <a:bodyPr/>
        <a:lstStyle/>
        <a:p>
          <a:endParaRPr lang="en-US"/>
        </a:p>
      </dgm:t>
    </dgm:pt>
    <dgm:pt modelId="{E7BC820D-3333-4162-9981-7D7FCD8C634B}" type="sibTrans" cxnId="{421D2ECE-E7FD-43F1-B047-B98FE45AFE7B}">
      <dgm:prSet/>
      <dgm:spPr/>
      <dgm:t>
        <a:bodyPr/>
        <a:lstStyle/>
        <a:p>
          <a:endParaRPr lang="en-US"/>
        </a:p>
      </dgm:t>
    </dgm:pt>
    <dgm:pt modelId="{188F0BC8-1A75-4768-8498-93A575D4D5F2}">
      <dgm:prSet phldrT="[Text]"/>
      <dgm:spPr/>
      <dgm:t>
        <a:bodyPr/>
        <a:lstStyle/>
        <a:p>
          <a:r>
            <a:rPr lang="en-US" dirty="0" smtClean="0"/>
            <a:t>E-Commerce</a:t>
          </a:r>
          <a:endParaRPr lang="en-US" dirty="0"/>
        </a:p>
      </dgm:t>
    </dgm:pt>
    <dgm:pt modelId="{108A5804-2941-4AC9-839D-4FEFF7DB3652}" type="parTrans" cxnId="{D01D6885-FB71-44AD-9605-D968961AFEED}">
      <dgm:prSet/>
      <dgm:spPr/>
      <dgm:t>
        <a:bodyPr/>
        <a:lstStyle/>
        <a:p>
          <a:endParaRPr lang="en-US"/>
        </a:p>
      </dgm:t>
    </dgm:pt>
    <dgm:pt modelId="{CFC0589A-2738-4B8F-934D-DB3F16E07B60}" type="sibTrans" cxnId="{D01D6885-FB71-44AD-9605-D968961AFEED}">
      <dgm:prSet/>
      <dgm:spPr/>
      <dgm:t>
        <a:bodyPr/>
        <a:lstStyle/>
        <a:p>
          <a:endParaRPr lang="en-US"/>
        </a:p>
      </dgm:t>
    </dgm:pt>
    <dgm:pt modelId="{9731FEBC-EAC2-4F4B-BD3F-8F81B7274FD8}">
      <dgm:prSet phldrT="[Text]"/>
      <dgm:spPr/>
      <dgm:t>
        <a:bodyPr/>
        <a:lstStyle/>
        <a:p>
          <a:r>
            <a:rPr lang="en-US" dirty="0" smtClean="0"/>
            <a:t>Sentiment Analysis</a:t>
          </a:r>
          <a:endParaRPr lang="en-US" dirty="0"/>
        </a:p>
      </dgm:t>
    </dgm:pt>
    <dgm:pt modelId="{C1203370-EE14-4D1C-AD8D-F3173634FBC8}" type="parTrans" cxnId="{ACA3FFB9-2424-4C75-ACD1-AE353D0FB059}">
      <dgm:prSet/>
      <dgm:spPr/>
      <dgm:t>
        <a:bodyPr/>
        <a:lstStyle/>
        <a:p>
          <a:endParaRPr lang="en-US"/>
        </a:p>
      </dgm:t>
    </dgm:pt>
    <dgm:pt modelId="{20854051-1B6C-4166-9F0F-17A4878BA92E}" type="sibTrans" cxnId="{ACA3FFB9-2424-4C75-ACD1-AE353D0FB059}">
      <dgm:prSet/>
      <dgm:spPr/>
      <dgm:t>
        <a:bodyPr/>
        <a:lstStyle/>
        <a:p>
          <a:endParaRPr lang="en-US"/>
        </a:p>
      </dgm:t>
    </dgm:pt>
    <dgm:pt modelId="{88486A50-44B5-4DCC-81E8-7CD8081501D0}">
      <dgm:prSet phldrT="[Text]"/>
      <dgm:spPr/>
      <dgm:t>
        <a:bodyPr/>
        <a:lstStyle/>
        <a:p>
          <a:r>
            <a:rPr lang="en-US" dirty="0" smtClean="0"/>
            <a:t>Summarization</a:t>
          </a:r>
          <a:endParaRPr lang="en-US" dirty="0"/>
        </a:p>
      </dgm:t>
    </dgm:pt>
    <dgm:pt modelId="{C4F89471-4DC3-468D-A2F6-BB59AAD4DD96}" type="parTrans" cxnId="{7506BF0D-99FC-4EED-BF67-CCC147449D20}">
      <dgm:prSet/>
      <dgm:spPr/>
      <dgm:t>
        <a:bodyPr/>
        <a:lstStyle/>
        <a:p>
          <a:endParaRPr lang="en-US"/>
        </a:p>
      </dgm:t>
    </dgm:pt>
    <dgm:pt modelId="{F152886F-7157-46A5-AB62-D0DA1031124B}" type="sibTrans" cxnId="{7506BF0D-99FC-4EED-BF67-CCC147449D20}">
      <dgm:prSet/>
      <dgm:spPr/>
      <dgm:t>
        <a:bodyPr/>
        <a:lstStyle/>
        <a:p>
          <a:endParaRPr lang="en-US"/>
        </a:p>
      </dgm:t>
    </dgm:pt>
    <dgm:pt modelId="{91B9BC95-67DE-4E8B-980E-97634D48F3EF}">
      <dgm:prSet phldrT="[Text]"/>
      <dgm:spPr/>
      <dgm:t>
        <a:bodyPr/>
        <a:lstStyle/>
        <a:p>
          <a:r>
            <a:rPr lang="en-US" dirty="0" smtClean="0"/>
            <a:t>Customer service</a:t>
          </a:r>
          <a:endParaRPr lang="en-US" dirty="0"/>
        </a:p>
      </dgm:t>
    </dgm:pt>
    <dgm:pt modelId="{7558DCA1-6AEE-4E49-A710-D745C5D44A1F}" type="parTrans" cxnId="{0E7FB35B-FBEB-4E06-B399-ECB5F06DF6B4}">
      <dgm:prSet/>
      <dgm:spPr/>
      <dgm:t>
        <a:bodyPr/>
        <a:lstStyle/>
        <a:p>
          <a:endParaRPr lang="en-US"/>
        </a:p>
      </dgm:t>
    </dgm:pt>
    <dgm:pt modelId="{A9ADD37E-6140-419F-AE37-532ED6DB275B}" type="sibTrans" cxnId="{0E7FB35B-FBEB-4E06-B399-ECB5F06DF6B4}">
      <dgm:prSet/>
      <dgm:spPr/>
      <dgm:t>
        <a:bodyPr/>
        <a:lstStyle/>
        <a:p>
          <a:endParaRPr lang="en-US"/>
        </a:p>
      </dgm:t>
    </dgm:pt>
    <dgm:pt modelId="{47EECEE3-A0F3-48B5-A1CB-D60FD588C88D}">
      <dgm:prSet phldrT="[Text]"/>
      <dgm:spPr/>
      <dgm:t>
        <a:bodyPr/>
        <a:lstStyle/>
        <a:p>
          <a:r>
            <a:rPr lang="en-US" dirty="0" smtClean="0"/>
            <a:t>Spam filtering</a:t>
          </a:r>
          <a:endParaRPr lang="en-US" dirty="0"/>
        </a:p>
      </dgm:t>
    </dgm:pt>
    <dgm:pt modelId="{30CB7202-1BE8-4963-B201-7C23AB44BC44}" type="parTrans" cxnId="{B31BED0A-EA7A-4FE2-8252-AEB56FA9CFB3}">
      <dgm:prSet/>
      <dgm:spPr/>
      <dgm:t>
        <a:bodyPr/>
        <a:lstStyle/>
        <a:p>
          <a:endParaRPr lang="en-US"/>
        </a:p>
      </dgm:t>
    </dgm:pt>
    <dgm:pt modelId="{1A0C48E5-844F-4A41-9769-4D3972D54671}" type="sibTrans" cxnId="{B31BED0A-EA7A-4FE2-8252-AEB56FA9CFB3}">
      <dgm:prSet/>
      <dgm:spPr/>
      <dgm:t>
        <a:bodyPr/>
        <a:lstStyle/>
        <a:p>
          <a:endParaRPr lang="en-US"/>
        </a:p>
      </dgm:t>
    </dgm:pt>
    <dgm:pt modelId="{DE6F3998-2F90-455D-B49D-16F257BAF7A0}">
      <dgm:prSet phldrT="[Text]"/>
      <dgm:spPr/>
      <dgm:t>
        <a:bodyPr/>
        <a:lstStyle/>
        <a:p>
          <a:r>
            <a:rPr lang="en-US" dirty="0" smtClean="0"/>
            <a:t>Doc Classification</a:t>
          </a:r>
          <a:endParaRPr lang="en-US" dirty="0"/>
        </a:p>
      </dgm:t>
    </dgm:pt>
    <dgm:pt modelId="{8BD1CB15-B971-4146-8C58-8EBE075DD2FB}" type="parTrans" cxnId="{7DA605FD-EDE8-4BAE-9BD1-6A50874DC179}">
      <dgm:prSet/>
      <dgm:spPr/>
      <dgm:t>
        <a:bodyPr/>
        <a:lstStyle/>
        <a:p>
          <a:endParaRPr lang="en-US"/>
        </a:p>
      </dgm:t>
    </dgm:pt>
    <dgm:pt modelId="{F8D2B47A-0F1C-4604-8539-6CC4FB4A384A}" type="sibTrans" cxnId="{7DA605FD-EDE8-4BAE-9BD1-6A50874DC179}">
      <dgm:prSet/>
      <dgm:spPr/>
      <dgm:t>
        <a:bodyPr/>
        <a:lstStyle/>
        <a:p>
          <a:endParaRPr lang="en-US"/>
        </a:p>
      </dgm:t>
    </dgm:pt>
    <dgm:pt modelId="{5E879DA7-E21A-4767-9C86-C428642CFF21}">
      <dgm:prSet phldrT="[Text]"/>
      <dgm:spPr/>
      <dgm:t>
        <a:bodyPr/>
        <a:lstStyle/>
        <a:p>
          <a:r>
            <a:rPr lang="en-US" dirty="0" smtClean="0"/>
            <a:t>Opinion surveys</a:t>
          </a:r>
          <a:endParaRPr lang="en-US" dirty="0"/>
        </a:p>
      </dgm:t>
    </dgm:pt>
    <dgm:pt modelId="{B6564961-DFE1-41A7-A6D8-30A6EFBD89B0}" type="parTrans" cxnId="{AD9DBB69-FB83-41F3-B542-5B39A5027DC6}">
      <dgm:prSet/>
      <dgm:spPr/>
      <dgm:t>
        <a:bodyPr/>
        <a:lstStyle/>
        <a:p>
          <a:endParaRPr lang="en-US"/>
        </a:p>
      </dgm:t>
    </dgm:pt>
    <dgm:pt modelId="{3CC09BDB-AE1A-487D-9B79-08A96D466E42}" type="sibTrans" cxnId="{AD9DBB69-FB83-41F3-B542-5B39A5027DC6}">
      <dgm:prSet/>
      <dgm:spPr/>
      <dgm:t>
        <a:bodyPr/>
        <a:lstStyle/>
        <a:p>
          <a:endParaRPr lang="en-US"/>
        </a:p>
      </dgm:t>
    </dgm:pt>
    <dgm:pt modelId="{BD474F1A-67F9-455C-8C6B-B6ADC9D36073}">
      <dgm:prSet phldrT="[Text]"/>
      <dgm:spPr/>
      <dgm:t>
        <a:bodyPr/>
        <a:lstStyle/>
        <a:p>
          <a:r>
            <a:rPr lang="en-US" dirty="0" smtClean="0"/>
            <a:t>Claims Fraud detection</a:t>
          </a:r>
          <a:endParaRPr lang="en-US" dirty="0"/>
        </a:p>
      </dgm:t>
    </dgm:pt>
    <dgm:pt modelId="{47B16F71-942D-4F66-B4AA-53E9F57BD645}" type="parTrans" cxnId="{D12A9EB9-B3A0-46E8-A063-4FE5D90F81CE}">
      <dgm:prSet/>
      <dgm:spPr/>
      <dgm:t>
        <a:bodyPr/>
        <a:lstStyle/>
        <a:p>
          <a:endParaRPr lang="en-US"/>
        </a:p>
      </dgm:t>
    </dgm:pt>
    <dgm:pt modelId="{01F3B7CC-B070-4344-A75F-414214AB08AA}" type="sibTrans" cxnId="{D12A9EB9-B3A0-46E8-A063-4FE5D90F81CE}">
      <dgm:prSet/>
      <dgm:spPr/>
      <dgm:t>
        <a:bodyPr/>
        <a:lstStyle/>
        <a:p>
          <a:endParaRPr lang="en-US"/>
        </a:p>
      </dgm:t>
    </dgm:pt>
    <dgm:pt modelId="{2E5DEB45-F71E-4790-BF9F-FDBA87A20E28}">
      <dgm:prSet phldrT="[Text]"/>
      <dgm:spPr/>
      <dgm:t>
        <a:bodyPr/>
        <a:lstStyle/>
        <a:p>
          <a:r>
            <a:rPr lang="en-US" dirty="0" smtClean="0"/>
            <a:t>Cybercrime</a:t>
          </a:r>
          <a:endParaRPr lang="en-US" dirty="0"/>
        </a:p>
      </dgm:t>
    </dgm:pt>
    <dgm:pt modelId="{0AC653EE-8667-4E49-B489-5A817973AC54}" type="parTrans" cxnId="{A462D64C-BC18-4894-8F44-9827072891FC}">
      <dgm:prSet/>
      <dgm:spPr/>
      <dgm:t>
        <a:bodyPr/>
        <a:lstStyle/>
        <a:p>
          <a:endParaRPr lang="en-US"/>
        </a:p>
      </dgm:t>
    </dgm:pt>
    <dgm:pt modelId="{7045919F-6A60-4B07-9441-3FA9C9B8DBED}" type="sibTrans" cxnId="{A462D64C-BC18-4894-8F44-9827072891FC}">
      <dgm:prSet/>
      <dgm:spPr/>
      <dgm:t>
        <a:bodyPr/>
        <a:lstStyle/>
        <a:p>
          <a:endParaRPr lang="en-US"/>
        </a:p>
      </dgm:t>
    </dgm:pt>
    <dgm:pt modelId="{84B1C61D-5D13-4357-AFE7-F3608084CCED}">
      <dgm:prSet phldrT="[Text]"/>
      <dgm:spPr/>
      <dgm:t>
        <a:bodyPr/>
        <a:lstStyle/>
        <a:p>
          <a:r>
            <a:rPr lang="en-US" dirty="0" smtClean="0"/>
            <a:t>Anti-terror</a:t>
          </a:r>
          <a:endParaRPr lang="en-US" dirty="0"/>
        </a:p>
      </dgm:t>
    </dgm:pt>
    <dgm:pt modelId="{E1C324B8-A38A-4196-926A-E2B2B996EC04}" type="parTrans" cxnId="{E92CF75A-C476-49C6-8383-A6D1349C31F1}">
      <dgm:prSet/>
      <dgm:spPr/>
      <dgm:t>
        <a:bodyPr/>
        <a:lstStyle/>
        <a:p>
          <a:endParaRPr lang="en-US"/>
        </a:p>
      </dgm:t>
    </dgm:pt>
    <dgm:pt modelId="{59D85FA4-5D42-4CF2-92A8-DA13F349B798}" type="sibTrans" cxnId="{E92CF75A-C476-49C6-8383-A6D1349C31F1}">
      <dgm:prSet/>
      <dgm:spPr/>
      <dgm:t>
        <a:bodyPr/>
        <a:lstStyle/>
        <a:p>
          <a:endParaRPr lang="en-US"/>
        </a:p>
      </dgm:t>
    </dgm:pt>
    <dgm:pt modelId="{D6EA5478-F130-4224-8273-BAD2F48F0748}">
      <dgm:prSet phldrT="[Text]"/>
      <dgm:spPr/>
      <dgm:t>
        <a:bodyPr/>
        <a:lstStyle/>
        <a:p>
          <a:r>
            <a:rPr lang="en-US" dirty="0" smtClean="0"/>
            <a:t>Fake news</a:t>
          </a:r>
          <a:endParaRPr lang="en-US" dirty="0"/>
        </a:p>
      </dgm:t>
    </dgm:pt>
    <dgm:pt modelId="{4312F682-27E9-4021-8B53-2F00957AFC94}" type="parTrans" cxnId="{DB75CBD1-D005-484D-8B6F-C393C800D323}">
      <dgm:prSet/>
      <dgm:spPr/>
      <dgm:t>
        <a:bodyPr/>
        <a:lstStyle/>
        <a:p>
          <a:endParaRPr lang="en-US"/>
        </a:p>
      </dgm:t>
    </dgm:pt>
    <dgm:pt modelId="{1331CB98-F75C-4369-A554-052A43D05DB5}" type="sibTrans" cxnId="{DB75CBD1-D005-484D-8B6F-C393C800D323}">
      <dgm:prSet/>
      <dgm:spPr/>
      <dgm:t>
        <a:bodyPr/>
        <a:lstStyle/>
        <a:p>
          <a:endParaRPr lang="en-US"/>
        </a:p>
      </dgm:t>
    </dgm:pt>
    <dgm:pt modelId="{042DCC89-F12F-4DD8-BDE4-84E0FBCD24D6}">
      <dgm:prSet phldrT="[Text]"/>
      <dgm:spPr/>
      <dgm:t>
        <a:bodyPr/>
        <a:lstStyle/>
        <a:p>
          <a:r>
            <a:rPr lang="en-US" dirty="0" smtClean="0"/>
            <a:t>Risk management</a:t>
          </a:r>
          <a:endParaRPr lang="en-US" dirty="0"/>
        </a:p>
      </dgm:t>
    </dgm:pt>
    <dgm:pt modelId="{F6C34D31-A8D6-43D6-9CD9-BF62B97D2B5E}" type="parTrans" cxnId="{D4FBD4B9-253C-42CE-8719-F74ED75CCF75}">
      <dgm:prSet/>
      <dgm:spPr/>
      <dgm:t>
        <a:bodyPr/>
        <a:lstStyle/>
        <a:p>
          <a:endParaRPr lang="en-US"/>
        </a:p>
      </dgm:t>
    </dgm:pt>
    <dgm:pt modelId="{C62B82F2-3758-4760-8A98-6551F21B36CB}" type="sibTrans" cxnId="{D4FBD4B9-253C-42CE-8719-F74ED75CCF75}">
      <dgm:prSet/>
      <dgm:spPr/>
      <dgm:t>
        <a:bodyPr/>
        <a:lstStyle/>
        <a:p>
          <a:endParaRPr lang="en-US"/>
        </a:p>
      </dgm:t>
    </dgm:pt>
    <dgm:pt modelId="{1995EED2-1178-41D3-BB19-AC9A698741FD}">
      <dgm:prSet phldrT="[Text]"/>
      <dgm:spPr/>
      <dgm:t>
        <a:bodyPr/>
        <a:lstStyle/>
        <a:p>
          <a:r>
            <a:rPr lang="en-US" dirty="0" smtClean="0"/>
            <a:t>Clinical patient trends</a:t>
          </a:r>
          <a:endParaRPr lang="en-US" dirty="0"/>
        </a:p>
      </dgm:t>
    </dgm:pt>
    <dgm:pt modelId="{8DC16C9B-AADA-4313-8ED6-360ECFE1F6A9}" type="parTrans" cxnId="{25F5FA5A-A915-4D29-B077-01DADF49D2DE}">
      <dgm:prSet/>
      <dgm:spPr/>
      <dgm:t>
        <a:bodyPr/>
        <a:lstStyle/>
        <a:p>
          <a:endParaRPr lang="en-US"/>
        </a:p>
      </dgm:t>
    </dgm:pt>
    <dgm:pt modelId="{92AD7A15-0080-4F63-9CE3-B87AD03F6F4C}" type="sibTrans" cxnId="{25F5FA5A-A915-4D29-B077-01DADF49D2DE}">
      <dgm:prSet/>
      <dgm:spPr/>
      <dgm:t>
        <a:bodyPr/>
        <a:lstStyle/>
        <a:p>
          <a:endParaRPr lang="en-US"/>
        </a:p>
      </dgm:t>
    </dgm:pt>
    <dgm:pt modelId="{F0A3DB3B-334A-45A2-8AC8-5AC87D18F14B}">
      <dgm:prSet phldrT="[Text]"/>
      <dgm:spPr/>
      <dgm:t>
        <a:bodyPr/>
        <a:lstStyle/>
        <a:p>
          <a:r>
            <a:rPr lang="en-US" dirty="0" smtClean="0"/>
            <a:t>Contextual Ads</a:t>
          </a:r>
          <a:endParaRPr lang="en-US" dirty="0"/>
        </a:p>
      </dgm:t>
    </dgm:pt>
    <dgm:pt modelId="{986DEE26-D1F5-45D7-9B0F-3A8D4D660C9D}" type="parTrans" cxnId="{FB447DC7-9D26-45C5-A8B6-55CABA8DBABE}">
      <dgm:prSet/>
      <dgm:spPr/>
      <dgm:t>
        <a:bodyPr/>
        <a:lstStyle/>
        <a:p>
          <a:endParaRPr lang="en-US"/>
        </a:p>
      </dgm:t>
    </dgm:pt>
    <dgm:pt modelId="{C1AF8F1F-649F-42EF-A387-C8A774690CB8}" type="sibTrans" cxnId="{FB447DC7-9D26-45C5-A8B6-55CABA8DBABE}">
      <dgm:prSet/>
      <dgm:spPr/>
      <dgm:t>
        <a:bodyPr/>
        <a:lstStyle/>
        <a:p>
          <a:endParaRPr lang="en-US"/>
        </a:p>
      </dgm:t>
    </dgm:pt>
    <dgm:pt modelId="{9CD522DF-58D0-4616-94E0-A8F13CA113A6}">
      <dgm:prSet phldrT="[Text]"/>
      <dgm:spPr/>
      <dgm:t>
        <a:bodyPr/>
        <a:lstStyle/>
        <a:p>
          <a:r>
            <a:rPr lang="en-US" dirty="0" smtClean="0"/>
            <a:t>Recommendations</a:t>
          </a:r>
          <a:endParaRPr lang="en-US" dirty="0"/>
        </a:p>
      </dgm:t>
    </dgm:pt>
    <dgm:pt modelId="{5FA44F4C-29F8-42C1-9F7C-442C024D7130}" type="parTrans" cxnId="{53696F78-98F4-433C-9A24-C3B5C81DBEF0}">
      <dgm:prSet/>
      <dgm:spPr/>
      <dgm:t>
        <a:bodyPr/>
        <a:lstStyle/>
        <a:p>
          <a:endParaRPr lang="en-US"/>
        </a:p>
      </dgm:t>
    </dgm:pt>
    <dgm:pt modelId="{A348FDA3-B9F4-4C80-8868-EA04C6CABBCE}" type="sibTrans" cxnId="{53696F78-98F4-433C-9A24-C3B5C81DBEF0}">
      <dgm:prSet/>
      <dgm:spPr/>
      <dgm:t>
        <a:bodyPr/>
        <a:lstStyle/>
        <a:p>
          <a:endParaRPr lang="en-US"/>
        </a:p>
      </dgm:t>
    </dgm:pt>
    <dgm:pt modelId="{EC5A1481-981D-4489-A7D5-E46BFFBC9A6E}">
      <dgm:prSet phldrT="[Text]"/>
      <dgm:spPr/>
      <dgm:t>
        <a:bodyPr/>
        <a:lstStyle/>
        <a:p>
          <a:endParaRPr lang="en-US" dirty="0"/>
        </a:p>
      </dgm:t>
    </dgm:pt>
    <dgm:pt modelId="{B9C206C8-3BBE-4CFE-8900-8315488050EF}" type="parTrans" cxnId="{34932B5D-1AEF-4A94-B58B-792272B929D8}">
      <dgm:prSet/>
      <dgm:spPr/>
      <dgm:t>
        <a:bodyPr/>
        <a:lstStyle/>
        <a:p>
          <a:endParaRPr lang="en-US"/>
        </a:p>
      </dgm:t>
    </dgm:pt>
    <dgm:pt modelId="{30EE01FE-18FD-4731-98F6-2289036643F0}" type="sibTrans" cxnId="{34932B5D-1AEF-4A94-B58B-792272B929D8}">
      <dgm:prSet/>
      <dgm:spPr/>
      <dgm:t>
        <a:bodyPr/>
        <a:lstStyle/>
        <a:p>
          <a:endParaRPr lang="en-US"/>
        </a:p>
      </dgm:t>
    </dgm:pt>
    <dgm:pt modelId="{D8C19790-B376-4B56-A645-26C03D99A735}">
      <dgm:prSet phldrT="[Text]"/>
      <dgm:spPr/>
      <dgm:t>
        <a:bodyPr/>
        <a:lstStyle/>
        <a:p>
          <a:r>
            <a:rPr lang="en-US" dirty="0" smtClean="0"/>
            <a:t>Case history, summaries</a:t>
          </a:r>
          <a:endParaRPr lang="en-US" dirty="0"/>
        </a:p>
      </dgm:t>
    </dgm:pt>
    <dgm:pt modelId="{8A172188-8E66-4522-B2BF-EF8F39F0527F}" type="parTrans" cxnId="{3EA88C52-3594-42FA-8378-87E9F0573D4E}">
      <dgm:prSet/>
      <dgm:spPr/>
      <dgm:t>
        <a:bodyPr/>
        <a:lstStyle/>
        <a:p>
          <a:endParaRPr lang="en-US"/>
        </a:p>
      </dgm:t>
    </dgm:pt>
    <dgm:pt modelId="{4AAAA987-5876-494D-ACF0-1D6974DBD0CB}" type="sibTrans" cxnId="{3EA88C52-3594-42FA-8378-87E9F0573D4E}">
      <dgm:prSet/>
      <dgm:spPr/>
      <dgm:t>
        <a:bodyPr/>
        <a:lstStyle/>
        <a:p>
          <a:endParaRPr lang="en-US"/>
        </a:p>
      </dgm:t>
    </dgm:pt>
    <dgm:pt modelId="{EC471F97-0D41-4401-8F3F-EA9F3C92A0E3}" type="pres">
      <dgm:prSet presAssocID="{5331C5E7-B32D-4E00-A45C-30863008B4BB}" presName="Name0" presStyleCnt="0">
        <dgm:presLayoutVars>
          <dgm:chMax val="1"/>
          <dgm:dir/>
          <dgm:animLvl val="ctr"/>
          <dgm:resizeHandles val="exact"/>
        </dgm:presLayoutVars>
      </dgm:prSet>
      <dgm:spPr/>
      <dgm:t>
        <a:bodyPr/>
        <a:lstStyle/>
        <a:p>
          <a:endParaRPr lang="en-US"/>
        </a:p>
      </dgm:t>
    </dgm:pt>
    <dgm:pt modelId="{137E7C2C-C1D0-4AA9-955D-4EF4FE6389A8}" type="pres">
      <dgm:prSet presAssocID="{EF1C31BA-6FF1-411E-8F9E-1293FD1F0BFE}" presName="centerShape" presStyleLbl="node0" presStyleIdx="0" presStyleCnt="1"/>
      <dgm:spPr/>
      <dgm:t>
        <a:bodyPr/>
        <a:lstStyle/>
        <a:p>
          <a:endParaRPr lang="en-US"/>
        </a:p>
      </dgm:t>
    </dgm:pt>
    <dgm:pt modelId="{0A11A9EA-C482-4BFE-BDEC-DBFAC2BBFB0F}" type="pres">
      <dgm:prSet presAssocID="{62DFF871-88EF-4C3F-8CF3-E5096A3CFB83}" presName="parTrans" presStyleLbl="sibTrans2D1" presStyleIdx="0" presStyleCnt="8"/>
      <dgm:spPr/>
      <dgm:t>
        <a:bodyPr/>
        <a:lstStyle/>
        <a:p>
          <a:endParaRPr lang="en-US"/>
        </a:p>
      </dgm:t>
    </dgm:pt>
    <dgm:pt modelId="{0E2F6589-2984-4C9E-88EF-9D21CD377EEB}" type="pres">
      <dgm:prSet presAssocID="{62DFF871-88EF-4C3F-8CF3-E5096A3CFB83}" presName="connectorText" presStyleLbl="sibTrans2D1" presStyleIdx="0" presStyleCnt="8"/>
      <dgm:spPr/>
      <dgm:t>
        <a:bodyPr/>
        <a:lstStyle/>
        <a:p>
          <a:endParaRPr lang="en-US"/>
        </a:p>
      </dgm:t>
    </dgm:pt>
    <dgm:pt modelId="{78321FDD-5D3F-4EF5-BAD2-D88DC4FF7F90}" type="pres">
      <dgm:prSet presAssocID="{69163A74-F87A-4B37-902C-D7FADA293D23}" presName="node" presStyleLbl="node1" presStyleIdx="0" presStyleCnt="8">
        <dgm:presLayoutVars>
          <dgm:bulletEnabled val="1"/>
        </dgm:presLayoutVars>
      </dgm:prSet>
      <dgm:spPr/>
      <dgm:t>
        <a:bodyPr/>
        <a:lstStyle/>
        <a:p>
          <a:endParaRPr lang="en-US"/>
        </a:p>
      </dgm:t>
    </dgm:pt>
    <dgm:pt modelId="{85BD244D-36D7-4C0C-95B3-81EBC54A3778}" type="pres">
      <dgm:prSet presAssocID="{E122DB42-C576-44F3-8392-F43BA27D1D59}" presName="parTrans" presStyleLbl="sibTrans2D1" presStyleIdx="1" presStyleCnt="8"/>
      <dgm:spPr/>
      <dgm:t>
        <a:bodyPr/>
        <a:lstStyle/>
        <a:p>
          <a:endParaRPr lang="en-US"/>
        </a:p>
      </dgm:t>
    </dgm:pt>
    <dgm:pt modelId="{4EBFD807-EC29-4623-842D-1ACC67E5A618}" type="pres">
      <dgm:prSet presAssocID="{E122DB42-C576-44F3-8392-F43BA27D1D59}" presName="connectorText" presStyleLbl="sibTrans2D1" presStyleIdx="1" presStyleCnt="8"/>
      <dgm:spPr/>
      <dgm:t>
        <a:bodyPr/>
        <a:lstStyle/>
        <a:p>
          <a:endParaRPr lang="en-US"/>
        </a:p>
      </dgm:t>
    </dgm:pt>
    <dgm:pt modelId="{76E6210A-F226-4324-BAEF-D2DA276FA653}" type="pres">
      <dgm:prSet presAssocID="{3D7AE5D5-52BC-4A67-B9FE-5F85DCF7C673}" presName="node" presStyleLbl="node1" presStyleIdx="1" presStyleCnt="8">
        <dgm:presLayoutVars>
          <dgm:bulletEnabled val="1"/>
        </dgm:presLayoutVars>
      </dgm:prSet>
      <dgm:spPr/>
      <dgm:t>
        <a:bodyPr/>
        <a:lstStyle/>
        <a:p>
          <a:endParaRPr lang="en-US"/>
        </a:p>
      </dgm:t>
    </dgm:pt>
    <dgm:pt modelId="{267FEE5B-C6A7-4309-A1E5-3CF4FFE6D131}" type="pres">
      <dgm:prSet presAssocID="{F85FEC53-1A4B-4B74-9E7F-767F0F5F0791}" presName="parTrans" presStyleLbl="sibTrans2D1" presStyleIdx="2" presStyleCnt="8"/>
      <dgm:spPr/>
      <dgm:t>
        <a:bodyPr/>
        <a:lstStyle/>
        <a:p>
          <a:endParaRPr lang="en-US"/>
        </a:p>
      </dgm:t>
    </dgm:pt>
    <dgm:pt modelId="{8B849866-7A9A-499A-8CE8-464A572A84A7}" type="pres">
      <dgm:prSet presAssocID="{F85FEC53-1A4B-4B74-9E7F-767F0F5F0791}" presName="connectorText" presStyleLbl="sibTrans2D1" presStyleIdx="2" presStyleCnt="8"/>
      <dgm:spPr/>
      <dgm:t>
        <a:bodyPr/>
        <a:lstStyle/>
        <a:p>
          <a:endParaRPr lang="en-US"/>
        </a:p>
      </dgm:t>
    </dgm:pt>
    <dgm:pt modelId="{EA402019-B7F6-43BD-90FA-9C2A7649AC6A}" type="pres">
      <dgm:prSet presAssocID="{94A0830A-FD78-4F4F-A362-61EB70FB9479}" presName="node" presStyleLbl="node1" presStyleIdx="2" presStyleCnt="8">
        <dgm:presLayoutVars>
          <dgm:bulletEnabled val="1"/>
        </dgm:presLayoutVars>
      </dgm:prSet>
      <dgm:spPr/>
      <dgm:t>
        <a:bodyPr/>
        <a:lstStyle/>
        <a:p>
          <a:endParaRPr lang="en-US"/>
        </a:p>
      </dgm:t>
    </dgm:pt>
    <dgm:pt modelId="{A3DD55DB-0099-4C19-AC61-3C8BCB121CFA}" type="pres">
      <dgm:prSet presAssocID="{9EDA41FF-E4DE-45FC-B4C6-053A695C0F1B}" presName="parTrans" presStyleLbl="sibTrans2D1" presStyleIdx="3" presStyleCnt="8"/>
      <dgm:spPr/>
      <dgm:t>
        <a:bodyPr/>
        <a:lstStyle/>
        <a:p>
          <a:endParaRPr lang="en-US"/>
        </a:p>
      </dgm:t>
    </dgm:pt>
    <dgm:pt modelId="{00791B3F-F6C3-4D5C-AA89-7B80B37812E2}" type="pres">
      <dgm:prSet presAssocID="{9EDA41FF-E4DE-45FC-B4C6-053A695C0F1B}" presName="connectorText" presStyleLbl="sibTrans2D1" presStyleIdx="3" presStyleCnt="8"/>
      <dgm:spPr/>
      <dgm:t>
        <a:bodyPr/>
        <a:lstStyle/>
        <a:p>
          <a:endParaRPr lang="en-US"/>
        </a:p>
      </dgm:t>
    </dgm:pt>
    <dgm:pt modelId="{CC8BA226-2417-4A96-8FAF-5B25C516F4EF}" type="pres">
      <dgm:prSet presAssocID="{3468B198-5562-426F-9FA2-E488D786091F}" presName="node" presStyleLbl="node1" presStyleIdx="3" presStyleCnt="8">
        <dgm:presLayoutVars>
          <dgm:bulletEnabled val="1"/>
        </dgm:presLayoutVars>
      </dgm:prSet>
      <dgm:spPr/>
      <dgm:t>
        <a:bodyPr/>
        <a:lstStyle/>
        <a:p>
          <a:endParaRPr lang="en-US"/>
        </a:p>
      </dgm:t>
    </dgm:pt>
    <dgm:pt modelId="{BEE96BFC-DCE5-44D4-B03C-D65F5111760C}" type="pres">
      <dgm:prSet presAssocID="{C4BD8A61-B95F-47C8-8671-57C8CDDCB081}" presName="parTrans" presStyleLbl="sibTrans2D1" presStyleIdx="4" presStyleCnt="8"/>
      <dgm:spPr/>
      <dgm:t>
        <a:bodyPr/>
        <a:lstStyle/>
        <a:p>
          <a:endParaRPr lang="en-US"/>
        </a:p>
      </dgm:t>
    </dgm:pt>
    <dgm:pt modelId="{5B58E6A3-33D6-44B8-B4A3-F037A72463BE}" type="pres">
      <dgm:prSet presAssocID="{C4BD8A61-B95F-47C8-8671-57C8CDDCB081}" presName="connectorText" presStyleLbl="sibTrans2D1" presStyleIdx="4" presStyleCnt="8"/>
      <dgm:spPr/>
      <dgm:t>
        <a:bodyPr/>
        <a:lstStyle/>
        <a:p>
          <a:endParaRPr lang="en-US"/>
        </a:p>
      </dgm:t>
    </dgm:pt>
    <dgm:pt modelId="{52CE313D-2289-4415-838C-8B0DADC7F8C2}" type="pres">
      <dgm:prSet presAssocID="{6726D0F7-52EA-4345-B7D6-62A3C9E2F1A9}" presName="node" presStyleLbl="node1" presStyleIdx="4" presStyleCnt="8">
        <dgm:presLayoutVars>
          <dgm:bulletEnabled val="1"/>
        </dgm:presLayoutVars>
      </dgm:prSet>
      <dgm:spPr/>
      <dgm:t>
        <a:bodyPr/>
        <a:lstStyle/>
        <a:p>
          <a:endParaRPr lang="en-US"/>
        </a:p>
      </dgm:t>
    </dgm:pt>
    <dgm:pt modelId="{7307719F-4614-4BE1-B9F1-9546A94E83B0}" type="pres">
      <dgm:prSet presAssocID="{FB33D88C-DE2E-4919-ADD1-3B5161C63FFB}" presName="parTrans" presStyleLbl="sibTrans2D1" presStyleIdx="5" presStyleCnt="8"/>
      <dgm:spPr/>
      <dgm:t>
        <a:bodyPr/>
        <a:lstStyle/>
        <a:p>
          <a:endParaRPr lang="en-US"/>
        </a:p>
      </dgm:t>
    </dgm:pt>
    <dgm:pt modelId="{C00727EF-4BFD-447F-B0A4-7507AFDC9189}" type="pres">
      <dgm:prSet presAssocID="{FB33D88C-DE2E-4919-ADD1-3B5161C63FFB}" presName="connectorText" presStyleLbl="sibTrans2D1" presStyleIdx="5" presStyleCnt="8"/>
      <dgm:spPr/>
      <dgm:t>
        <a:bodyPr/>
        <a:lstStyle/>
        <a:p>
          <a:endParaRPr lang="en-US"/>
        </a:p>
      </dgm:t>
    </dgm:pt>
    <dgm:pt modelId="{92F9149B-CB96-4CD4-8F4D-B52296856255}" type="pres">
      <dgm:prSet presAssocID="{2BABB049-78A0-4A77-982B-227C36AEA8A8}" presName="node" presStyleLbl="node1" presStyleIdx="5" presStyleCnt="8">
        <dgm:presLayoutVars>
          <dgm:bulletEnabled val="1"/>
        </dgm:presLayoutVars>
      </dgm:prSet>
      <dgm:spPr/>
      <dgm:t>
        <a:bodyPr/>
        <a:lstStyle/>
        <a:p>
          <a:endParaRPr lang="en-US"/>
        </a:p>
      </dgm:t>
    </dgm:pt>
    <dgm:pt modelId="{2BA10378-6D9F-4EE6-BFA4-51AC3C5620C1}" type="pres">
      <dgm:prSet presAssocID="{6ABBDEDD-F577-46BA-B0F9-7862048C1DD9}" presName="parTrans" presStyleLbl="sibTrans2D1" presStyleIdx="6" presStyleCnt="8"/>
      <dgm:spPr/>
      <dgm:t>
        <a:bodyPr/>
        <a:lstStyle/>
        <a:p>
          <a:endParaRPr lang="en-US"/>
        </a:p>
      </dgm:t>
    </dgm:pt>
    <dgm:pt modelId="{E68FBDAC-A376-48FA-8FB1-1326B3F286F6}" type="pres">
      <dgm:prSet presAssocID="{6ABBDEDD-F577-46BA-B0F9-7862048C1DD9}" presName="connectorText" presStyleLbl="sibTrans2D1" presStyleIdx="6" presStyleCnt="8"/>
      <dgm:spPr/>
      <dgm:t>
        <a:bodyPr/>
        <a:lstStyle/>
        <a:p>
          <a:endParaRPr lang="en-US"/>
        </a:p>
      </dgm:t>
    </dgm:pt>
    <dgm:pt modelId="{E36BCB63-54EC-4AA0-B0F6-323BD01F99BC}" type="pres">
      <dgm:prSet presAssocID="{0C58E1DB-E7D3-4E20-8703-4986CAE582BB}" presName="node" presStyleLbl="node1" presStyleIdx="6" presStyleCnt="8">
        <dgm:presLayoutVars>
          <dgm:bulletEnabled val="1"/>
        </dgm:presLayoutVars>
      </dgm:prSet>
      <dgm:spPr/>
      <dgm:t>
        <a:bodyPr/>
        <a:lstStyle/>
        <a:p>
          <a:endParaRPr lang="en-US"/>
        </a:p>
      </dgm:t>
    </dgm:pt>
    <dgm:pt modelId="{D0B62EFA-CE7D-4F76-AD19-F97870CCC187}" type="pres">
      <dgm:prSet presAssocID="{108A5804-2941-4AC9-839D-4FEFF7DB3652}" presName="parTrans" presStyleLbl="sibTrans2D1" presStyleIdx="7" presStyleCnt="8"/>
      <dgm:spPr/>
      <dgm:t>
        <a:bodyPr/>
        <a:lstStyle/>
        <a:p>
          <a:endParaRPr lang="en-US"/>
        </a:p>
      </dgm:t>
    </dgm:pt>
    <dgm:pt modelId="{8F93C222-3639-4439-89F8-1B434FF88132}" type="pres">
      <dgm:prSet presAssocID="{108A5804-2941-4AC9-839D-4FEFF7DB3652}" presName="connectorText" presStyleLbl="sibTrans2D1" presStyleIdx="7" presStyleCnt="8"/>
      <dgm:spPr/>
      <dgm:t>
        <a:bodyPr/>
        <a:lstStyle/>
        <a:p>
          <a:endParaRPr lang="en-US"/>
        </a:p>
      </dgm:t>
    </dgm:pt>
    <dgm:pt modelId="{A97B6588-7F76-4900-982B-4BD1675668A1}" type="pres">
      <dgm:prSet presAssocID="{188F0BC8-1A75-4768-8498-93A575D4D5F2}" presName="node" presStyleLbl="node1" presStyleIdx="7" presStyleCnt="8">
        <dgm:presLayoutVars>
          <dgm:bulletEnabled val="1"/>
        </dgm:presLayoutVars>
      </dgm:prSet>
      <dgm:spPr/>
      <dgm:t>
        <a:bodyPr/>
        <a:lstStyle/>
        <a:p>
          <a:endParaRPr lang="en-US"/>
        </a:p>
      </dgm:t>
    </dgm:pt>
  </dgm:ptLst>
  <dgm:cxnLst>
    <dgm:cxn modelId="{1E5CDAE1-2DE1-499A-B55D-A017D752405E}" type="presOf" srcId="{1995EED2-1178-41D3-BB19-AC9A698741FD}" destId="{52CE313D-2289-4415-838C-8B0DADC7F8C2}" srcOrd="0" destOrd="3" presId="urn:microsoft.com/office/officeart/2005/8/layout/radial5"/>
    <dgm:cxn modelId="{69B10064-E194-4296-958B-080CFB37B715}" type="presOf" srcId="{912C07B1-056F-4537-977F-DE3EEE604761}" destId="{EA402019-B7F6-43BD-90FA-9C2A7649AC6A}" srcOrd="0" destOrd="3" presId="urn:microsoft.com/office/officeart/2005/8/layout/radial5"/>
    <dgm:cxn modelId="{BE5E9594-CDE2-4677-BF42-51428F04AD4B}" srcId="{0C58E1DB-E7D3-4E20-8703-4986CAE582BB}" destId="{80D81F28-6F65-4554-9125-4F3368B40C3A}" srcOrd="1" destOrd="0" parTransId="{A65D3F3A-6042-449B-91F7-096946FA9338}" sibTransId="{AF722437-5AE9-4D35-8163-47E7BCBF4CC1}"/>
    <dgm:cxn modelId="{7CEB4D00-A2EF-4177-916B-08CEB0FED3BE}" type="presOf" srcId="{3DFAABEF-FB5A-4B2B-B0D7-FC229845E7C4}" destId="{E36BCB63-54EC-4AA0-B0F6-323BD01F99BC}" srcOrd="0" destOrd="1" presId="urn:microsoft.com/office/officeart/2005/8/layout/radial5"/>
    <dgm:cxn modelId="{FD074A6C-C417-4FC0-AA51-50E46877E751}" type="presOf" srcId="{0C58E1DB-E7D3-4E20-8703-4986CAE582BB}" destId="{E36BCB63-54EC-4AA0-B0F6-323BD01F99BC}" srcOrd="0" destOrd="0" presId="urn:microsoft.com/office/officeart/2005/8/layout/radial5"/>
    <dgm:cxn modelId="{9638779B-AA88-438D-A99B-FC2E9FC02FB9}" type="presOf" srcId="{C21A87B9-A69A-4B8E-A6D3-636A8028D5C4}" destId="{92F9149B-CB96-4CD4-8F4D-B52296856255}" srcOrd="0" destOrd="3" presId="urn:microsoft.com/office/officeart/2005/8/layout/radial5"/>
    <dgm:cxn modelId="{28C78EA9-FE8A-4C2C-B61D-93A2EE89585A}" type="presOf" srcId="{D6EA5478-F130-4224-8273-BAD2F48F0748}" destId="{76E6210A-F226-4324-BAEF-D2DA276FA653}" srcOrd="0" destOrd="4" presId="urn:microsoft.com/office/officeart/2005/8/layout/radial5"/>
    <dgm:cxn modelId="{B8658FDD-02F3-4A24-929F-8709ED8CC00C}" type="presOf" srcId="{108A5804-2941-4AC9-839D-4FEFF7DB3652}" destId="{8F93C222-3639-4439-89F8-1B434FF88132}" srcOrd="1" destOrd="0" presId="urn:microsoft.com/office/officeart/2005/8/layout/radial5"/>
    <dgm:cxn modelId="{25F5FA5A-A915-4D29-B077-01DADF49D2DE}" srcId="{6726D0F7-52EA-4345-B7D6-62A3C9E2F1A9}" destId="{1995EED2-1178-41D3-BB19-AC9A698741FD}" srcOrd="2" destOrd="0" parTransId="{8DC16C9B-AADA-4313-8ED6-360ECFE1F6A9}" sibTransId="{92AD7A15-0080-4F63-9CE3-B87AD03F6F4C}"/>
    <dgm:cxn modelId="{6AAF0041-BBB5-4605-B314-B6809ACC6DB0}" type="presOf" srcId="{F85FEC53-1A4B-4B74-9E7F-767F0F5F0791}" destId="{8B849866-7A9A-499A-8CE8-464A572A84A7}" srcOrd="1" destOrd="0" presId="urn:microsoft.com/office/officeart/2005/8/layout/radial5"/>
    <dgm:cxn modelId="{B31BED0A-EA7A-4FE2-8252-AEB56FA9CFB3}" srcId="{69163A74-F87A-4B37-902C-D7FADA293D23}" destId="{47EECEE3-A0F3-48B5-A1CB-D60FD588C88D}" srcOrd="4" destOrd="0" parTransId="{30CB7202-1BE8-4963-B201-7C23AB44BC44}" sibTransId="{1A0C48E5-844F-4A41-9769-4D3972D54671}"/>
    <dgm:cxn modelId="{ADFA031B-D4DC-41EE-BFF2-EEE166CB28E4}" type="presOf" srcId="{9EDA41FF-E4DE-45FC-B4C6-053A695C0F1B}" destId="{00791B3F-F6C3-4D5C-AA89-7B80B37812E2}" srcOrd="1" destOrd="0" presId="urn:microsoft.com/office/officeart/2005/8/layout/radial5"/>
    <dgm:cxn modelId="{59FEBB98-22DA-45F9-821A-CA4B7AB82810}" type="presOf" srcId="{D0BCEFF6-E6E2-4263-8D23-A75836795678}" destId="{76E6210A-F226-4324-BAEF-D2DA276FA653}" srcOrd="0" destOrd="1" presId="urn:microsoft.com/office/officeart/2005/8/layout/radial5"/>
    <dgm:cxn modelId="{7DA605FD-EDE8-4BAE-9BD1-6A50874DC179}" srcId="{69163A74-F87A-4B37-902C-D7FADA293D23}" destId="{DE6F3998-2F90-455D-B49D-16F257BAF7A0}" srcOrd="2" destOrd="0" parTransId="{8BD1CB15-B971-4146-8C58-8EBE075DD2FB}" sibTransId="{F8D2B47A-0F1C-4604-8539-6CC4FB4A384A}"/>
    <dgm:cxn modelId="{98B15B1B-6886-4A12-9730-8C313195FB86}" type="presOf" srcId="{EF1C31BA-6FF1-411E-8F9E-1293FD1F0BFE}" destId="{137E7C2C-C1D0-4AA9-955D-4EF4FE6389A8}" srcOrd="0" destOrd="0" presId="urn:microsoft.com/office/officeart/2005/8/layout/radial5"/>
    <dgm:cxn modelId="{FB447DC7-9D26-45C5-A8B6-55CABA8DBABE}" srcId="{188F0BC8-1A75-4768-8498-93A575D4D5F2}" destId="{F0A3DB3B-334A-45A2-8AC8-5AC87D18F14B}" srcOrd="1" destOrd="0" parTransId="{986DEE26-D1F5-45D7-9B0F-3A8D4D660C9D}" sibTransId="{C1AF8F1F-649F-42EF-A387-C8A774690CB8}"/>
    <dgm:cxn modelId="{379CD131-8BAA-40FD-96DE-EDF5B488D0E9}" type="presOf" srcId="{6726D0F7-52EA-4345-B7D6-62A3C9E2F1A9}" destId="{52CE313D-2289-4415-838C-8B0DADC7F8C2}" srcOrd="0" destOrd="0" presId="urn:microsoft.com/office/officeart/2005/8/layout/radial5"/>
    <dgm:cxn modelId="{0E7FB35B-FBEB-4E06-B399-ECB5F06DF6B4}" srcId="{3468B198-5562-426F-9FA2-E488D786091F}" destId="{91B9BC95-67DE-4E8B-980E-97634D48F3EF}" srcOrd="2" destOrd="0" parTransId="{7558DCA1-6AEE-4E49-A710-D745C5D44A1F}" sibTransId="{A9ADD37E-6140-419F-AE37-532ED6DB275B}"/>
    <dgm:cxn modelId="{9F7AD11A-BA7C-4760-862E-6B6C17C9BAB4}" type="presOf" srcId="{FB33D88C-DE2E-4919-ADD1-3B5161C63FFB}" destId="{7307719F-4614-4BE1-B9F1-9546A94E83B0}" srcOrd="0" destOrd="0" presId="urn:microsoft.com/office/officeart/2005/8/layout/radial5"/>
    <dgm:cxn modelId="{7D182CE2-EB09-4FB3-8F42-4979B0583565}" srcId="{6726D0F7-52EA-4345-B7D6-62A3C9E2F1A9}" destId="{8B80BD09-D120-4D2C-B8A0-5B13671865B3}" srcOrd="1" destOrd="0" parTransId="{E62F1A14-F5F4-490B-8498-6081DFD3265A}" sibTransId="{FB6FC4F5-7BFA-4FAF-AC9E-5110CB1DD1EA}"/>
    <dgm:cxn modelId="{AD8FD0AB-255F-4055-B420-171855CDEFC2}" type="presOf" srcId="{DE6F3998-2F90-455D-B49D-16F257BAF7A0}" destId="{78321FDD-5D3F-4EF5-BAD2-D88DC4FF7F90}" srcOrd="0" destOrd="3" presId="urn:microsoft.com/office/officeart/2005/8/layout/radial5"/>
    <dgm:cxn modelId="{EF11E704-43E2-4080-9034-29E06F25698C}" type="presOf" srcId="{F0A3DB3B-334A-45A2-8AC8-5AC87D18F14B}" destId="{A97B6588-7F76-4900-982B-4BD1675668A1}" srcOrd="0" destOrd="2" presId="urn:microsoft.com/office/officeart/2005/8/layout/radial5"/>
    <dgm:cxn modelId="{2FBB999D-F5D5-4ED0-A3B5-02C72D259627}" type="presOf" srcId="{188F0BC8-1A75-4768-8498-93A575D4D5F2}" destId="{A97B6588-7F76-4900-982B-4BD1675668A1}" srcOrd="0" destOrd="0" presId="urn:microsoft.com/office/officeart/2005/8/layout/radial5"/>
    <dgm:cxn modelId="{D99AD8BF-12EF-4A94-B0F8-E61BC62877B4}" type="presOf" srcId="{DAE67100-546A-4268-9656-320D3F500382}" destId="{52CE313D-2289-4415-838C-8B0DADC7F8C2}" srcOrd="0" destOrd="1" presId="urn:microsoft.com/office/officeart/2005/8/layout/radial5"/>
    <dgm:cxn modelId="{4803912D-4B6B-461A-B8BC-BD3A9A6233E5}" type="presOf" srcId="{3468B198-5562-426F-9FA2-E488D786091F}" destId="{CC8BA226-2417-4A96-8FAF-5B25C516F4EF}" srcOrd="0" destOrd="0" presId="urn:microsoft.com/office/officeart/2005/8/layout/radial5"/>
    <dgm:cxn modelId="{D12A9EB9-B3A0-46E8-A063-4FE5D90F81CE}" srcId="{3468B198-5562-426F-9FA2-E488D786091F}" destId="{BD474F1A-67F9-455C-8C6B-B6ADC9D36073}" srcOrd="1" destOrd="0" parTransId="{47B16F71-942D-4F66-B4AA-53E9F57BD645}" sibTransId="{01F3B7CC-B070-4344-A75F-414214AB08AA}"/>
    <dgm:cxn modelId="{212DB9B2-3340-4553-8D43-FFEFD6E1104B}" type="presOf" srcId="{91B9BC95-67DE-4E8B-980E-97634D48F3EF}" destId="{CC8BA226-2417-4A96-8FAF-5B25C516F4EF}" srcOrd="0" destOrd="3" presId="urn:microsoft.com/office/officeart/2005/8/layout/radial5"/>
    <dgm:cxn modelId="{3EA88C52-3594-42FA-8378-87E9F0573D4E}" srcId="{94A0830A-FD78-4F4F-A362-61EB70FB9479}" destId="{D8C19790-B376-4B56-A645-26C03D99A735}" srcOrd="1" destOrd="0" parTransId="{8A172188-8E66-4522-B2BF-EF8F39F0527F}" sibTransId="{4AAAA987-5876-494D-ACF0-1D6974DBD0CB}"/>
    <dgm:cxn modelId="{325A6CE9-30D0-4619-B78A-C2DE48C5E99D}" type="presOf" srcId="{E122DB42-C576-44F3-8392-F43BA27D1D59}" destId="{4EBFD807-EC29-4623-842D-1ACC67E5A618}" srcOrd="1" destOrd="0" presId="urn:microsoft.com/office/officeart/2005/8/layout/radial5"/>
    <dgm:cxn modelId="{F5917F40-9FD2-4BF0-B250-AC2E1F749686}" type="presOf" srcId="{D8C19790-B376-4B56-A645-26C03D99A735}" destId="{EA402019-B7F6-43BD-90FA-9C2A7649AC6A}" srcOrd="0" destOrd="2" presId="urn:microsoft.com/office/officeart/2005/8/layout/radial5"/>
    <dgm:cxn modelId="{AD9DBB69-FB83-41F3-B542-5B39A5027DC6}" srcId="{2BABB049-78A0-4A77-982B-227C36AEA8A8}" destId="{5E879DA7-E21A-4767-9C86-C428642CFF21}" srcOrd="3" destOrd="0" parTransId="{B6564961-DFE1-41A7-A6D8-30A6EFBD89B0}" sibTransId="{3CC09BDB-AE1A-487D-9B79-08A96D466E42}"/>
    <dgm:cxn modelId="{07A97DE7-0E94-4E8B-9C6F-3FC838BF630B}" type="presOf" srcId="{9EDA41FF-E4DE-45FC-B4C6-053A695C0F1B}" destId="{A3DD55DB-0099-4C19-AC61-3C8BCB121CFA}" srcOrd="0" destOrd="0" presId="urn:microsoft.com/office/officeart/2005/8/layout/radial5"/>
    <dgm:cxn modelId="{D1FB4A96-E35E-4F76-A135-BD32DFA61239}" type="presOf" srcId="{9731FEBC-EAC2-4F4B-BD3F-8F81B7274FD8}" destId="{A97B6588-7F76-4900-982B-4BD1675668A1}" srcOrd="0" destOrd="1" presId="urn:microsoft.com/office/officeart/2005/8/layout/radial5"/>
    <dgm:cxn modelId="{D68F4D3C-789A-45A9-9D13-D4C9D98F2401}" srcId="{EF1C31BA-6FF1-411E-8F9E-1293FD1F0BFE}" destId="{2BABB049-78A0-4A77-982B-227C36AEA8A8}" srcOrd="5" destOrd="0" parTransId="{FB33D88C-DE2E-4919-ADD1-3B5161C63FFB}" sibTransId="{D79A5593-A40A-4843-A1A2-2F2DBD1F4BFB}"/>
    <dgm:cxn modelId="{A74966CA-4EF2-481A-BB1F-759F2CBA82D5}" srcId="{5331C5E7-B32D-4E00-A45C-30863008B4BB}" destId="{EF1C31BA-6FF1-411E-8F9E-1293FD1F0BFE}" srcOrd="0" destOrd="0" parTransId="{724AC2F2-5203-4D90-BE08-2D73472AB54A}" sibTransId="{C114316C-D911-4BC1-809D-3AD66C62081A}"/>
    <dgm:cxn modelId="{BFD7AB10-F37B-44C8-A894-DC32A893F1B8}" srcId="{EF1C31BA-6FF1-411E-8F9E-1293FD1F0BFE}" destId="{0C58E1DB-E7D3-4E20-8703-4986CAE582BB}" srcOrd="6" destOrd="0" parTransId="{6ABBDEDD-F577-46BA-B0F9-7862048C1DD9}" sibTransId="{6CB94CA4-9189-40CF-915C-5DEBD535B271}"/>
    <dgm:cxn modelId="{E2ACA80F-48AF-4867-94BD-FC6A75C86BBC}" srcId="{EF1C31BA-6FF1-411E-8F9E-1293FD1F0BFE}" destId="{6726D0F7-52EA-4345-B7D6-62A3C9E2F1A9}" srcOrd="4" destOrd="0" parTransId="{C4BD8A61-B95F-47C8-8671-57C8CDDCB081}" sibTransId="{09B84BBF-541B-4C93-9B1F-2402F077EF37}"/>
    <dgm:cxn modelId="{0849F3DB-5811-4916-962B-65114B9B4415}" type="presOf" srcId="{84B1C61D-5D13-4357-AFE7-F3608084CCED}" destId="{76E6210A-F226-4324-BAEF-D2DA276FA653}" srcOrd="0" destOrd="3" presId="urn:microsoft.com/office/officeart/2005/8/layout/radial5"/>
    <dgm:cxn modelId="{421D2ECE-E7FD-43F1-B047-B98FE45AFE7B}" srcId="{2BABB049-78A0-4A77-982B-227C36AEA8A8}" destId="{C21A87B9-A69A-4B8E-A6D3-636A8028D5C4}" srcOrd="2" destOrd="0" parTransId="{0F61F960-DE84-4644-B84B-56163078BA1B}" sibTransId="{E7BC820D-3333-4162-9981-7D7FCD8C634B}"/>
    <dgm:cxn modelId="{D302D6BC-B2FB-420C-AF2A-90611448B431}" type="presOf" srcId="{042DCC89-F12F-4DD8-BDE4-84E0FBCD24D6}" destId="{CC8BA226-2417-4A96-8FAF-5B25C516F4EF}" srcOrd="0" destOrd="4" presId="urn:microsoft.com/office/officeart/2005/8/layout/radial5"/>
    <dgm:cxn modelId="{A91B08EE-640B-4DF8-A524-B08EF3FBC85D}" type="presOf" srcId="{80D81F28-6F65-4554-9125-4F3368B40C3A}" destId="{E36BCB63-54EC-4AA0-B0F6-323BD01F99BC}" srcOrd="0" destOrd="2" presId="urn:microsoft.com/office/officeart/2005/8/layout/radial5"/>
    <dgm:cxn modelId="{CB2ACE40-3727-44FE-A658-208CD6E20074}" srcId="{EF1C31BA-6FF1-411E-8F9E-1293FD1F0BFE}" destId="{3D7AE5D5-52BC-4A67-B9FE-5F85DCF7C673}" srcOrd="1" destOrd="0" parTransId="{E122DB42-C576-44F3-8392-F43BA27D1D59}" sibTransId="{42B54A4B-0039-47CB-8B53-C89A3D140462}"/>
    <dgm:cxn modelId="{A78876DD-551E-4898-BFB0-2C8FF862CB77}" type="presOf" srcId="{8B80BD09-D120-4D2C-B8A0-5B13671865B3}" destId="{52CE313D-2289-4415-838C-8B0DADC7F8C2}" srcOrd="0" destOrd="2" presId="urn:microsoft.com/office/officeart/2005/8/layout/radial5"/>
    <dgm:cxn modelId="{BA1D3308-3277-45B8-AD39-114FD4AB2F6A}" srcId="{3468B198-5562-426F-9FA2-E488D786091F}" destId="{0236CBB6-C475-4B85-9D6A-F64AEF6DF16E}" srcOrd="0" destOrd="0" parTransId="{BABE3EE9-5C4B-47ED-9695-E24BF2BF9FE5}" sibTransId="{8E8BC2DB-DC51-40A5-8374-ED5026CB21BD}"/>
    <dgm:cxn modelId="{F8EFA579-6422-415A-8AE6-C2C08593E07A}" type="presOf" srcId="{62DFF871-88EF-4C3F-8CF3-E5096A3CFB83}" destId="{0E2F6589-2984-4C9E-88EF-9D21CD377EEB}" srcOrd="1" destOrd="0" presId="urn:microsoft.com/office/officeart/2005/8/layout/radial5"/>
    <dgm:cxn modelId="{E00FF1C5-ABF3-4572-AA80-59DF793D3E42}" srcId="{EF1C31BA-6FF1-411E-8F9E-1293FD1F0BFE}" destId="{69163A74-F87A-4B37-902C-D7FADA293D23}" srcOrd="0" destOrd="0" parTransId="{62DFF871-88EF-4C3F-8CF3-E5096A3CFB83}" sibTransId="{5D1B95ED-47BD-45A1-98AF-2693008C13C7}"/>
    <dgm:cxn modelId="{8FA22164-8B35-4FBD-A2FD-97AC34253FA9}" type="presOf" srcId="{94A0830A-FD78-4F4F-A362-61EB70FB9479}" destId="{EA402019-B7F6-43BD-90FA-9C2A7649AC6A}" srcOrd="0" destOrd="0" presId="urn:microsoft.com/office/officeart/2005/8/layout/radial5"/>
    <dgm:cxn modelId="{7CA6E864-AA8A-4FAD-B30E-2E1DFC601B8E}" srcId="{EF1C31BA-6FF1-411E-8F9E-1293FD1F0BFE}" destId="{3468B198-5562-426F-9FA2-E488D786091F}" srcOrd="3" destOrd="0" parTransId="{9EDA41FF-E4DE-45FC-B4C6-053A695C0F1B}" sibTransId="{F8C1FD08-3BCA-44AB-9529-7919AF85FF81}"/>
    <dgm:cxn modelId="{8B2E7EA7-7498-47AE-82B9-C8D5ED150A22}" type="presOf" srcId="{9CD522DF-58D0-4616-94E0-A8F13CA113A6}" destId="{A97B6588-7F76-4900-982B-4BD1675668A1}" srcOrd="0" destOrd="3" presId="urn:microsoft.com/office/officeart/2005/8/layout/radial5"/>
    <dgm:cxn modelId="{DB75CBD1-D005-484D-8B6F-C393C800D323}" srcId="{3D7AE5D5-52BC-4A67-B9FE-5F85DCF7C673}" destId="{D6EA5478-F130-4224-8273-BAD2F48F0748}" srcOrd="3" destOrd="0" parTransId="{4312F682-27E9-4021-8B53-2F00957AFC94}" sibTransId="{1331CB98-F75C-4369-A554-052A43D05DB5}"/>
    <dgm:cxn modelId="{A9AE4241-FA4E-441D-95D6-94B997838692}" type="presOf" srcId="{F85FEC53-1A4B-4B74-9E7F-767F0F5F0791}" destId="{267FEE5B-C6A7-4309-A1E5-3CF4FFE6D131}" srcOrd="0" destOrd="0" presId="urn:microsoft.com/office/officeart/2005/8/layout/radial5"/>
    <dgm:cxn modelId="{406B4CD3-FFC5-4417-8D2D-92074D429295}" type="presOf" srcId="{E122DB42-C576-44F3-8392-F43BA27D1D59}" destId="{85BD244D-36D7-4C0C-95B3-81EBC54A3778}" srcOrd="0" destOrd="0" presId="urn:microsoft.com/office/officeart/2005/8/layout/radial5"/>
    <dgm:cxn modelId="{29224FBF-3593-431C-96F4-B52FD0ACFE05}" type="presOf" srcId="{108A5804-2941-4AC9-839D-4FEFF7DB3652}" destId="{D0B62EFA-CE7D-4F76-AD19-F97870CCC187}" srcOrd="0" destOrd="0" presId="urn:microsoft.com/office/officeart/2005/8/layout/radial5"/>
    <dgm:cxn modelId="{FBF1131E-3738-47A3-A0CB-2CC882728953}" type="presOf" srcId="{2BABB049-78A0-4A77-982B-227C36AEA8A8}" destId="{92F9149B-CB96-4CD4-8F4D-B52296856255}" srcOrd="0" destOrd="0" presId="urn:microsoft.com/office/officeart/2005/8/layout/radial5"/>
    <dgm:cxn modelId="{D8899618-3504-42B5-9500-8B6DD6791421}" srcId="{69163A74-F87A-4B37-902C-D7FADA293D23}" destId="{5F5F30A7-97FE-4C20-AA51-3B38263D6918}" srcOrd="1" destOrd="0" parTransId="{B1121626-E13E-4E8D-9790-36C376109F8A}" sibTransId="{39A64FA3-E8B3-43CD-89A5-D32F46BCCD39}"/>
    <dgm:cxn modelId="{D0BC403F-D437-44C6-94F4-714F16C88D3B}" type="presOf" srcId="{5F5F30A7-97FE-4C20-AA51-3B38263D6918}" destId="{78321FDD-5D3F-4EF5-BAD2-D88DC4FF7F90}" srcOrd="0" destOrd="2" presId="urn:microsoft.com/office/officeart/2005/8/layout/radial5"/>
    <dgm:cxn modelId="{5F23ED2E-6431-4DBD-BECD-571F6CE28EFB}" type="presOf" srcId="{BD474F1A-67F9-455C-8C6B-B6ADC9D36073}" destId="{CC8BA226-2417-4A96-8FAF-5B25C516F4EF}" srcOrd="0" destOrd="2" presId="urn:microsoft.com/office/officeart/2005/8/layout/radial5"/>
    <dgm:cxn modelId="{A462D64C-BC18-4894-8F44-9827072891FC}" srcId="{3D7AE5D5-52BC-4A67-B9FE-5F85DCF7C673}" destId="{2E5DEB45-F71E-4790-BF9F-FDBA87A20E28}" srcOrd="1" destOrd="0" parTransId="{0AC653EE-8667-4E49-B489-5A817973AC54}" sibTransId="{7045919F-6A60-4B07-9441-3FA9C9B8DBED}"/>
    <dgm:cxn modelId="{7506BF0D-99FC-4EED-BF67-CCC147449D20}" srcId="{69163A74-F87A-4B37-902C-D7FADA293D23}" destId="{88486A50-44B5-4DCC-81E8-7CD8081501D0}" srcOrd="3" destOrd="0" parTransId="{C4F89471-4DC3-468D-A2F6-BB59AAD4DD96}" sibTransId="{F152886F-7157-46A5-AB62-D0DA1031124B}"/>
    <dgm:cxn modelId="{55032EDD-A5C2-442B-A8D7-EDD263A097BD}" type="presOf" srcId="{69163A74-F87A-4B37-902C-D7FADA293D23}" destId="{78321FDD-5D3F-4EF5-BAD2-D88DC4FF7F90}" srcOrd="0" destOrd="0" presId="urn:microsoft.com/office/officeart/2005/8/layout/radial5"/>
    <dgm:cxn modelId="{07062487-7AFA-4A15-AB1B-58F26745EBA7}" type="presOf" srcId="{47EECEE3-A0F3-48B5-A1CB-D60FD588C88D}" destId="{78321FDD-5D3F-4EF5-BAD2-D88DC4FF7F90}" srcOrd="0" destOrd="5" presId="urn:microsoft.com/office/officeart/2005/8/layout/radial5"/>
    <dgm:cxn modelId="{EBFF99B0-614A-4DA4-B038-1BBEAE722E12}" srcId="{94A0830A-FD78-4F4F-A362-61EB70FB9479}" destId="{912C07B1-056F-4537-977F-DE3EEE604761}" srcOrd="2" destOrd="0" parTransId="{AD0FC1E0-FF80-4CD6-A761-B156EBE60659}" sibTransId="{E92EC07D-92DA-4C2E-B938-915E4D601767}"/>
    <dgm:cxn modelId="{0F6C9B69-F508-4406-9D5B-1B5FBFC7423E}" srcId="{3D7AE5D5-52BC-4A67-B9FE-5F85DCF7C673}" destId="{D0BCEFF6-E6E2-4263-8D23-A75836795678}" srcOrd="0" destOrd="0" parTransId="{F2214B56-DF93-4CCF-BE21-0C3307CAC61D}" sibTransId="{1ACC98E9-EAB5-4ABA-B28E-4B6967E4D601}"/>
    <dgm:cxn modelId="{DF59E35C-DE0A-4CC8-8807-737F36372187}" type="presOf" srcId="{2E5DEB45-F71E-4790-BF9F-FDBA87A20E28}" destId="{76E6210A-F226-4324-BAEF-D2DA276FA653}" srcOrd="0" destOrd="2" presId="urn:microsoft.com/office/officeart/2005/8/layout/radial5"/>
    <dgm:cxn modelId="{3CAC6613-E4AC-4489-966C-50229E6B56A8}" type="presOf" srcId="{5331C5E7-B32D-4E00-A45C-30863008B4BB}" destId="{EC471F97-0D41-4401-8F3F-EA9F3C92A0E3}" srcOrd="0" destOrd="0" presId="urn:microsoft.com/office/officeart/2005/8/layout/radial5"/>
    <dgm:cxn modelId="{09326538-0EDC-4AD6-A432-2D91451701C5}" type="presOf" srcId="{D17C25FE-88C9-414A-82F2-AE47DA8EA5D0}" destId="{78321FDD-5D3F-4EF5-BAD2-D88DC4FF7F90}" srcOrd="0" destOrd="1" presId="urn:microsoft.com/office/officeart/2005/8/layout/radial5"/>
    <dgm:cxn modelId="{34932B5D-1AEF-4A94-B58B-792272B929D8}" srcId="{0C58E1DB-E7D3-4E20-8703-4986CAE582BB}" destId="{EC5A1481-981D-4489-A7D5-E46BFFBC9A6E}" srcOrd="2" destOrd="0" parTransId="{B9C206C8-3BBE-4CFE-8900-8315488050EF}" sibTransId="{30EE01FE-18FD-4731-98F6-2289036643F0}"/>
    <dgm:cxn modelId="{D0AD382C-A4C0-4E13-8094-DC3E69B99B46}" type="presOf" srcId="{0236CBB6-C475-4B85-9D6A-F64AEF6DF16E}" destId="{CC8BA226-2417-4A96-8FAF-5B25C516F4EF}" srcOrd="0" destOrd="1" presId="urn:microsoft.com/office/officeart/2005/8/layout/radial5"/>
    <dgm:cxn modelId="{07E5DDCC-6D5B-4C59-B317-4CA417B042DA}" srcId="{EF1C31BA-6FF1-411E-8F9E-1293FD1F0BFE}" destId="{94A0830A-FD78-4F4F-A362-61EB70FB9479}" srcOrd="2" destOrd="0" parTransId="{F85FEC53-1A4B-4B74-9E7F-767F0F5F0791}" sibTransId="{277DB984-DAD6-4DA6-A851-0F24FF17BFD2}"/>
    <dgm:cxn modelId="{F18684A1-44AD-4E01-9280-D8CB020A9093}" srcId="{6726D0F7-52EA-4345-B7D6-62A3C9E2F1A9}" destId="{DAE67100-546A-4268-9656-320D3F500382}" srcOrd="0" destOrd="0" parTransId="{64A34902-639C-4210-95B6-71AF12786729}" sibTransId="{67CFB2EB-4F1B-4F59-BC08-0B4FD155CD2E}"/>
    <dgm:cxn modelId="{D4FBD4B9-253C-42CE-8719-F74ED75CCF75}" srcId="{3468B198-5562-426F-9FA2-E488D786091F}" destId="{042DCC89-F12F-4DD8-BDE4-84E0FBCD24D6}" srcOrd="3" destOrd="0" parTransId="{F6C34D31-A8D6-43D6-9CD9-BF62B97D2B5E}" sibTransId="{C62B82F2-3758-4760-8A98-6551F21B36CB}"/>
    <dgm:cxn modelId="{53696F78-98F4-433C-9A24-C3B5C81DBEF0}" srcId="{188F0BC8-1A75-4768-8498-93A575D4D5F2}" destId="{9CD522DF-58D0-4616-94E0-A8F13CA113A6}" srcOrd="2" destOrd="0" parTransId="{5FA44F4C-29F8-42C1-9F7C-442C024D7130}" sibTransId="{A348FDA3-B9F4-4C80-8868-EA04C6CABBCE}"/>
    <dgm:cxn modelId="{6906B3BC-7DAD-41E3-A95E-8C5889F4659F}" type="presOf" srcId="{FB33D88C-DE2E-4919-ADD1-3B5161C63FFB}" destId="{C00727EF-4BFD-447F-B0A4-7507AFDC9189}" srcOrd="1" destOrd="0" presId="urn:microsoft.com/office/officeart/2005/8/layout/radial5"/>
    <dgm:cxn modelId="{0BB5A083-5F22-4297-8AF1-F5FDA2A062BC}" srcId="{2BABB049-78A0-4A77-982B-227C36AEA8A8}" destId="{69A49F16-1B48-497B-8DBF-7C16D99EE080}" srcOrd="1" destOrd="0" parTransId="{437C6B53-0839-4439-B77E-F448876CFDC5}" sibTransId="{7BD90707-8939-466F-AE35-03AF68ED3BB0}"/>
    <dgm:cxn modelId="{C0C617B4-42CA-4518-8BC4-D6F5F019ECF8}" type="presOf" srcId="{5E879DA7-E21A-4767-9C86-C428642CFF21}" destId="{92F9149B-CB96-4CD4-8F4D-B52296856255}" srcOrd="0" destOrd="4" presId="urn:microsoft.com/office/officeart/2005/8/layout/radial5"/>
    <dgm:cxn modelId="{9DC8FF51-046D-4DBF-B545-19C1D31EFC7F}" type="presOf" srcId="{3D7AE5D5-52BC-4A67-B9FE-5F85DCF7C673}" destId="{76E6210A-F226-4324-BAEF-D2DA276FA653}" srcOrd="0" destOrd="0" presId="urn:microsoft.com/office/officeart/2005/8/layout/radial5"/>
    <dgm:cxn modelId="{D01D6885-FB71-44AD-9605-D968961AFEED}" srcId="{EF1C31BA-6FF1-411E-8F9E-1293FD1F0BFE}" destId="{188F0BC8-1A75-4768-8498-93A575D4D5F2}" srcOrd="7" destOrd="0" parTransId="{108A5804-2941-4AC9-839D-4FEFF7DB3652}" sibTransId="{CFC0589A-2738-4B8F-934D-DB3F16E07B60}"/>
    <dgm:cxn modelId="{2D5073BF-3BC5-4F81-90A2-C41D3305082A}" srcId="{94A0830A-FD78-4F4F-A362-61EB70FB9479}" destId="{26491C2E-6D6F-4F37-B917-CAEDDFA3959D}" srcOrd="0" destOrd="0" parTransId="{ACBDEC5B-03E0-4126-861C-F287D0511E62}" sibTransId="{8224AD54-48F4-49D4-826F-D60D5FDB8318}"/>
    <dgm:cxn modelId="{1140D364-DDCE-4074-8F14-709AD71243AC}" type="presOf" srcId="{6ABBDEDD-F577-46BA-B0F9-7862048C1DD9}" destId="{2BA10378-6D9F-4EE6-BFA4-51AC3C5620C1}" srcOrd="0" destOrd="0" presId="urn:microsoft.com/office/officeart/2005/8/layout/radial5"/>
    <dgm:cxn modelId="{BC99E649-D6FE-4247-B6E7-8B4C82B91ADD}" type="presOf" srcId="{62DFF871-88EF-4C3F-8CF3-E5096A3CFB83}" destId="{0A11A9EA-C482-4BFE-BDEC-DBFAC2BBFB0F}" srcOrd="0" destOrd="0" presId="urn:microsoft.com/office/officeart/2005/8/layout/radial5"/>
    <dgm:cxn modelId="{05194982-9F01-4564-BF58-36E7FFD599AD}" srcId="{0C58E1DB-E7D3-4E20-8703-4986CAE582BB}" destId="{3DFAABEF-FB5A-4B2B-B0D7-FC229845E7C4}" srcOrd="0" destOrd="0" parTransId="{E3AF45F0-8861-4FD5-8D65-B32985AD651C}" sibTransId="{A59BE55C-50AD-481A-9E92-30A969CEA82E}"/>
    <dgm:cxn modelId="{A6892387-F1B6-4CDA-915B-114D2236D9FF}" type="presOf" srcId="{C4BD8A61-B95F-47C8-8671-57C8CDDCB081}" destId="{5B58E6A3-33D6-44B8-B4A3-F037A72463BE}" srcOrd="1" destOrd="0" presId="urn:microsoft.com/office/officeart/2005/8/layout/radial5"/>
    <dgm:cxn modelId="{ACA3FFB9-2424-4C75-ACD1-AE353D0FB059}" srcId="{188F0BC8-1A75-4768-8498-93A575D4D5F2}" destId="{9731FEBC-EAC2-4F4B-BD3F-8F81B7274FD8}" srcOrd="0" destOrd="0" parTransId="{C1203370-EE14-4D1C-AD8D-F3173634FBC8}" sibTransId="{20854051-1B6C-4166-9F0F-17A4878BA92E}"/>
    <dgm:cxn modelId="{C0F16D8A-4298-477D-963B-47DF4E178A03}" type="presOf" srcId="{F3CB2708-146C-401A-9C6A-AAE02E61A275}" destId="{92F9149B-CB96-4CD4-8F4D-B52296856255}" srcOrd="0" destOrd="1" presId="urn:microsoft.com/office/officeart/2005/8/layout/radial5"/>
    <dgm:cxn modelId="{C4F7B6E5-DFCF-4278-9AD7-4EBB17EA72F3}" srcId="{2BABB049-78A0-4A77-982B-227C36AEA8A8}" destId="{F3CB2708-146C-401A-9C6A-AAE02E61A275}" srcOrd="0" destOrd="0" parTransId="{B380B079-593A-40E8-940D-C8CDDFA0838E}" sibTransId="{A0BBEC62-2CD8-4886-B22B-F36A614AC478}"/>
    <dgm:cxn modelId="{84980F8A-B49F-41EE-8BC7-3D25B6CBD892}" srcId="{69163A74-F87A-4B37-902C-D7FADA293D23}" destId="{D17C25FE-88C9-414A-82F2-AE47DA8EA5D0}" srcOrd="0" destOrd="0" parTransId="{DD23D8EF-BFA7-4218-BF27-34F3AB8F3F07}" sibTransId="{3922F06B-C1D3-43B9-8FA8-C28750BBAF8D}"/>
    <dgm:cxn modelId="{ECB29EE3-E52F-4033-BD3D-E02C430AE7EA}" type="presOf" srcId="{EC5A1481-981D-4489-A7D5-E46BFFBC9A6E}" destId="{E36BCB63-54EC-4AA0-B0F6-323BD01F99BC}" srcOrd="0" destOrd="3" presId="urn:microsoft.com/office/officeart/2005/8/layout/radial5"/>
    <dgm:cxn modelId="{BB76AFF7-64F4-4ECB-9E26-AC4B87876D84}" type="presOf" srcId="{69A49F16-1B48-497B-8DBF-7C16D99EE080}" destId="{92F9149B-CB96-4CD4-8F4D-B52296856255}" srcOrd="0" destOrd="2" presId="urn:microsoft.com/office/officeart/2005/8/layout/radial5"/>
    <dgm:cxn modelId="{B70AE768-9822-4335-9327-5275C4BE27BD}" type="presOf" srcId="{88486A50-44B5-4DCC-81E8-7CD8081501D0}" destId="{78321FDD-5D3F-4EF5-BAD2-D88DC4FF7F90}" srcOrd="0" destOrd="4" presId="urn:microsoft.com/office/officeart/2005/8/layout/radial5"/>
    <dgm:cxn modelId="{488AEF7A-0233-4901-9E84-D6857C1FCC0F}" type="presOf" srcId="{26491C2E-6D6F-4F37-B917-CAEDDFA3959D}" destId="{EA402019-B7F6-43BD-90FA-9C2A7649AC6A}" srcOrd="0" destOrd="1" presId="urn:microsoft.com/office/officeart/2005/8/layout/radial5"/>
    <dgm:cxn modelId="{E92CF75A-C476-49C6-8383-A6D1349C31F1}" srcId="{3D7AE5D5-52BC-4A67-B9FE-5F85DCF7C673}" destId="{84B1C61D-5D13-4357-AFE7-F3608084CCED}" srcOrd="2" destOrd="0" parTransId="{E1C324B8-A38A-4196-926A-E2B2B996EC04}" sibTransId="{59D85FA4-5D42-4CF2-92A8-DA13F349B798}"/>
    <dgm:cxn modelId="{CBEA1207-59FC-4CF4-A754-E4A5EBD1AE64}" type="presOf" srcId="{C4BD8A61-B95F-47C8-8671-57C8CDDCB081}" destId="{BEE96BFC-DCE5-44D4-B03C-D65F5111760C}" srcOrd="0" destOrd="0" presId="urn:microsoft.com/office/officeart/2005/8/layout/radial5"/>
    <dgm:cxn modelId="{40F6B747-F8A6-4417-B57B-1D6F2AF84F49}" type="presOf" srcId="{6ABBDEDD-F577-46BA-B0F9-7862048C1DD9}" destId="{E68FBDAC-A376-48FA-8FB1-1326B3F286F6}" srcOrd="1" destOrd="0" presId="urn:microsoft.com/office/officeart/2005/8/layout/radial5"/>
    <dgm:cxn modelId="{E8FEBB64-358F-43BD-B315-D76E3F652687}" type="presParOf" srcId="{EC471F97-0D41-4401-8F3F-EA9F3C92A0E3}" destId="{137E7C2C-C1D0-4AA9-955D-4EF4FE6389A8}" srcOrd="0" destOrd="0" presId="urn:microsoft.com/office/officeart/2005/8/layout/radial5"/>
    <dgm:cxn modelId="{A5F94801-10B2-4CC1-B1CE-7E78370B8ABD}" type="presParOf" srcId="{EC471F97-0D41-4401-8F3F-EA9F3C92A0E3}" destId="{0A11A9EA-C482-4BFE-BDEC-DBFAC2BBFB0F}" srcOrd="1" destOrd="0" presId="urn:microsoft.com/office/officeart/2005/8/layout/radial5"/>
    <dgm:cxn modelId="{7D68349E-EC84-4FF4-93DC-D7EF436F16F0}" type="presParOf" srcId="{0A11A9EA-C482-4BFE-BDEC-DBFAC2BBFB0F}" destId="{0E2F6589-2984-4C9E-88EF-9D21CD377EEB}" srcOrd="0" destOrd="0" presId="urn:microsoft.com/office/officeart/2005/8/layout/radial5"/>
    <dgm:cxn modelId="{17B13475-1FB4-4558-AB88-6B1E99A28D93}" type="presParOf" srcId="{EC471F97-0D41-4401-8F3F-EA9F3C92A0E3}" destId="{78321FDD-5D3F-4EF5-BAD2-D88DC4FF7F90}" srcOrd="2" destOrd="0" presId="urn:microsoft.com/office/officeart/2005/8/layout/radial5"/>
    <dgm:cxn modelId="{6F9620AE-A97D-4274-9367-3B818536924F}" type="presParOf" srcId="{EC471F97-0D41-4401-8F3F-EA9F3C92A0E3}" destId="{85BD244D-36D7-4C0C-95B3-81EBC54A3778}" srcOrd="3" destOrd="0" presId="urn:microsoft.com/office/officeart/2005/8/layout/radial5"/>
    <dgm:cxn modelId="{2D335B9E-570E-4AFB-8557-6D5407A84D0A}" type="presParOf" srcId="{85BD244D-36D7-4C0C-95B3-81EBC54A3778}" destId="{4EBFD807-EC29-4623-842D-1ACC67E5A618}" srcOrd="0" destOrd="0" presId="urn:microsoft.com/office/officeart/2005/8/layout/radial5"/>
    <dgm:cxn modelId="{D6F7F2A3-E312-4065-BBE0-D13FED49AF56}" type="presParOf" srcId="{EC471F97-0D41-4401-8F3F-EA9F3C92A0E3}" destId="{76E6210A-F226-4324-BAEF-D2DA276FA653}" srcOrd="4" destOrd="0" presId="urn:microsoft.com/office/officeart/2005/8/layout/radial5"/>
    <dgm:cxn modelId="{0B412B89-D02A-417D-85A4-D58C8A188AC5}" type="presParOf" srcId="{EC471F97-0D41-4401-8F3F-EA9F3C92A0E3}" destId="{267FEE5B-C6A7-4309-A1E5-3CF4FFE6D131}" srcOrd="5" destOrd="0" presId="urn:microsoft.com/office/officeart/2005/8/layout/radial5"/>
    <dgm:cxn modelId="{CDB06F0D-C74F-4B24-A232-ECE9A9461B01}" type="presParOf" srcId="{267FEE5B-C6A7-4309-A1E5-3CF4FFE6D131}" destId="{8B849866-7A9A-499A-8CE8-464A572A84A7}" srcOrd="0" destOrd="0" presId="urn:microsoft.com/office/officeart/2005/8/layout/radial5"/>
    <dgm:cxn modelId="{17CD00CD-A2BC-4817-A1E0-E5A644435BB8}" type="presParOf" srcId="{EC471F97-0D41-4401-8F3F-EA9F3C92A0E3}" destId="{EA402019-B7F6-43BD-90FA-9C2A7649AC6A}" srcOrd="6" destOrd="0" presId="urn:microsoft.com/office/officeart/2005/8/layout/radial5"/>
    <dgm:cxn modelId="{577BB42D-09E4-495A-AAC6-67F1ACAD43FD}" type="presParOf" srcId="{EC471F97-0D41-4401-8F3F-EA9F3C92A0E3}" destId="{A3DD55DB-0099-4C19-AC61-3C8BCB121CFA}" srcOrd="7" destOrd="0" presId="urn:microsoft.com/office/officeart/2005/8/layout/radial5"/>
    <dgm:cxn modelId="{68664E4F-A69C-484F-A8CB-4A25A2A6A05E}" type="presParOf" srcId="{A3DD55DB-0099-4C19-AC61-3C8BCB121CFA}" destId="{00791B3F-F6C3-4D5C-AA89-7B80B37812E2}" srcOrd="0" destOrd="0" presId="urn:microsoft.com/office/officeart/2005/8/layout/radial5"/>
    <dgm:cxn modelId="{8D46AD50-FAE7-40B4-B47D-13549DCCBD66}" type="presParOf" srcId="{EC471F97-0D41-4401-8F3F-EA9F3C92A0E3}" destId="{CC8BA226-2417-4A96-8FAF-5B25C516F4EF}" srcOrd="8" destOrd="0" presId="urn:microsoft.com/office/officeart/2005/8/layout/radial5"/>
    <dgm:cxn modelId="{328E954B-EFF7-446F-A9BB-1E692AABA458}" type="presParOf" srcId="{EC471F97-0D41-4401-8F3F-EA9F3C92A0E3}" destId="{BEE96BFC-DCE5-44D4-B03C-D65F5111760C}" srcOrd="9" destOrd="0" presId="urn:microsoft.com/office/officeart/2005/8/layout/radial5"/>
    <dgm:cxn modelId="{6618F23C-231F-4098-A412-65F38A681B9F}" type="presParOf" srcId="{BEE96BFC-DCE5-44D4-B03C-D65F5111760C}" destId="{5B58E6A3-33D6-44B8-B4A3-F037A72463BE}" srcOrd="0" destOrd="0" presId="urn:microsoft.com/office/officeart/2005/8/layout/radial5"/>
    <dgm:cxn modelId="{474E987B-83C0-4CFF-9A89-6423092CFF93}" type="presParOf" srcId="{EC471F97-0D41-4401-8F3F-EA9F3C92A0E3}" destId="{52CE313D-2289-4415-838C-8B0DADC7F8C2}" srcOrd="10" destOrd="0" presId="urn:microsoft.com/office/officeart/2005/8/layout/radial5"/>
    <dgm:cxn modelId="{B479773A-CAA3-44AA-A17D-5F865CC1DF70}" type="presParOf" srcId="{EC471F97-0D41-4401-8F3F-EA9F3C92A0E3}" destId="{7307719F-4614-4BE1-B9F1-9546A94E83B0}" srcOrd="11" destOrd="0" presId="urn:microsoft.com/office/officeart/2005/8/layout/radial5"/>
    <dgm:cxn modelId="{35E03BFA-8A90-4309-BDB5-A06CC5520BB7}" type="presParOf" srcId="{7307719F-4614-4BE1-B9F1-9546A94E83B0}" destId="{C00727EF-4BFD-447F-B0A4-7507AFDC9189}" srcOrd="0" destOrd="0" presId="urn:microsoft.com/office/officeart/2005/8/layout/radial5"/>
    <dgm:cxn modelId="{D411C650-A81C-4F7C-8932-72DA335251DF}" type="presParOf" srcId="{EC471F97-0D41-4401-8F3F-EA9F3C92A0E3}" destId="{92F9149B-CB96-4CD4-8F4D-B52296856255}" srcOrd="12" destOrd="0" presId="urn:microsoft.com/office/officeart/2005/8/layout/radial5"/>
    <dgm:cxn modelId="{03F67BDE-DC73-4D8F-B6A1-FF8F9DE30EEE}" type="presParOf" srcId="{EC471F97-0D41-4401-8F3F-EA9F3C92A0E3}" destId="{2BA10378-6D9F-4EE6-BFA4-51AC3C5620C1}" srcOrd="13" destOrd="0" presId="urn:microsoft.com/office/officeart/2005/8/layout/radial5"/>
    <dgm:cxn modelId="{F5F4B84B-B6B0-43CD-8653-6EA4ED91FD22}" type="presParOf" srcId="{2BA10378-6D9F-4EE6-BFA4-51AC3C5620C1}" destId="{E68FBDAC-A376-48FA-8FB1-1326B3F286F6}" srcOrd="0" destOrd="0" presId="urn:microsoft.com/office/officeart/2005/8/layout/radial5"/>
    <dgm:cxn modelId="{2B51B120-59AF-4CDA-B6B6-4D29B1EF2B92}" type="presParOf" srcId="{EC471F97-0D41-4401-8F3F-EA9F3C92A0E3}" destId="{E36BCB63-54EC-4AA0-B0F6-323BD01F99BC}" srcOrd="14" destOrd="0" presId="urn:microsoft.com/office/officeart/2005/8/layout/radial5"/>
    <dgm:cxn modelId="{9FD5B606-6D42-4734-BE53-52A395A61E52}" type="presParOf" srcId="{EC471F97-0D41-4401-8F3F-EA9F3C92A0E3}" destId="{D0B62EFA-CE7D-4F76-AD19-F97870CCC187}" srcOrd="15" destOrd="0" presId="urn:microsoft.com/office/officeart/2005/8/layout/radial5"/>
    <dgm:cxn modelId="{E869EF27-688B-410D-9069-81D87CAD8F99}" type="presParOf" srcId="{D0B62EFA-CE7D-4F76-AD19-F97870CCC187}" destId="{8F93C222-3639-4439-89F8-1B434FF88132}" srcOrd="0" destOrd="0" presId="urn:microsoft.com/office/officeart/2005/8/layout/radial5"/>
    <dgm:cxn modelId="{9D1D454D-72CC-4B47-B2B2-F22DD59D84CA}" type="presParOf" srcId="{EC471F97-0D41-4401-8F3F-EA9F3C92A0E3}" destId="{A97B6588-7F76-4900-982B-4BD1675668A1}" srcOrd="1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FF386-CD7A-41A4-8094-E1928B4C4862}">
      <dsp:nvSpPr>
        <dsp:cNvPr id="0" name=""/>
        <dsp:cNvSpPr/>
      </dsp:nvSpPr>
      <dsp:spPr>
        <a:xfrm>
          <a:off x="2542" y="13465"/>
          <a:ext cx="2479212" cy="691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Data</a:t>
          </a:r>
          <a:endParaRPr lang="en-US" sz="2400" kern="1200" dirty="0"/>
        </a:p>
      </dsp:txBody>
      <dsp:txXfrm>
        <a:off x="2542" y="13465"/>
        <a:ext cx="2479212" cy="691200"/>
      </dsp:txXfrm>
    </dsp:sp>
    <dsp:sp modelId="{D57D1974-B517-4CD1-A70C-CF858B902D2E}">
      <dsp:nvSpPr>
        <dsp:cNvPr id="0" name=""/>
        <dsp:cNvSpPr/>
      </dsp:nvSpPr>
      <dsp:spPr>
        <a:xfrm>
          <a:off x="2542" y="704665"/>
          <a:ext cx="2479212" cy="18899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Unstructured Text</a:t>
          </a:r>
          <a:endParaRPr lang="en-US" sz="1800" kern="1200" dirty="0"/>
        </a:p>
        <a:p>
          <a:pPr marL="171450" lvl="1" indent="-171450" algn="l" defTabSz="800100">
            <a:lnSpc>
              <a:spcPct val="90000"/>
            </a:lnSpc>
            <a:spcBef>
              <a:spcPct val="0"/>
            </a:spcBef>
            <a:spcAft>
              <a:spcPct val="15000"/>
            </a:spcAft>
            <a:buChar char="••"/>
          </a:pPr>
          <a:r>
            <a:rPr lang="en-US" sz="1800" kern="1200" dirty="0" smtClean="0"/>
            <a:t>Typically Large</a:t>
          </a:r>
          <a:endParaRPr lang="en-US" sz="1800" kern="1200" dirty="0"/>
        </a:p>
        <a:p>
          <a:pPr marL="171450" lvl="1" indent="-171450" algn="l" defTabSz="800100">
            <a:lnSpc>
              <a:spcPct val="90000"/>
            </a:lnSpc>
            <a:spcBef>
              <a:spcPct val="0"/>
            </a:spcBef>
            <a:spcAft>
              <a:spcPct val="15000"/>
            </a:spcAft>
            <a:buChar char="••"/>
          </a:pPr>
          <a:r>
            <a:rPr lang="en-US" sz="1800" kern="1200" dirty="0" smtClean="0"/>
            <a:t>Generally Noisy</a:t>
          </a:r>
          <a:endParaRPr lang="en-US" sz="1800" kern="1200" dirty="0"/>
        </a:p>
        <a:p>
          <a:pPr marL="171450" lvl="1" indent="-171450" algn="l" defTabSz="800100">
            <a:lnSpc>
              <a:spcPct val="90000"/>
            </a:lnSpc>
            <a:spcBef>
              <a:spcPct val="0"/>
            </a:spcBef>
            <a:spcAft>
              <a:spcPct val="15000"/>
            </a:spcAft>
            <a:buChar char="••"/>
          </a:pPr>
          <a:r>
            <a:rPr lang="en-US" sz="1800" kern="1200" dirty="0" smtClean="0"/>
            <a:t>Wide variety depending on domain, source</a:t>
          </a:r>
          <a:endParaRPr lang="en-US" sz="1800" kern="1200" dirty="0"/>
        </a:p>
      </dsp:txBody>
      <dsp:txXfrm>
        <a:off x="2542" y="704665"/>
        <a:ext cx="2479212" cy="1889932"/>
      </dsp:txXfrm>
    </dsp:sp>
    <dsp:sp modelId="{FDBB381D-52F0-4E9F-846D-AD9156665571}">
      <dsp:nvSpPr>
        <dsp:cNvPr id="0" name=""/>
        <dsp:cNvSpPr/>
      </dsp:nvSpPr>
      <dsp:spPr>
        <a:xfrm>
          <a:off x="2828845" y="13465"/>
          <a:ext cx="2479212" cy="691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Methods</a:t>
          </a:r>
          <a:endParaRPr lang="en-US" sz="2400" kern="1200" dirty="0"/>
        </a:p>
      </dsp:txBody>
      <dsp:txXfrm>
        <a:off x="2828845" y="13465"/>
        <a:ext cx="2479212" cy="691200"/>
      </dsp:txXfrm>
    </dsp:sp>
    <dsp:sp modelId="{D20C5C3C-B9C2-4DFE-BBD8-E51DFA5EB79D}">
      <dsp:nvSpPr>
        <dsp:cNvPr id="0" name=""/>
        <dsp:cNvSpPr/>
      </dsp:nvSpPr>
      <dsp:spPr>
        <a:xfrm>
          <a:off x="2828845" y="704665"/>
          <a:ext cx="2479212" cy="18899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Statistical analysis</a:t>
          </a:r>
          <a:endParaRPr lang="en-US" sz="1800" kern="1200" dirty="0"/>
        </a:p>
        <a:p>
          <a:pPr marL="171450" lvl="1" indent="-171450" algn="l" defTabSz="800100">
            <a:lnSpc>
              <a:spcPct val="90000"/>
            </a:lnSpc>
            <a:spcBef>
              <a:spcPct val="0"/>
            </a:spcBef>
            <a:spcAft>
              <a:spcPct val="15000"/>
            </a:spcAft>
            <a:buChar char="••"/>
          </a:pPr>
          <a:r>
            <a:rPr lang="en-US" sz="1800" kern="1200" dirty="0" smtClean="0"/>
            <a:t>Pattern Recognition</a:t>
          </a:r>
          <a:endParaRPr lang="en-US" sz="1800" kern="1200" dirty="0"/>
        </a:p>
        <a:p>
          <a:pPr marL="171450" lvl="1" indent="-171450" algn="l" defTabSz="800100">
            <a:lnSpc>
              <a:spcPct val="90000"/>
            </a:lnSpc>
            <a:spcBef>
              <a:spcPct val="0"/>
            </a:spcBef>
            <a:spcAft>
              <a:spcPct val="15000"/>
            </a:spcAft>
            <a:buChar char="••"/>
          </a:pPr>
          <a:r>
            <a:rPr lang="en-US" sz="1800" kern="1200" dirty="0" smtClean="0"/>
            <a:t>Machine Learning</a:t>
          </a:r>
          <a:endParaRPr lang="en-US" sz="1800" kern="1200" dirty="0"/>
        </a:p>
      </dsp:txBody>
      <dsp:txXfrm>
        <a:off x="2828845" y="704665"/>
        <a:ext cx="2479212" cy="1889932"/>
      </dsp:txXfrm>
    </dsp:sp>
    <dsp:sp modelId="{8D9F26FE-1598-4831-A083-174C895B29B1}">
      <dsp:nvSpPr>
        <dsp:cNvPr id="0" name=""/>
        <dsp:cNvSpPr/>
      </dsp:nvSpPr>
      <dsp:spPr>
        <a:xfrm>
          <a:off x="5655148" y="13465"/>
          <a:ext cx="2479212" cy="6912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Results</a:t>
          </a:r>
          <a:endParaRPr lang="en-US" sz="2400" kern="1200" dirty="0"/>
        </a:p>
      </dsp:txBody>
      <dsp:txXfrm>
        <a:off x="5655148" y="13465"/>
        <a:ext cx="2479212" cy="691200"/>
      </dsp:txXfrm>
    </dsp:sp>
    <dsp:sp modelId="{13D91740-1688-4E37-9354-8544475DD2A3}">
      <dsp:nvSpPr>
        <dsp:cNvPr id="0" name=""/>
        <dsp:cNvSpPr/>
      </dsp:nvSpPr>
      <dsp:spPr>
        <a:xfrm>
          <a:off x="5655148" y="704665"/>
          <a:ext cx="2479212" cy="188993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Patterns</a:t>
          </a:r>
          <a:endParaRPr lang="en-US" sz="1800" kern="1200" dirty="0"/>
        </a:p>
        <a:p>
          <a:pPr marL="171450" lvl="1" indent="-171450" algn="l" defTabSz="800100">
            <a:lnSpc>
              <a:spcPct val="90000"/>
            </a:lnSpc>
            <a:spcBef>
              <a:spcPct val="0"/>
            </a:spcBef>
            <a:spcAft>
              <a:spcPct val="15000"/>
            </a:spcAft>
            <a:buChar char="••"/>
          </a:pPr>
          <a:r>
            <a:rPr lang="en-US" sz="1800" kern="1200" dirty="0" smtClean="0"/>
            <a:t>Trends</a:t>
          </a:r>
          <a:endParaRPr lang="en-US" sz="1800" kern="1200" dirty="0"/>
        </a:p>
        <a:p>
          <a:pPr marL="171450" lvl="1" indent="-171450" algn="l" defTabSz="800100">
            <a:lnSpc>
              <a:spcPct val="90000"/>
            </a:lnSpc>
            <a:spcBef>
              <a:spcPct val="0"/>
            </a:spcBef>
            <a:spcAft>
              <a:spcPct val="15000"/>
            </a:spcAft>
            <a:buChar char="••"/>
          </a:pPr>
          <a:r>
            <a:rPr lang="en-US" sz="1800" kern="1200" dirty="0" smtClean="0"/>
            <a:t>Associations / Links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5655148" y="704665"/>
        <a:ext cx="2479212" cy="1889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E7C2C-C1D0-4AA9-955D-4EF4FE6389A8}">
      <dsp:nvSpPr>
        <dsp:cNvPr id="0" name=""/>
        <dsp:cNvSpPr/>
      </dsp:nvSpPr>
      <dsp:spPr>
        <a:xfrm>
          <a:off x="3311232" y="2047148"/>
          <a:ext cx="962038" cy="96203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Text Mining</a:t>
          </a:r>
          <a:endParaRPr lang="en-US" sz="1700" kern="1200" dirty="0"/>
        </a:p>
      </dsp:txBody>
      <dsp:txXfrm>
        <a:off x="3452119" y="2188035"/>
        <a:ext cx="680264" cy="680264"/>
      </dsp:txXfrm>
    </dsp:sp>
    <dsp:sp modelId="{0A11A9EA-C482-4BFE-BDEC-DBFAC2BBFB0F}">
      <dsp:nvSpPr>
        <dsp:cNvPr id="0" name=""/>
        <dsp:cNvSpPr/>
      </dsp:nvSpPr>
      <dsp:spPr>
        <a:xfrm rot="16200000">
          <a:off x="3569588" y="1476085"/>
          <a:ext cx="445327" cy="32709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618652" y="1590568"/>
        <a:ext cx="347199" cy="196255"/>
      </dsp:txXfrm>
    </dsp:sp>
    <dsp:sp modelId="{78321FDD-5D3F-4EF5-BAD2-D88DC4FF7F90}">
      <dsp:nvSpPr>
        <dsp:cNvPr id="0" name=""/>
        <dsp:cNvSpPr/>
      </dsp:nvSpPr>
      <dsp:spPr>
        <a:xfrm>
          <a:off x="3190977" y="4359"/>
          <a:ext cx="1202548" cy="120254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General Purpose</a:t>
          </a:r>
          <a:endParaRPr lang="en-US" sz="800" kern="1200" dirty="0"/>
        </a:p>
        <a:p>
          <a:pPr marL="57150" lvl="1" indent="-57150" algn="l" defTabSz="266700">
            <a:lnSpc>
              <a:spcPct val="90000"/>
            </a:lnSpc>
            <a:spcBef>
              <a:spcPct val="0"/>
            </a:spcBef>
            <a:spcAft>
              <a:spcPct val="15000"/>
            </a:spcAft>
            <a:buChar char="••"/>
          </a:pPr>
          <a:r>
            <a:rPr lang="en-US" sz="600" kern="1200" dirty="0" smtClean="0"/>
            <a:t>Info. Retrieval/Search</a:t>
          </a:r>
          <a:endParaRPr lang="en-US" sz="600" kern="1200" dirty="0"/>
        </a:p>
        <a:p>
          <a:pPr marL="57150" lvl="1" indent="-57150" algn="l" defTabSz="266700">
            <a:lnSpc>
              <a:spcPct val="90000"/>
            </a:lnSpc>
            <a:spcBef>
              <a:spcPct val="0"/>
            </a:spcBef>
            <a:spcAft>
              <a:spcPct val="15000"/>
            </a:spcAft>
            <a:buChar char="••"/>
          </a:pPr>
          <a:r>
            <a:rPr lang="en-US" sz="600" kern="1200" dirty="0" smtClean="0"/>
            <a:t>Info. Extraction</a:t>
          </a:r>
          <a:endParaRPr lang="en-US" sz="600" kern="1200" dirty="0"/>
        </a:p>
        <a:p>
          <a:pPr marL="57150" lvl="1" indent="-57150" algn="l" defTabSz="266700">
            <a:lnSpc>
              <a:spcPct val="90000"/>
            </a:lnSpc>
            <a:spcBef>
              <a:spcPct val="0"/>
            </a:spcBef>
            <a:spcAft>
              <a:spcPct val="15000"/>
            </a:spcAft>
            <a:buChar char="••"/>
          </a:pPr>
          <a:r>
            <a:rPr lang="en-US" sz="600" kern="1200" dirty="0" smtClean="0"/>
            <a:t>Doc Classification</a:t>
          </a:r>
          <a:endParaRPr lang="en-US" sz="600" kern="1200" dirty="0"/>
        </a:p>
        <a:p>
          <a:pPr marL="57150" lvl="1" indent="-57150" algn="l" defTabSz="266700">
            <a:lnSpc>
              <a:spcPct val="90000"/>
            </a:lnSpc>
            <a:spcBef>
              <a:spcPct val="0"/>
            </a:spcBef>
            <a:spcAft>
              <a:spcPct val="15000"/>
            </a:spcAft>
            <a:buChar char="••"/>
          </a:pPr>
          <a:r>
            <a:rPr lang="en-US" sz="600" kern="1200" dirty="0" smtClean="0"/>
            <a:t>Summarization</a:t>
          </a:r>
          <a:endParaRPr lang="en-US" sz="600" kern="1200" dirty="0"/>
        </a:p>
        <a:p>
          <a:pPr marL="57150" lvl="1" indent="-57150" algn="l" defTabSz="266700">
            <a:lnSpc>
              <a:spcPct val="90000"/>
            </a:lnSpc>
            <a:spcBef>
              <a:spcPct val="0"/>
            </a:spcBef>
            <a:spcAft>
              <a:spcPct val="15000"/>
            </a:spcAft>
            <a:buChar char="••"/>
          </a:pPr>
          <a:r>
            <a:rPr lang="en-US" sz="600" kern="1200" dirty="0" smtClean="0"/>
            <a:t>Spam filtering</a:t>
          </a:r>
          <a:endParaRPr lang="en-US" sz="600" kern="1200" dirty="0"/>
        </a:p>
      </dsp:txBody>
      <dsp:txXfrm>
        <a:off x="3367086" y="180468"/>
        <a:ext cx="850330" cy="850330"/>
      </dsp:txXfrm>
    </dsp:sp>
    <dsp:sp modelId="{85BD244D-36D7-4C0C-95B3-81EBC54A3778}">
      <dsp:nvSpPr>
        <dsp:cNvPr id="0" name=""/>
        <dsp:cNvSpPr/>
      </dsp:nvSpPr>
      <dsp:spPr>
        <a:xfrm rot="18900000">
          <a:off x="4197878" y="1736331"/>
          <a:ext cx="445327" cy="327093"/>
        </a:xfrm>
        <a:prstGeom prst="rightArrow">
          <a:avLst>
            <a:gd name="adj1" fmla="val 60000"/>
            <a:gd name="adj2" fmla="val 50000"/>
          </a:avLst>
        </a:prstGeom>
        <a:solidFill>
          <a:schemeClr val="accent5">
            <a:hueOff val="-703510"/>
            <a:satOff val="4296"/>
            <a:lumOff val="232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212249" y="1836443"/>
        <a:ext cx="347199" cy="196255"/>
      </dsp:txXfrm>
    </dsp:sp>
    <dsp:sp modelId="{76E6210A-F226-4324-BAEF-D2DA276FA653}">
      <dsp:nvSpPr>
        <dsp:cNvPr id="0" name=""/>
        <dsp:cNvSpPr/>
      </dsp:nvSpPr>
      <dsp:spPr>
        <a:xfrm>
          <a:off x="4550415" y="567456"/>
          <a:ext cx="1202548" cy="1202548"/>
        </a:xfrm>
        <a:prstGeom prst="ellipse">
          <a:avLst/>
        </a:prstGeom>
        <a:solidFill>
          <a:schemeClr val="accent5">
            <a:hueOff val="-703510"/>
            <a:satOff val="4296"/>
            <a:lumOff val="23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Government</a:t>
          </a:r>
          <a:endParaRPr lang="en-US" sz="800" kern="1200" dirty="0"/>
        </a:p>
        <a:p>
          <a:pPr marL="57150" lvl="1" indent="-57150" algn="l" defTabSz="266700">
            <a:lnSpc>
              <a:spcPct val="90000"/>
            </a:lnSpc>
            <a:spcBef>
              <a:spcPct val="0"/>
            </a:spcBef>
            <a:spcAft>
              <a:spcPct val="15000"/>
            </a:spcAft>
            <a:buChar char="••"/>
          </a:pPr>
          <a:r>
            <a:rPr lang="en-US" sz="600" kern="1200" dirty="0" smtClean="0"/>
            <a:t>National Security / Intelligence</a:t>
          </a:r>
          <a:endParaRPr lang="en-US" sz="600" kern="1200" dirty="0"/>
        </a:p>
        <a:p>
          <a:pPr marL="57150" lvl="1" indent="-57150" algn="l" defTabSz="266700">
            <a:lnSpc>
              <a:spcPct val="90000"/>
            </a:lnSpc>
            <a:spcBef>
              <a:spcPct val="0"/>
            </a:spcBef>
            <a:spcAft>
              <a:spcPct val="15000"/>
            </a:spcAft>
            <a:buChar char="••"/>
          </a:pPr>
          <a:r>
            <a:rPr lang="en-US" sz="600" kern="1200" dirty="0" smtClean="0"/>
            <a:t>Cybercrime</a:t>
          </a:r>
          <a:endParaRPr lang="en-US" sz="600" kern="1200" dirty="0"/>
        </a:p>
        <a:p>
          <a:pPr marL="57150" lvl="1" indent="-57150" algn="l" defTabSz="266700">
            <a:lnSpc>
              <a:spcPct val="90000"/>
            </a:lnSpc>
            <a:spcBef>
              <a:spcPct val="0"/>
            </a:spcBef>
            <a:spcAft>
              <a:spcPct val="15000"/>
            </a:spcAft>
            <a:buChar char="••"/>
          </a:pPr>
          <a:r>
            <a:rPr lang="en-US" sz="600" kern="1200" dirty="0" smtClean="0"/>
            <a:t>Anti-terror</a:t>
          </a:r>
          <a:endParaRPr lang="en-US" sz="600" kern="1200" dirty="0"/>
        </a:p>
        <a:p>
          <a:pPr marL="57150" lvl="1" indent="-57150" algn="l" defTabSz="266700">
            <a:lnSpc>
              <a:spcPct val="90000"/>
            </a:lnSpc>
            <a:spcBef>
              <a:spcPct val="0"/>
            </a:spcBef>
            <a:spcAft>
              <a:spcPct val="15000"/>
            </a:spcAft>
            <a:buChar char="••"/>
          </a:pPr>
          <a:r>
            <a:rPr lang="en-US" sz="600" kern="1200" dirty="0" smtClean="0"/>
            <a:t>Fake news</a:t>
          </a:r>
          <a:endParaRPr lang="en-US" sz="600" kern="1200" dirty="0"/>
        </a:p>
      </dsp:txBody>
      <dsp:txXfrm>
        <a:off x="4726524" y="743565"/>
        <a:ext cx="850330" cy="850330"/>
      </dsp:txXfrm>
    </dsp:sp>
    <dsp:sp modelId="{267FEE5B-C6A7-4309-A1E5-3CF4FFE6D131}">
      <dsp:nvSpPr>
        <dsp:cNvPr id="0" name=""/>
        <dsp:cNvSpPr/>
      </dsp:nvSpPr>
      <dsp:spPr>
        <a:xfrm>
          <a:off x="4458124" y="2364621"/>
          <a:ext cx="445327" cy="327093"/>
        </a:xfrm>
        <a:prstGeom prst="rightArrow">
          <a:avLst>
            <a:gd name="adj1" fmla="val 60000"/>
            <a:gd name="adj2" fmla="val 50000"/>
          </a:avLst>
        </a:prstGeom>
        <a:solidFill>
          <a:schemeClr val="accent5">
            <a:hueOff val="-1407020"/>
            <a:satOff val="8593"/>
            <a:lumOff val="46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458124" y="2430040"/>
        <a:ext cx="347199" cy="196255"/>
      </dsp:txXfrm>
    </dsp:sp>
    <dsp:sp modelId="{EA402019-B7F6-43BD-90FA-9C2A7649AC6A}">
      <dsp:nvSpPr>
        <dsp:cNvPr id="0" name=""/>
        <dsp:cNvSpPr/>
      </dsp:nvSpPr>
      <dsp:spPr>
        <a:xfrm>
          <a:off x="5113512" y="1926893"/>
          <a:ext cx="1202548" cy="1202548"/>
        </a:xfrm>
        <a:prstGeom prst="ellipse">
          <a:avLst/>
        </a:prstGeom>
        <a:solidFill>
          <a:schemeClr val="accent5">
            <a:hueOff val="-1407020"/>
            <a:satOff val="8593"/>
            <a:lumOff val="46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Legal</a:t>
          </a:r>
          <a:endParaRPr lang="en-US" sz="800" kern="1200" dirty="0"/>
        </a:p>
        <a:p>
          <a:pPr marL="57150" lvl="1" indent="-57150" algn="l" defTabSz="266700">
            <a:lnSpc>
              <a:spcPct val="90000"/>
            </a:lnSpc>
            <a:spcBef>
              <a:spcPct val="0"/>
            </a:spcBef>
            <a:spcAft>
              <a:spcPct val="15000"/>
            </a:spcAft>
            <a:buChar char="••"/>
          </a:pPr>
          <a:r>
            <a:rPr lang="en-US" sz="600" kern="1200" dirty="0" smtClean="0"/>
            <a:t>Patent Research</a:t>
          </a:r>
          <a:endParaRPr lang="en-US" sz="600" kern="1200" dirty="0"/>
        </a:p>
        <a:p>
          <a:pPr marL="57150" lvl="1" indent="-57150" algn="l" defTabSz="266700">
            <a:lnSpc>
              <a:spcPct val="90000"/>
            </a:lnSpc>
            <a:spcBef>
              <a:spcPct val="0"/>
            </a:spcBef>
            <a:spcAft>
              <a:spcPct val="15000"/>
            </a:spcAft>
            <a:buChar char="••"/>
          </a:pPr>
          <a:r>
            <a:rPr lang="en-US" sz="600" kern="1200" dirty="0" smtClean="0"/>
            <a:t>Case history, summaries</a:t>
          </a:r>
          <a:endParaRPr lang="en-US" sz="600" kern="1200" dirty="0"/>
        </a:p>
        <a:p>
          <a:pPr marL="57150" lvl="1" indent="-57150" algn="l" defTabSz="266700">
            <a:lnSpc>
              <a:spcPct val="90000"/>
            </a:lnSpc>
            <a:spcBef>
              <a:spcPct val="0"/>
            </a:spcBef>
            <a:spcAft>
              <a:spcPct val="15000"/>
            </a:spcAft>
            <a:buChar char="••"/>
          </a:pPr>
          <a:endParaRPr lang="en-US" sz="600" kern="1200" dirty="0"/>
        </a:p>
      </dsp:txBody>
      <dsp:txXfrm>
        <a:off x="5289621" y="2103002"/>
        <a:ext cx="850330" cy="850330"/>
      </dsp:txXfrm>
    </dsp:sp>
    <dsp:sp modelId="{A3DD55DB-0099-4C19-AC61-3C8BCB121CFA}">
      <dsp:nvSpPr>
        <dsp:cNvPr id="0" name=""/>
        <dsp:cNvSpPr/>
      </dsp:nvSpPr>
      <dsp:spPr>
        <a:xfrm rot="2700000">
          <a:off x="4197878" y="2992911"/>
          <a:ext cx="445327" cy="327093"/>
        </a:xfrm>
        <a:prstGeom prst="rightArrow">
          <a:avLst>
            <a:gd name="adj1" fmla="val 60000"/>
            <a:gd name="adj2" fmla="val 50000"/>
          </a:avLst>
        </a:prstGeom>
        <a:solidFill>
          <a:schemeClr val="accent5">
            <a:hueOff val="-2110529"/>
            <a:satOff val="12889"/>
            <a:lumOff val="69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4212249" y="3023637"/>
        <a:ext cx="347199" cy="196255"/>
      </dsp:txXfrm>
    </dsp:sp>
    <dsp:sp modelId="{CC8BA226-2417-4A96-8FAF-5B25C516F4EF}">
      <dsp:nvSpPr>
        <dsp:cNvPr id="0" name=""/>
        <dsp:cNvSpPr/>
      </dsp:nvSpPr>
      <dsp:spPr>
        <a:xfrm>
          <a:off x="4550415" y="3286331"/>
          <a:ext cx="1202548" cy="1202548"/>
        </a:xfrm>
        <a:prstGeom prst="ellipse">
          <a:avLst/>
        </a:prstGeom>
        <a:solidFill>
          <a:schemeClr val="accent5">
            <a:hueOff val="-2110529"/>
            <a:satOff val="12889"/>
            <a:lumOff val="69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Financial</a:t>
          </a:r>
          <a:endParaRPr lang="en-US" sz="800" kern="1200" dirty="0"/>
        </a:p>
        <a:p>
          <a:pPr marL="57150" lvl="1" indent="-57150" algn="l" defTabSz="266700">
            <a:lnSpc>
              <a:spcPct val="90000"/>
            </a:lnSpc>
            <a:spcBef>
              <a:spcPct val="0"/>
            </a:spcBef>
            <a:spcAft>
              <a:spcPct val="15000"/>
            </a:spcAft>
            <a:buChar char="••"/>
          </a:pPr>
          <a:r>
            <a:rPr lang="en-US" sz="600" kern="1200" dirty="0" smtClean="0"/>
            <a:t>Competitive intelligence</a:t>
          </a:r>
          <a:endParaRPr lang="en-US" sz="600" kern="1200" dirty="0"/>
        </a:p>
        <a:p>
          <a:pPr marL="57150" lvl="1" indent="-57150" algn="l" defTabSz="266700">
            <a:lnSpc>
              <a:spcPct val="90000"/>
            </a:lnSpc>
            <a:spcBef>
              <a:spcPct val="0"/>
            </a:spcBef>
            <a:spcAft>
              <a:spcPct val="15000"/>
            </a:spcAft>
            <a:buChar char="••"/>
          </a:pPr>
          <a:r>
            <a:rPr lang="en-US" sz="600" kern="1200" dirty="0" smtClean="0"/>
            <a:t>Claims Fraud detection</a:t>
          </a:r>
          <a:endParaRPr lang="en-US" sz="600" kern="1200" dirty="0"/>
        </a:p>
        <a:p>
          <a:pPr marL="57150" lvl="1" indent="-57150" algn="l" defTabSz="266700">
            <a:lnSpc>
              <a:spcPct val="90000"/>
            </a:lnSpc>
            <a:spcBef>
              <a:spcPct val="0"/>
            </a:spcBef>
            <a:spcAft>
              <a:spcPct val="15000"/>
            </a:spcAft>
            <a:buChar char="••"/>
          </a:pPr>
          <a:r>
            <a:rPr lang="en-US" sz="600" kern="1200" dirty="0" smtClean="0"/>
            <a:t>Customer service</a:t>
          </a:r>
          <a:endParaRPr lang="en-US" sz="600" kern="1200" dirty="0"/>
        </a:p>
        <a:p>
          <a:pPr marL="57150" lvl="1" indent="-57150" algn="l" defTabSz="266700">
            <a:lnSpc>
              <a:spcPct val="90000"/>
            </a:lnSpc>
            <a:spcBef>
              <a:spcPct val="0"/>
            </a:spcBef>
            <a:spcAft>
              <a:spcPct val="15000"/>
            </a:spcAft>
            <a:buChar char="••"/>
          </a:pPr>
          <a:r>
            <a:rPr lang="en-US" sz="600" kern="1200" dirty="0" smtClean="0"/>
            <a:t>Risk management</a:t>
          </a:r>
          <a:endParaRPr lang="en-US" sz="600" kern="1200" dirty="0"/>
        </a:p>
      </dsp:txBody>
      <dsp:txXfrm>
        <a:off x="4726524" y="3462440"/>
        <a:ext cx="850330" cy="850330"/>
      </dsp:txXfrm>
    </dsp:sp>
    <dsp:sp modelId="{BEE96BFC-DCE5-44D4-B03C-D65F5111760C}">
      <dsp:nvSpPr>
        <dsp:cNvPr id="0" name=""/>
        <dsp:cNvSpPr/>
      </dsp:nvSpPr>
      <dsp:spPr>
        <a:xfrm rot="5400000">
          <a:off x="3569588" y="3253157"/>
          <a:ext cx="445327" cy="327093"/>
        </a:xfrm>
        <a:prstGeom prst="rightArrow">
          <a:avLst>
            <a:gd name="adj1" fmla="val 60000"/>
            <a:gd name="adj2" fmla="val 50000"/>
          </a:avLst>
        </a:prstGeom>
        <a:solidFill>
          <a:schemeClr val="accent5">
            <a:hueOff val="-2814039"/>
            <a:satOff val="17186"/>
            <a:lumOff val="92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3618652" y="3269512"/>
        <a:ext cx="347199" cy="196255"/>
      </dsp:txXfrm>
    </dsp:sp>
    <dsp:sp modelId="{52CE313D-2289-4415-838C-8B0DADC7F8C2}">
      <dsp:nvSpPr>
        <dsp:cNvPr id="0" name=""/>
        <dsp:cNvSpPr/>
      </dsp:nvSpPr>
      <dsp:spPr>
        <a:xfrm>
          <a:off x="3190977" y="3849428"/>
          <a:ext cx="1202548" cy="1202548"/>
        </a:xfrm>
        <a:prstGeom prst="ellipse">
          <a:avLst/>
        </a:prstGeom>
        <a:solidFill>
          <a:schemeClr val="accent5">
            <a:hueOff val="-2814039"/>
            <a:satOff val="17186"/>
            <a:lumOff val="92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Healthcare &amp; Life Sciences</a:t>
          </a:r>
          <a:endParaRPr lang="en-US" sz="800" kern="1200" dirty="0"/>
        </a:p>
        <a:p>
          <a:pPr marL="57150" lvl="1" indent="-57150" algn="l" defTabSz="266700">
            <a:lnSpc>
              <a:spcPct val="90000"/>
            </a:lnSpc>
            <a:spcBef>
              <a:spcPct val="0"/>
            </a:spcBef>
            <a:spcAft>
              <a:spcPct val="15000"/>
            </a:spcAft>
            <a:buChar char="••"/>
          </a:pPr>
          <a:r>
            <a:rPr lang="en-US" sz="600" kern="1200" dirty="0" smtClean="0"/>
            <a:t>Drug research</a:t>
          </a:r>
          <a:endParaRPr lang="en-US" sz="600" kern="1200" dirty="0"/>
        </a:p>
        <a:p>
          <a:pPr marL="57150" lvl="1" indent="-57150" algn="l" defTabSz="266700">
            <a:lnSpc>
              <a:spcPct val="90000"/>
            </a:lnSpc>
            <a:spcBef>
              <a:spcPct val="0"/>
            </a:spcBef>
            <a:spcAft>
              <a:spcPct val="15000"/>
            </a:spcAft>
            <a:buChar char="••"/>
          </a:pPr>
          <a:r>
            <a:rPr lang="en-US" sz="600" kern="1200" dirty="0" smtClean="0"/>
            <a:t>Gene research</a:t>
          </a:r>
          <a:endParaRPr lang="en-US" sz="600" kern="1200" dirty="0"/>
        </a:p>
        <a:p>
          <a:pPr marL="57150" lvl="1" indent="-57150" algn="l" defTabSz="266700">
            <a:lnSpc>
              <a:spcPct val="90000"/>
            </a:lnSpc>
            <a:spcBef>
              <a:spcPct val="0"/>
            </a:spcBef>
            <a:spcAft>
              <a:spcPct val="15000"/>
            </a:spcAft>
            <a:buChar char="••"/>
          </a:pPr>
          <a:r>
            <a:rPr lang="en-US" sz="600" kern="1200" dirty="0" smtClean="0"/>
            <a:t>Clinical patient trends</a:t>
          </a:r>
          <a:endParaRPr lang="en-US" sz="600" kern="1200" dirty="0"/>
        </a:p>
      </dsp:txBody>
      <dsp:txXfrm>
        <a:off x="3367086" y="4025537"/>
        <a:ext cx="850330" cy="850330"/>
      </dsp:txXfrm>
    </dsp:sp>
    <dsp:sp modelId="{7307719F-4614-4BE1-B9F1-9546A94E83B0}">
      <dsp:nvSpPr>
        <dsp:cNvPr id="0" name=""/>
        <dsp:cNvSpPr/>
      </dsp:nvSpPr>
      <dsp:spPr>
        <a:xfrm rot="8100000">
          <a:off x="2941298" y="2992911"/>
          <a:ext cx="445327" cy="327093"/>
        </a:xfrm>
        <a:prstGeom prst="rightArrow">
          <a:avLst>
            <a:gd name="adj1" fmla="val 60000"/>
            <a:gd name="adj2" fmla="val 50000"/>
          </a:avLst>
        </a:prstGeom>
        <a:solidFill>
          <a:schemeClr val="accent5">
            <a:hueOff val="-3517549"/>
            <a:satOff val="21482"/>
            <a:lumOff val="116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3025055" y="3023637"/>
        <a:ext cx="347199" cy="196255"/>
      </dsp:txXfrm>
    </dsp:sp>
    <dsp:sp modelId="{92F9149B-CB96-4CD4-8F4D-B52296856255}">
      <dsp:nvSpPr>
        <dsp:cNvPr id="0" name=""/>
        <dsp:cNvSpPr/>
      </dsp:nvSpPr>
      <dsp:spPr>
        <a:xfrm>
          <a:off x="1831540" y="3286331"/>
          <a:ext cx="1202548" cy="1202548"/>
        </a:xfrm>
        <a:prstGeom prst="ellipse">
          <a:avLst/>
        </a:prstGeom>
        <a:solidFill>
          <a:schemeClr val="accent5">
            <a:hueOff val="-3517549"/>
            <a:satOff val="21482"/>
            <a:lumOff val="116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Social Media</a:t>
          </a:r>
          <a:endParaRPr lang="en-US" sz="800" kern="1200" dirty="0"/>
        </a:p>
        <a:p>
          <a:pPr marL="57150" lvl="1" indent="-57150" algn="l" defTabSz="266700">
            <a:lnSpc>
              <a:spcPct val="90000"/>
            </a:lnSpc>
            <a:spcBef>
              <a:spcPct val="0"/>
            </a:spcBef>
            <a:spcAft>
              <a:spcPct val="15000"/>
            </a:spcAft>
            <a:buChar char="••"/>
          </a:pPr>
          <a:r>
            <a:rPr lang="en-US" sz="600" kern="1200" dirty="0" smtClean="0"/>
            <a:t>Brand / Marketing</a:t>
          </a:r>
          <a:endParaRPr lang="en-US" sz="600" kern="1200" dirty="0"/>
        </a:p>
        <a:p>
          <a:pPr marL="57150" lvl="1" indent="-57150" algn="l" defTabSz="266700">
            <a:lnSpc>
              <a:spcPct val="90000"/>
            </a:lnSpc>
            <a:spcBef>
              <a:spcPct val="0"/>
            </a:spcBef>
            <a:spcAft>
              <a:spcPct val="15000"/>
            </a:spcAft>
            <a:buChar char="••"/>
          </a:pPr>
          <a:r>
            <a:rPr lang="en-US" sz="600" kern="1200" dirty="0" smtClean="0"/>
            <a:t>Electoral Trends</a:t>
          </a:r>
          <a:endParaRPr lang="en-US" sz="600" kern="1200" dirty="0"/>
        </a:p>
        <a:p>
          <a:pPr marL="57150" lvl="1" indent="-57150" algn="l" defTabSz="266700">
            <a:lnSpc>
              <a:spcPct val="90000"/>
            </a:lnSpc>
            <a:spcBef>
              <a:spcPct val="0"/>
            </a:spcBef>
            <a:spcAft>
              <a:spcPct val="15000"/>
            </a:spcAft>
            <a:buChar char="••"/>
          </a:pPr>
          <a:r>
            <a:rPr lang="en-US" sz="600" kern="1200" dirty="0" smtClean="0"/>
            <a:t>Sentiment analysis</a:t>
          </a:r>
          <a:endParaRPr lang="en-US" sz="600" kern="1200" dirty="0"/>
        </a:p>
        <a:p>
          <a:pPr marL="57150" lvl="1" indent="-57150" algn="l" defTabSz="266700">
            <a:lnSpc>
              <a:spcPct val="90000"/>
            </a:lnSpc>
            <a:spcBef>
              <a:spcPct val="0"/>
            </a:spcBef>
            <a:spcAft>
              <a:spcPct val="15000"/>
            </a:spcAft>
            <a:buChar char="••"/>
          </a:pPr>
          <a:r>
            <a:rPr lang="en-US" sz="600" kern="1200" dirty="0" smtClean="0"/>
            <a:t>Opinion surveys</a:t>
          </a:r>
          <a:endParaRPr lang="en-US" sz="600" kern="1200" dirty="0"/>
        </a:p>
      </dsp:txBody>
      <dsp:txXfrm>
        <a:off x="2007649" y="3462440"/>
        <a:ext cx="850330" cy="850330"/>
      </dsp:txXfrm>
    </dsp:sp>
    <dsp:sp modelId="{2BA10378-6D9F-4EE6-BFA4-51AC3C5620C1}">
      <dsp:nvSpPr>
        <dsp:cNvPr id="0" name=""/>
        <dsp:cNvSpPr/>
      </dsp:nvSpPr>
      <dsp:spPr>
        <a:xfrm rot="10800000">
          <a:off x="2681051" y="2364621"/>
          <a:ext cx="445327" cy="327093"/>
        </a:xfrm>
        <a:prstGeom prst="rightArrow">
          <a:avLst>
            <a:gd name="adj1" fmla="val 60000"/>
            <a:gd name="adj2" fmla="val 50000"/>
          </a:avLst>
        </a:prstGeom>
        <a:solidFill>
          <a:schemeClr val="accent5">
            <a:hueOff val="-4221059"/>
            <a:satOff val="25779"/>
            <a:lumOff val="139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2779179" y="2430040"/>
        <a:ext cx="347199" cy="196255"/>
      </dsp:txXfrm>
    </dsp:sp>
    <dsp:sp modelId="{E36BCB63-54EC-4AA0-B0F6-323BD01F99BC}">
      <dsp:nvSpPr>
        <dsp:cNvPr id="0" name=""/>
        <dsp:cNvSpPr/>
      </dsp:nvSpPr>
      <dsp:spPr>
        <a:xfrm>
          <a:off x="1268443" y="1926893"/>
          <a:ext cx="1202548" cy="1202548"/>
        </a:xfrm>
        <a:prstGeom prst="ellipse">
          <a:avLst/>
        </a:prstGeom>
        <a:solidFill>
          <a:schemeClr val="accent5">
            <a:hueOff val="-4221059"/>
            <a:satOff val="25779"/>
            <a:lumOff val="139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Publishing &amp; Education</a:t>
          </a:r>
          <a:endParaRPr lang="en-US" sz="800" kern="1200" dirty="0"/>
        </a:p>
        <a:p>
          <a:pPr marL="57150" lvl="1" indent="-57150" algn="l" defTabSz="266700">
            <a:lnSpc>
              <a:spcPct val="90000"/>
            </a:lnSpc>
            <a:spcBef>
              <a:spcPct val="0"/>
            </a:spcBef>
            <a:spcAft>
              <a:spcPct val="15000"/>
            </a:spcAft>
            <a:buChar char="••"/>
          </a:pPr>
          <a:r>
            <a:rPr lang="en-US" sz="600" kern="1200" dirty="0" smtClean="0"/>
            <a:t>Plagiarism detection</a:t>
          </a:r>
          <a:endParaRPr lang="en-US" sz="600" kern="1200" dirty="0"/>
        </a:p>
        <a:p>
          <a:pPr marL="57150" lvl="1" indent="-57150" algn="l" defTabSz="266700">
            <a:lnSpc>
              <a:spcPct val="90000"/>
            </a:lnSpc>
            <a:spcBef>
              <a:spcPct val="0"/>
            </a:spcBef>
            <a:spcAft>
              <a:spcPct val="15000"/>
            </a:spcAft>
            <a:buChar char="••"/>
          </a:pPr>
          <a:r>
            <a:rPr lang="en-US" sz="600" kern="1200" dirty="0" smtClean="0"/>
            <a:t>Dictionary updates </a:t>
          </a:r>
          <a:endParaRPr lang="en-US" sz="600" kern="1200" dirty="0"/>
        </a:p>
        <a:p>
          <a:pPr marL="57150" lvl="1" indent="-57150" algn="l" defTabSz="266700">
            <a:lnSpc>
              <a:spcPct val="90000"/>
            </a:lnSpc>
            <a:spcBef>
              <a:spcPct val="0"/>
            </a:spcBef>
            <a:spcAft>
              <a:spcPct val="15000"/>
            </a:spcAft>
            <a:buChar char="••"/>
          </a:pPr>
          <a:endParaRPr lang="en-US" sz="600" kern="1200" dirty="0"/>
        </a:p>
      </dsp:txBody>
      <dsp:txXfrm>
        <a:off x="1444552" y="2103002"/>
        <a:ext cx="850330" cy="850330"/>
      </dsp:txXfrm>
    </dsp:sp>
    <dsp:sp modelId="{D0B62EFA-CE7D-4F76-AD19-F97870CCC187}">
      <dsp:nvSpPr>
        <dsp:cNvPr id="0" name=""/>
        <dsp:cNvSpPr/>
      </dsp:nvSpPr>
      <dsp:spPr>
        <a:xfrm rot="13500000">
          <a:off x="2941298" y="1736331"/>
          <a:ext cx="445327" cy="327093"/>
        </a:xfrm>
        <a:prstGeom prst="rightArrow">
          <a:avLst>
            <a:gd name="adj1" fmla="val 60000"/>
            <a:gd name="adj2" fmla="val 50000"/>
          </a:avLst>
        </a:prstGeom>
        <a:solidFill>
          <a:schemeClr val="accent5">
            <a:hueOff val="-4924568"/>
            <a:satOff val="30075"/>
            <a:lumOff val="162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10800000">
        <a:off x="3025055" y="1836443"/>
        <a:ext cx="347199" cy="196255"/>
      </dsp:txXfrm>
    </dsp:sp>
    <dsp:sp modelId="{A97B6588-7F76-4900-982B-4BD1675668A1}">
      <dsp:nvSpPr>
        <dsp:cNvPr id="0" name=""/>
        <dsp:cNvSpPr/>
      </dsp:nvSpPr>
      <dsp:spPr>
        <a:xfrm>
          <a:off x="1831540" y="567456"/>
          <a:ext cx="1202548" cy="1202548"/>
        </a:xfrm>
        <a:prstGeom prst="ellipse">
          <a:avLst/>
        </a:prstGeom>
        <a:solidFill>
          <a:schemeClr val="accent5">
            <a:hueOff val="-4924568"/>
            <a:satOff val="30075"/>
            <a:lumOff val="16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l" defTabSz="355600">
            <a:lnSpc>
              <a:spcPct val="90000"/>
            </a:lnSpc>
            <a:spcBef>
              <a:spcPct val="0"/>
            </a:spcBef>
            <a:spcAft>
              <a:spcPct val="35000"/>
            </a:spcAft>
          </a:pPr>
          <a:r>
            <a:rPr lang="en-US" sz="800" kern="1200" dirty="0" smtClean="0"/>
            <a:t>E-Commerce</a:t>
          </a:r>
          <a:endParaRPr lang="en-US" sz="800" kern="1200" dirty="0"/>
        </a:p>
        <a:p>
          <a:pPr marL="57150" lvl="1" indent="-57150" algn="l" defTabSz="266700">
            <a:lnSpc>
              <a:spcPct val="90000"/>
            </a:lnSpc>
            <a:spcBef>
              <a:spcPct val="0"/>
            </a:spcBef>
            <a:spcAft>
              <a:spcPct val="15000"/>
            </a:spcAft>
            <a:buChar char="••"/>
          </a:pPr>
          <a:r>
            <a:rPr lang="en-US" sz="600" kern="1200" dirty="0" smtClean="0"/>
            <a:t>Sentiment Analysis</a:t>
          </a:r>
          <a:endParaRPr lang="en-US" sz="600" kern="1200" dirty="0"/>
        </a:p>
        <a:p>
          <a:pPr marL="57150" lvl="1" indent="-57150" algn="l" defTabSz="266700">
            <a:lnSpc>
              <a:spcPct val="90000"/>
            </a:lnSpc>
            <a:spcBef>
              <a:spcPct val="0"/>
            </a:spcBef>
            <a:spcAft>
              <a:spcPct val="15000"/>
            </a:spcAft>
            <a:buChar char="••"/>
          </a:pPr>
          <a:r>
            <a:rPr lang="en-US" sz="600" kern="1200" dirty="0" smtClean="0"/>
            <a:t>Contextual Ads</a:t>
          </a:r>
          <a:endParaRPr lang="en-US" sz="600" kern="1200" dirty="0"/>
        </a:p>
        <a:p>
          <a:pPr marL="57150" lvl="1" indent="-57150" algn="l" defTabSz="266700">
            <a:lnSpc>
              <a:spcPct val="90000"/>
            </a:lnSpc>
            <a:spcBef>
              <a:spcPct val="0"/>
            </a:spcBef>
            <a:spcAft>
              <a:spcPct val="15000"/>
            </a:spcAft>
            <a:buChar char="••"/>
          </a:pPr>
          <a:r>
            <a:rPr lang="en-US" sz="600" kern="1200" dirty="0" smtClean="0"/>
            <a:t>Recommendations</a:t>
          </a:r>
          <a:endParaRPr lang="en-US" sz="600" kern="1200" dirty="0"/>
        </a:p>
      </dsp:txBody>
      <dsp:txXfrm>
        <a:off x="2007649" y="743565"/>
        <a:ext cx="850330" cy="8503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9"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vl1pPr>
          </a:lstStyle>
          <a:p>
            <a:pPr>
              <a:defRPr/>
            </a:pPr>
            <a:fld id="{C3B2C888-D052-4D1D-9594-BED090C1EF19}" type="slidenum">
              <a:rPr lang="en-US"/>
              <a:pPr>
                <a:defRPr/>
              </a:pPr>
              <a:t>‹#›</a:t>
            </a:fld>
            <a:endParaRPr lang="en-US" dirty="0"/>
          </a:p>
        </p:txBody>
      </p:sp>
    </p:spTree>
    <p:extLst>
      <p:ext uri="{BB962C8B-B14F-4D97-AF65-F5344CB8AC3E}">
        <p14:creationId xmlns:p14="http://schemas.microsoft.com/office/powerpoint/2010/main" val="17031411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24580" name="Placeholder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pitchFamily="-12" charset="0"/>
                <a:ea typeface="ＭＳ Ｐゴシック" pitchFamily="-12" charset="-128"/>
                <a:cs typeface="ＭＳ Ｐゴシック" pitchFamily="-12" charset="-128"/>
              </a:defRPr>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vl1pPr>
          </a:lstStyle>
          <a:p>
            <a:pPr>
              <a:defRPr/>
            </a:pPr>
            <a:fld id="{955C3EE1-C031-4916-916A-6266527EB113}" type="slidenum">
              <a:rPr lang="en-US"/>
              <a:pPr>
                <a:defRPr/>
              </a:pPr>
              <a:t>‹#›</a:t>
            </a:fld>
            <a:endParaRPr lang="en-US" dirty="0"/>
          </a:p>
        </p:txBody>
      </p:sp>
    </p:spTree>
    <p:extLst>
      <p:ext uri="{BB962C8B-B14F-4D97-AF65-F5344CB8AC3E}">
        <p14:creationId xmlns:p14="http://schemas.microsoft.com/office/powerpoint/2010/main" val="9643121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ＭＳ Ｐゴシック" pitchFamily="-12" charset="-128"/>
      </a:defRPr>
    </a:lvl1pPr>
    <a:lvl2pPr marL="4572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2pPr>
    <a:lvl3pPr marL="9144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3pPr>
    <a:lvl4pPr marL="13716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4pPr>
    <a:lvl5pPr marL="1828800" algn="l" rtl="0" eaLnBrk="0" fontAlgn="base" hangingPunct="0">
      <a:spcBef>
        <a:spcPct val="30000"/>
      </a:spcBef>
      <a:spcAft>
        <a:spcPct val="0"/>
      </a:spcAft>
      <a:defRPr sz="1200" kern="1200">
        <a:solidFill>
          <a:schemeClr val="tx1"/>
        </a:solidFill>
        <a:latin typeface="Arial" pitchFamily="-12" charset="0"/>
        <a:ea typeface="ＭＳ Ｐゴシック" pitchFamily="-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3</a:t>
            </a:fld>
            <a:endParaRPr lang="en-US" dirty="0"/>
          </a:p>
        </p:txBody>
      </p:sp>
    </p:spTree>
    <p:extLst>
      <p:ext uri="{BB962C8B-B14F-4D97-AF65-F5344CB8AC3E}">
        <p14:creationId xmlns:p14="http://schemas.microsoft.com/office/powerpoint/2010/main" val="3386736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64</a:t>
            </a:fld>
            <a:endParaRPr lang="en-US" dirty="0"/>
          </a:p>
        </p:txBody>
      </p:sp>
    </p:spTree>
    <p:extLst>
      <p:ext uri="{BB962C8B-B14F-4D97-AF65-F5344CB8AC3E}">
        <p14:creationId xmlns:p14="http://schemas.microsoft.com/office/powerpoint/2010/main" val="1917527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79</a:t>
            </a:fld>
            <a:endParaRPr lang="en-US" dirty="0"/>
          </a:p>
        </p:txBody>
      </p:sp>
    </p:spTree>
    <p:extLst>
      <p:ext uri="{BB962C8B-B14F-4D97-AF65-F5344CB8AC3E}">
        <p14:creationId xmlns:p14="http://schemas.microsoft.com/office/powerpoint/2010/main" val="3348651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81</a:t>
            </a:fld>
            <a:endParaRPr lang="en-US" dirty="0"/>
          </a:p>
        </p:txBody>
      </p:sp>
    </p:spTree>
    <p:extLst>
      <p:ext uri="{BB962C8B-B14F-4D97-AF65-F5344CB8AC3E}">
        <p14:creationId xmlns:p14="http://schemas.microsoft.com/office/powerpoint/2010/main" val="2690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12</a:t>
            </a:fld>
            <a:endParaRPr lang="en-US" dirty="0"/>
          </a:p>
        </p:txBody>
      </p:sp>
    </p:spTree>
    <p:extLst>
      <p:ext uri="{BB962C8B-B14F-4D97-AF65-F5344CB8AC3E}">
        <p14:creationId xmlns:p14="http://schemas.microsoft.com/office/powerpoint/2010/main" val="270297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23</a:t>
            </a:fld>
            <a:endParaRPr lang="en-US" dirty="0"/>
          </a:p>
        </p:txBody>
      </p:sp>
    </p:spTree>
    <p:extLst>
      <p:ext uri="{BB962C8B-B14F-4D97-AF65-F5344CB8AC3E}">
        <p14:creationId xmlns:p14="http://schemas.microsoft.com/office/powerpoint/2010/main" val="125043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 : </a:t>
            </a:r>
            <a:r>
              <a:rPr lang="en-US" sz="1200" b="0" dirty="0" smtClean="0">
                <a:solidFill>
                  <a:schemeClr val="tx2"/>
                </a:solidFill>
                <a:latin typeface="Calibri Light" panose="020F0302020204030204" pitchFamily="34" charset="0"/>
              </a:rPr>
              <a:t>As marketing is becoming more targeted everyday, automated classification of users into cohorts can make marketer’s life simple. Marketers can monitor and classify users based on how they talk about a product or brand online. The classifier can be trained to identify promoters or detractors. Thus, making brands to serve the cohorts better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solidFill>
                  <a:schemeClr val="tx2"/>
                </a:solidFill>
                <a:latin typeface="Calibri Light" panose="020F0302020204030204" pitchFamily="34" charset="0"/>
              </a:rPr>
              <a:t>Insurance companies collect huge volumes of text on a daily basis The information collected includes policies, expert and health reports, claims and complaints, results of surveys, relevant interactions between customers and no-customers in social networks</a:t>
            </a: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solidFill>
                  <a:schemeClr val="tx2"/>
                </a:solidFill>
                <a:latin typeface="Calibri Light" panose="020F0302020204030204" pitchFamily="34" charset="0"/>
              </a:rPr>
              <a:t>The number of news articles published on various websites in general and news websites in particular had a dramatic increase over the last years. Nowadays both journalists and media monitoring companies face the problem of mastering large amounts of articles in order to identify important topics and events all around the world</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solidFill>
                  <a:schemeClr val="tx2"/>
                </a:solidFill>
                <a:latin typeface="Calibri Light" panose="020F0302020204030204" pitchFamily="34" charset="0"/>
              </a:rPr>
              <a:t>Being </a:t>
            </a:r>
            <a:r>
              <a:rPr lang="en-US" sz="1200" b="0" dirty="0" err="1" smtClean="0">
                <a:solidFill>
                  <a:schemeClr val="tx2"/>
                </a:solidFill>
                <a:latin typeface="Calibri Light" panose="020F0302020204030204" pitchFamily="34" charset="0"/>
              </a:rPr>
              <a:t>increadibly</a:t>
            </a:r>
            <a:r>
              <a:rPr lang="en-US" sz="1200" b="0" dirty="0" smtClean="0">
                <a:solidFill>
                  <a:schemeClr val="tx2"/>
                </a:solidFill>
                <a:latin typeface="Calibri Light" panose="020F0302020204030204" pitchFamily="34" charset="0"/>
              </a:rPr>
              <a:t> cheap to send, spam causes a lot of trouble to the Internet community: large amounts of spam-traffic between servers cause delays in delivery of legitimate email, people with dial-up Internet access have to spend bandwidth downloading junk mail. Sorting out the unwanted messages takes time and introduces a risk of deleting normal mail by mistake</a:t>
            </a:r>
          </a:p>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39</a:t>
            </a:fld>
            <a:endParaRPr lang="en-US" dirty="0"/>
          </a:p>
        </p:txBody>
      </p:sp>
    </p:spTree>
    <p:extLst>
      <p:ext uri="{BB962C8B-B14F-4D97-AF65-F5344CB8AC3E}">
        <p14:creationId xmlns:p14="http://schemas.microsoft.com/office/powerpoint/2010/main" val="25304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50871A3-FA2B-4304-ACD2-3AE4F2D8C623}" type="slidenum">
              <a:rPr lang="en-US" altLang="en-US" sz="1200"/>
              <a:pPr eaLnBrk="1" hangingPunct="1"/>
              <a:t>43</a:t>
            </a:fld>
            <a:endParaRPr lang="en-US" altLang="en-US" sz="1200"/>
          </a:p>
        </p:txBody>
      </p:sp>
      <p:sp>
        <p:nvSpPr>
          <p:cNvPr id="34818" name="Rectangle 2"/>
          <p:cNvSpPr>
            <a:spLocks noGrp="1" noRot="1" noChangeAspect="1" noChangeArrowheads="1" noTextEdit="1"/>
          </p:cNvSpPr>
          <p:nvPr>
            <p:ph type="sldImg"/>
          </p:nvPr>
        </p:nvSpPr>
        <p:spPr>
          <a:solidFill>
            <a:srgbClr val="FFFFFF"/>
          </a:solidFill>
          <a:ln/>
        </p:spPr>
      </p:sp>
      <p:sp>
        <p:nvSpPr>
          <p:cNvPr id="3481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0420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AR PL UMing HK" charset="0"/>
                <a:cs typeface="AR PL UMing HK" charset="0"/>
              </a:defRPr>
            </a:lvl9pPr>
          </a:lstStyle>
          <a:p>
            <a:pPr eaLnBrk="1" hangingPunct="1"/>
            <a:fld id="{B5F47BC4-7CDF-4612-A71C-68D8E1FF335A}" type="slidenum">
              <a:rPr lang="en-GB" altLang="en-US" sz="1200">
                <a:solidFill>
                  <a:srgbClr val="000000"/>
                </a:solidFill>
                <a:ea typeface="DejaVu Sans" charset="0"/>
                <a:cs typeface="DejaVu Sans" charset="0"/>
              </a:rPr>
              <a:pPr eaLnBrk="1" hangingPunct="1"/>
              <a:t>51</a:t>
            </a:fld>
            <a:endParaRPr lang="en-GB" altLang="en-US" sz="1200">
              <a:solidFill>
                <a:srgbClr val="000000"/>
              </a:solidFill>
              <a:ea typeface="DejaVu Sans" charset="0"/>
              <a:cs typeface="DejaVu Sans" charset="0"/>
            </a:endParaRPr>
          </a:p>
        </p:txBody>
      </p:sp>
      <p:sp>
        <p:nvSpPr>
          <p:cNvPr id="25603" name="Rectangle 1"/>
          <p:cNvSpPr txBox="1">
            <a:spLocks noGrp="1" noRot="1" noChangeAspect="1" noChangeArrowheads="1" noTextEdit="1"/>
          </p:cNvSpPr>
          <p:nvPr>
            <p:ph type="sldImg"/>
          </p:nvPr>
        </p:nvSpPr>
        <p:spPr>
          <a:xfrm>
            <a:off x="895350" y="742950"/>
            <a:ext cx="4956175" cy="3717925"/>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4" name="Rectangle 2"/>
          <p:cNvSpPr txBox="1">
            <a:spLocks noGrp="1" noChangeArrowheads="1"/>
          </p:cNvSpPr>
          <p:nvPr>
            <p:ph type="body" idx="1"/>
          </p:nvPr>
        </p:nvSpPr>
        <p:spPr>
          <a:xfrm>
            <a:off x="674688" y="4710113"/>
            <a:ext cx="5397500" cy="446087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8267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52</a:t>
            </a:fld>
            <a:endParaRPr lang="en-US" dirty="0"/>
          </a:p>
        </p:txBody>
      </p:sp>
    </p:spTree>
    <p:extLst>
      <p:ext uri="{BB962C8B-B14F-4D97-AF65-F5344CB8AC3E}">
        <p14:creationId xmlns:p14="http://schemas.microsoft.com/office/powerpoint/2010/main" val="101105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57</a:t>
            </a:fld>
            <a:endParaRPr lang="en-US" dirty="0"/>
          </a:p>
        </p:txBody>
      </p:sp>
    </p:spTree>
    <p:extLst>
      <p:ext uri="{BB962C8B-B14F-4D97-AF65-F5344CB8AC3E}">
        <p14:creationId xmlns:p14="http://schemas.microsoft.com/office/powerpoint/2010/main" val="378524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Similar Documents This feature is often used when the user has spotted one “good” document in a search result and wants more-like-this. The interesting property here is that clustering is able to discover documents that are conceptually alike in contrast to search-based approaches that are only able to discover whether the documents share many of the same words.</a:t>
            </a:r>
          </a:p>
          <a:p>
            <a:r>
              <a:rPr lang="en-US" dirty="0" smtClean="0"/>
              <a:t> • Organizing Large Document Collections Document retrieval focuses on finding documents relevant to a particular query, but it fails to solve the problem of making sense of a large number of uncategorized documents. The challenge here is to organize these documents in a taxonomy identical to the one humans would create given enough time and use it as a browsing interface to the original collection of documents.</a:t>
            </a:r>
          </a:p>
          <a:p>
            <a:r>
              <a:rPr lang="en-US" dirty="0" smtClean="0"/>
              <a:t> • Duplicate Content Detection In many applications there is a need to find duplicates or near-duplicates in a large number of documents. Clustering is employed for plagiarism detection, grouping of related news stories and to reorder search results rankings (to assure higher diversity among the topmost documents). Note that in such applications the description of clusters is rarely needed.</a:t>
            </a:r>
          </a:p>
          <a:p>
            <a:r>
              <a:rPr lang="en-US" dirty="0" smtClean="0"/>
              <a:t> • Recommendation System In this application a user is recommended articles based on the articles the user has already read. Clustering of the articles makes it possible in real time and improves the quality a lot. </a:t>
            </a:r>
          </a:p>
          <a:p>
            <a:r>
              <a:rPr lang="en-US" dirty="0" smtClean="0"/>
              <a:t>• Search Optimization Clustering helps a lot in improving the quality and efficiency of search engines as the user query can be first compared to the clusters instead of comparing it directly to the documents and the search results can also be arranged easily.</a:t>
            </a:r>
            <a:endParaRPr lang="en-US" dirty="0"/>
          </a:p>
        </p:txBody>
      </p:sp>
      <p:sp>
        <p:nvSpPr>
          <p:cNvPr id="4" name="Slide Number Placeholder 3"/>
          <p:cNvSpPr>
            <a:spLocks noGrp="1"/>
          </p:cNvSpPr>
          <p:nvPr>
            <p:ph type="sldNum" sz="quarter" idx="10"/>
          </p:nvPr>
        </p:nvSpPr>
        <p:spPr/>
        <p:txBody>
          <a:bodyPr/>
          <a:lstStyle/>
          <a:p>
            <a:pPr>
              <a:defRPr/>
            </a:pPr>
            <a:fld id="{955C3EE1-C031-4916-916A-6266527EB113}" type="slidenum">
              <a:rPr lang="en-US" smtClean="0"/>
              <a:pPr>
                <a:defRPr/>
              </a:pPr>
              <a:t>58</a:t>
            </a:fld>
            <a:endParaRPr lang="en-US" dirty="0"/>
          </a:p>
        </p:txBody>
      </p:sp>
    </p:spTree>
    <p:extLst>
      <p:ext uri="{BB962C8B-B14F-4D97-AF65-F5344CB8AC3E}">
        <p14:creationId xmlns:p14="http://schemas.microsoft.com/office/powerpoint/2010/main" val="3546790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over Slide - White">
    <p:spTree>
      <p:nvGrpSpPr>
        <p:cNvPr id="1" name=""/>
        <p:cNvGrpSpPr/>
        <p:nvPr/>
      </p:nvGrpSpPr>
      <p:grpSpPr>
        <a:xfrm>
          <a:off x="0" y="0"/>
          <a:ext cx="0" cy="0"/>
          <a:chOff x="0" y="0"/>
          <a:chExt cx="0" cy="0"/>
        </a:xfrm>
      </p:grpSpPr>
      <p:pic>
        <p:nvPicPr>
          <p:cNvPr id="2" name="Picture 1" descr="title 4x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Rectangle 8"/>
          <p:cNvSpPr/>
          <p:nvPr/>
        </p:nvSpPr>
        <p:spPr>
          <a:xfrm>
            <a:off x="0" y="2583542"/>
            <a:ext cx="9144000" cy="2177143"/>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dirty="0"/>
          </a:p>
        </p:txBody>
      </p:sp>
      <p:sp>
        <p:nvSpPr>
          <p:cNvPr id="11" name="TextBox 10"/>
          <p:cNvSpPr txBox="1"/>
          <p:nvPr/>
        </p:nvSpPr>
        <p:spPr>
          <a:xfrm>
            <a:off x="419100" y="6259288"/>
            <a:ext cx="1923143" cy="230832"/>
          </a:xfrm>
          <a:prstGeom prst="rect">
            <a:avLst/>
          </a:prstGeom>
          <a:noFill/>
        </p:spPr>
        <p:txBody>
          <a:bodyPr wrap="square" rtlCol="0">
            <a:spAutoFit/>
          </a:bodyPr>
          <a:lstStyle/>
          <a:p>
            <a:r>
              <a:rPr lang="en-US" sz="900" dirty="0" smtClean="0">
                <a:solidFill>
                  <a:schemeClr val="bg1"/>
                </a:solidFill>
                <a:latin typeface="Arial"/>
                <a:cs typeface="Arial"/>
              </a:rPr>
              <a:t>© 2017 Cognizant </a:t>
            </a:r>
            <a:endParaRPr lang="en-US" sz="900" dirty="0">
              <a:solidFill>
                <a:schemeClr val="bg1"/>
              </a:solidFill>
              <a:latin typeface="Arial"/>
              <a:cs typeface="Arial"/>
            </a:endParaRPr>
          </a:p>
        </p:txBody>
      </p:sp>
      <p:pic>
        <p:nvPicPr>
          <p:cNvPr id="10" name="Picture 9" descr="Cognizant_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601" y="337320"/>
            <a:ext cx="2258154" cy="684559"/>
          </a:xfrm>
          <a:prstGeom prst="rect">
            <a:avLst/>
          </a:prstGeom>
        </p:spPr>
      </p:pic>
      <p:sp>
        <p:nvSpPr>
          <p:cNvPr id="12" name="Text Placeholder 12"/>
          <p:cNvSpPr>
            <a:spLocks noGrp="1"/>
          </p:cNvSpPr>
          <p:nvPr>
            <p:ph type="body" sz="quarter" idx="13" hasCustomPrompt="1"/>
          </p:nvPr>
        </p:nvSpPr>
        <p:spPr>
          <a:xfrm>
            <a:off x="419100" y="2910428"/>
            <a:ext cx="8284633" cy="429229"/>
          </a:xfrm>
          <a:prstGeom prst="rect">
            <a:avLst/>
          </a:prstGeom>
        </p:spPr>
        <p:txBody>
          <a:bodyPr>
            <a:normAutofit/>
          </a:bodyPr>
          <a:lstStyle>
            <a:lvl1pPr marL="0" indent="0">
              <a:buNone/>
              <a:defRPr sz="1800">
                <a:solidFill>
                  <a:schemeClr val="bg1"/>
                </a:solidFill>
                <a:latin typeface="Arial"/>
                <a:cs typeface="Arial"/>
              </a:defRPr>
            </a:lvl1pPr>
          </a:lstStyle>
          <a:p>
            <a:pPr lvl="0"/>
            <a:r>
              <a:rPr lang="en-US" dirty="0" smtClean="0"/>
              <a:t>Date</a:t>
            </a:r>
            <a:endParaRPr lang="en-US" dirty="0"/>
          </a:p>
        </p:txBody>
      </p:sp>
      <p:sp>
        <p:nvSpPr>
          <p:cNvPr id="14" name="Text Placeholder 14"/>
          <p:cNvSpPr>
            <a:spLocks noGrp="1"/>
          </p:cNvSpPr>
          <p:nvPr>
            <p:ph type="body" sz="quarter" idx="14" hasCustomPrompt="1"/>
          </p:nvPr>
        </p:nvSpPr>
        <p:spPr>
          <a:xfrm>
            <a:off x="419100" y="3346210"/>
            <a:ext cx="8284633" cy="584776"/>
          </a:xfrm>
          <a:prstGeom prst="rect">
            <a:avLst/>
          </a:prstGeom>
        </p:spPr>
        <p:txBody>
          <a:bodyPr wrap="square">
            <a:spAutoFit/>
          </a:bodyPr>
          <a:lstStyle>
            <a:lvl1pPr marL="0" indent="0">
              <a:lnSpc>
                <a:spcPct val="100000"/>
              </a:lnSpc>
              <a:buNone/>
              <a:defRPr sz="3200" baseline="0">
                <a:solidFill>
                  <a:srgbClr val="0099C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TITLE GOES HERE</a:t>
            </a:r>
          </a:p>
        </p:txBody>
      </p:sp>
      <p:sp>
        <p:nvSpPr>
          <p:cNvPr id="17" name="Text Placeholder 12"/>
          <p:cNvSpPr>
            <a:spLocks noGrp="1"/>
          </p:cNvSpPr>
          <p:nvPr>
            <p:ph type="body" sz="quarter" idx="15" hasCustomPrompt="1"/>
          </p:nvPr>
        </p:nvSpPr>
        <p:spPr>
          <a:xfrm>
            <a:off x="419100" y="3936348"/>
            <a:ext cx="8284633" cy="446088"/>
          </a:xfrm>
          <a:prstGeom prst="rect">
            <a:avLst/>
          </a:prstGeom>
        </p:spPr>
        <p:txBody>
          <a:bodyPr>
            <a:normAutofit/>
          </a:bodyPr>
          <a:lstStyle>
            <a:lvl1pPr marL="0" indent="0">
              <a:buNone/>
              <a:defRPr sz="1800" baseline="0">
                <a:solidFill>
                  <a:srgbClr val="FFFFFF"/>
                </a:solidFill>
                <a:latin typeface="Arial"/>
                <a:cs typeface="Arial"/>
              </a:defRPr>
            </a:lvl1pPr>
          </a:lstStyle>
          <a:p>
            <a:pPr lvl="0"/>
            <a:r>
              <a:rPr lang="en-US" dirty="0" smtClean="0"/>
              <a:t>Speaker Name / Title</a:t>
            </a:r>
            <a:endParaRPr lang="en-US" dirty="0"/>
          </a:p>
        </p:txBody>
      </p:sp>
    </p:spTree>
    <p:extLst>
      <p:ext uri="{BB962C8B-B14F-4D97-AF65-F5344CB8AC3E}">
        <p14:creationId xmlns:p14="http://schemas.microsoft.com/office/powerpoint/2010/main" val="839097242"/>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FD589AF-9D54-4882-93EC-47B47D771F3D}" type="datetimeFigureOut">
              <a:rPr lang="en-US" smtClean="0"/>
              <a:t>8/11/2017</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23A7F94-3748-4EC2-96F3-CFBC18E92E2E}" type="slidenum">
              <a:rPr lang="en-US" smtClean="0"/>
              <a:t>‹#›</a:t>
            </a:fld>
            <a:endParaRPr lang="en-US"/>
          </a:p>
        </p:txBody>
      </p:sp>
    </p:spTree>
    <p:extLst>
      <p:ext uri="{BB962C8B-B14F-4D97-AF65-F5344CB8AC3E}">
        <p14:creationId xmlns:p14="http://schemas.microsoft.com/office/powerpoint/2010/main" val="2802705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EFD589AF-9D54-4882-93EC-47B47D771F3D}" type="datetimeFigureOut">
              <a:rPr lang="en-US" smtClean="0"/>
              <a:t>8/11/2017</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23A7F94-3748-4EC2-96F3-CFBC18E92E2E}" type="slidenum">
              <a:rPr lang="en-US" smtClean="0"/>
              <a:t>‹#›</a:t>
            </a:fld>
            <a:endParaRPr lang="en-US"/>
          </a:p>
        </p:txBody>
      </p:sp>
    </p:spTree>
    <p:extLst>
      <p:ext uri="{BB962C8B-B14F-4D97-AF65-F5344CB8AC3E}">
        <p14:creationId xmlns:p14="http://schemas.microsoft.com/office/powerpoint/2010/main" val="1011751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752600"/>
            <a:ext cx="3810000" cy="4876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752600"/>
            <a:ext cx="3810000" cy="4876800"/>
          </a:xfrm>
          <a:prstGeom prst="rect">
            <a:avLst/>
          </a:prstGeom>
        </p:spPr>
        <p:txBody>
          <a:bodyPr/>
          <a:lstStyle/>
          <a:p>
            <a:pPr lvl="0"/>
            <a:endParaRPr lang="en-US" noProof="0" smtClean="0"/>
          </a:p>
        </p:txBody>
      </p:sp>
      <p:sp>
        <p:nvSpPr>
          <p:cNvPr id="5" name="Date Placeholder 3"/>
          <p:cNvSpPr>
            <a:spLocks noGrp="1"/>
          </p:cNvSpPr>
          <p:nvPr>
            <p:ph type="dt" sz="half" idx="10"/>
          </p:nvPr>
        </p:nvSpPr>
        <p:spPr>
          <a:xfrm>
            <a:off x="628650" y="6356351"/>
            <a:ext cx="20574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1"/>
          </p:nvPr>
        </p:nvSpPr>
        <p:spPr>
          <a:xfrm>
            <a:off x="3028950" y="6356351"/>
            <a:ext cx="30861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21EE208-456D-4141-B991-486A57793A15}" type="slidenum">
              <a:rPr lang="en-US" altLang="en-US"/>
              <a:pPr/>
              <a:t>‹#›</a:t>
            </a:fld>
            <a:endParaRPr lang="en-US" altLang="en-US"/>
          </a:p>
        </p:txBody>
      </p:sp>
    </p:spTree>
    <p:extLst>
      <p:ext uri="{BB962C8B-B14F-4D97-AF65-F5344CB8AC3E}">
        <p14:creationId xmlns:p14="http://schemas.microsoft.com/office/powerpoint/2010/main" val="285483263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920F72-E1A6-4A94-8A3F-841BF86CCDC4}" type="slidenum">
              <a:rPr lang="en-US" smtClean="0"/>
              <a:pPr>
                <a:defRPr/>
              </a:pPr>
              <a:t>‹#›</a:t>
            </a:fld>
            <a:endParaRPr lang="en-US" dirty="0"/>
          </a:p>
        </p:txBody>
      </p:sp>
      <p:sp>
        <p:nvSpPr>
          <p:cNvPr id="2" name="Title 1"/>
          <p:cNvSpPr>
            <a:spLocks noGrp="1"/>
          </p:cNvSpPr>
          <p:nvPr>
            <p:ph type="title" hasCustomPrompt="1"/>
          </p:nvPr>
        </p:nvSpPr>
        <p:spPr>
          <a:xfrm>
            <a:off x="304362" y="330261"/>
            <a:ext cx="8458638" cy="607258"/>
          </a:xfrm>
        </p:spPr>
        <p:txBody>
          <a:bodyPr/>
          <a:lstStyle/>
          <a:p>
            <a:r>
              <a:rPr lang="en-US" dirty="0" smtClean="0"/>
              <a:t>Header</a:t>
            </a:r>
            <a:endParaRPr lang="en-US" dirty="0"/>
          </a:p>
        </p:txBody>
      </p:sp>
      <p:cxnSp>
        <p:nvCxnSpPr>
          <p:cNvPr id="9" name="Straight Connector 8"/>
          <p:cNvCxnSpPr/>
          <p:nvPr/>
        </p:nvCxnSpPr>
        <p:spPr>
          <a:xfrm>
            <a:off x="408215" y="317500"/>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536155"/>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79512" y="6375970"/>
            <a:ext cx="440354" cy="433958"/>
          </a:xfrm>
        </p:spPr>
        <p:txBody>
          <a:bodyPr/>
          <a:lstStyle/>
          <a:p>
            <a:pPr>
              <a:defRPr/>
            </a:pPr>
            <a:fld id="{C2920F72-E1A6-4A94-8A3F-841BF86CCDC4}" type="slidenum">
              <a:rPr lang="en-US" smtClean="0"/>
              <a:pPr>
                <a:defRPr/>
              </a:pPr>
              <a:t>‹#›</a:t>
            </a:fld>
            <a:endParaRPr lang="en-US" dirty="0"/>
          </a:p>
        </p:txBody>
      </p:sp>
      <p:cxnSp>
        <p:nvCxnSpPr>
          <p:cNvPr id="5" name="Straight Connector 4"/>
          <p:cNvCxnSpPr/>
          <p:nvPr/>
        </p:nvCxnSpPr>
        <p:spPr>
          <a:xfrm>
            <a:off x="408215" y="2256353"/>
            <a:ext cx="8363857"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99747" y="3898886"/>
            <a:ext cx="8363857"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403896" y="2633403"/>
            <a:ext cx="8333704" cy="627739"/>
          </a:xfrm>
          <a:prstGeom prst="rect">
            <a:avLst/>
          </a:prstGeom>
        </p:spPr>
        <p:txBody>
          <a:bodyPr>
            <a:normAutofit/>
          </a:bodyPr>
          <a:lstStyle>
            <a:lvl1pPr marL="0" indent="0">
              <a:buNone/>
              <a:defRPr sz="3600">
                <a:solidFill>
                  <a:srgbClr val="141414"/>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US" dirty="0" smtClean="0"/>
              <a:t>Transition Slide </a:t>
            </a:r>
            <a:endParaRPr lang="en-US" dirty="0"/>
          </a:p>
        </p:txBody>
      </p:sp>
    </p:spTree>
    <p:extLst>
      <p:ext uri="{BB962C8B-B14F-4D97-AF65-F5344CB8AC3E}">
        <p14:creationId xmlns:p14="http://schemas.microsoft.com/office/powerpoint/2010/main" val="1320059217"/>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fld id="{C2920F72-E1A6-4A94-8A3F-841BF86CCDC4}" type="slidenum">
              <a:rPr lang="en-US" smtClean="0"/>
              <a:pPr>
                <a:defRPr/>
              </a:pPr>
              <a:t>‹#›</a:t>
            </a:fld>
            <a:endParaRPr lang="en-US" dirty="0"/>
          </a:p>
        </p:txBody>
      </p:sp>
    </p:spTree>
    <p:extLst>
      <p:ext uri="{BB962C8B-B14F-4D97-AF65-F5344CB8AC3E}">
        <p14:creationId xmlns:p14="http://schemas.microsoft.com/office/powerpoint/2010/main" val="20457591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eep Challenging w/ anima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327201" y="3629157"/>
            <a:ext cx="3616147" cy="607258"/>
          </a:xfrm>
        </p:spPr>
        <p:txBody>
          <a:bodyPr>
            <a:normAutofit/>
          </a:bodyPr>
          <a:lstStyle>
            <a:lvl1pPr>
              <a:defRPr sz="4000">
                <a:solidFill>
                  <a:schemeClr val="tx2">
                    <a:lumMod val="75000"/>
                    <a:lumOff val="25000"/>
                  </a:schemeClr>
                </a:solidFill>
              </a:defRPr>
            </a:lvl1pPr>
          </a:lstStyle>
          <a:p>
            <a:r>
              <a:rPr lang="en-US" dirty="0" smtClean="0"/>
              <a:t>Thank you</a:t>
            </a:r>
            <a:endParaRPr lang="en-US" dirty="0"/>
          </a:p>
        </p:txBody>
      </p:sp>
      <p:sp>
        <p:nvSpPr>
          <p:cNvPr id="8" name="Text Placeholder 7"/>
          <p:cNvSpPr>
            <a:spLocks noGrp="1"/>
          </p:cNvSpPr>
          <p:nvPr>
            <p:ph type="body" sz="quarter" idx="10" hasCustomPrompt="1"/>
          </p:nvPr>
        </p:nvSpPr>
        <p:spPr>
          <a:xfrm>
            <a:off x="5327650" y="4427538"/>
            <a:ext cx="3633788" cy="1924050"/>
          </a:xfrm>
          <a:prstGeom prst="rect">
            <a:avLst/>
          </a:prstGeom>
        </p:spPr>
        <p:txBody>
          <a:bodyPr vert="horz">
            <a:normAutofit/>
          </a:bodyPr>
          <a:lstStyle>
            <a:lvl1pPr marL="0" indent="0">
              <a:buNone/>
              <a:defRPr sz="2400">
                <a:solidFill>
                  <a:schemeClr val="tx2">
                    <a:lumMod val="75000"/>
                    <a:lumOff val="25000"/>
                  </a:schemeClr>
                </a:solidFill>
              </a:defRPr>
            </a:lvl1pPr>
            <a:lvl2pPr marL="457200" indent="0">
              <a:buNone/>
              <a:defRPr>
                <a:solidFill>
                  <a:srgbClr val="141414"/>
                </a:solidFill>
              </a:defRPr>
            </a:lvl2pPr>
            <a:lvl3pPr marL="914400" indent="0">
              <a:buNone/>
              <a:defRPr>
                <a:solidFill>
                  <a:srgbClr val="141414"/>
                </a:solidFill>
              </a:defRPr>
            </a:lvl3pPr>
            <a:lvl4pPr marL="1371600" indent="0">
              <a:buNone/>
              <a:defRPr>
                <a:solidFill>
                  <a:srgbClr val="141414"/>
                </a:solidFill>
              </a:defRPr>
            </a:lvl4pPr>
            <a:lvl5pPr marL="1828800" indent="0">
              <a:buNone/>
              <a:defRPr>
                <a:solidFill>
                  <a:srgbClr val="141414"/>
                </a:solidFill>
              </a:defRPr>
            </a:lvl5pPr>
          </a:lstStyle>
          <a:p>
            <a:pPr lvl="0"/>
            <a:r>
              <a:rPr lang="en-US" dirty="0" smtClean="0"/>
              <a:t>Name</a:t>
            </a:r>
            <a:br>
              <a:rPr lang="en-US" dirty="0" smtClean="0"/>
            </a:br>
            <a:r>
              <a:rPr lang="en-US" dirty="0" smtClean="0"/>
              <a:t>Email</a:t>
            </a:r>
          </a:p>
        </p:txBody>
      </p:sp>
      <p:pic>
        <p:nvPicPr>
          <p:cNvPr id="10" name="Picture 9" descr="Cognizant_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2937" y="337320"/>
            <a:ext cx="2258154" cy="684559"/>
          </a:xfrm>
          <a:prstGeom prst="rect">
            <a:avLst/>
          </a:prstGeom>
        </p:spPr>
      </p:pic>
      <p:pic>
        <p:nvPicPr>
          <p:cNvPr id="12" name="Picture 11" descr="4x3-01.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198244"/>
            <a:ext cx="2692784" cy="3659756"/>
          </a:xfrm>
          <a:prstGeom prst="rect">
            <a:avLst/>
          </a:prstGeom>
        </p:spPr>
      </p:pic>
      <p:pic>
        <p:nvPicPr>
          <p:cNvPr id="13" name="Picture 12" descr="4x3-01.png"/>
          <p:cNvPicPr>
            <a:picLocks noChangeAspect="1"/>
          </p:cNvPicPr>
          <p:nvPr/>
        </p:nvPicPr>
        <p:blipFill rotWithShape="1">
          <a:blip r:embed="rId4" cstate="screen">
            <a:extLst>
              <a:ext uri="{28A0092B-C50C-407E-A947-70E740481C1C}">
                <a14:useLocalDpi xmlns:a14="http://schemas.microsoft.com/office/drawing/2010/main"/>
              </a:ext>
            </a:extLst>
          </a:blip>
          <a:srcRect r="-4070"/>
          <a:stretch/>
        </p:blipFill>
        <p:spPr>
          <a:xfrm>
            <a:off x="2681024" y="2963079"/>
            <a:ext cx="6726081" cy="3894920"/>
          </a:xfrm>
          <a:prstGeom prst="rect">
            <a:avLst/>
          </a:prstGeom>
        </p:spPr>
      </p:pic>
      <p:pic>
        <p:nvPicPr>
          <p:cNvPr id="14" name="Picture 13" descr="4x3-01.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28060" y="1751979"/>
            <a:ext cx="6415940" cy="1222860"/>
          </a:xfrm>
          <a:prstGeom prst="rect">
            <a:avLst/>
          </a:prstGeom>
        </p:spPr>
      </p:pic>
    </p:spTree>
    <p:extLst>
      <p:ext uri="{BB962C8B-B14F-4D97-AF65-F5344CB8AC3E}">
        <p14:creationId xmlns:p14="http://schemas.microsoft.com/office/powerpoint/2010/main" val="191809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734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74640" y="1403368"/>
            <a:ext cx="8396287" cy="4525963"/>
          </a:xfrm>
          <a:prstGeom prst="rect">
            <a:avLst/>
          </a:prstGeom>
        </p:spPr>
        <p:txBody>
          <a:bodyPr lIns="0" tIns="0" rIns="0" bIns="0"/>
          <a:lstStyle>
            <a:lvl1pPr>
              <a:defRPr sz="2400"/>
            </a:lvl1pPr>
            <a:lvl2pPr>
              <a:defRPr sz="2400"/>
            </a:lvl2pPr>
            <a:lvl3pPr>
              <a:buFont typeface="Lucida Grande"/>
              <a:buChar char="−"/>
              <a:defRPr/>
            </a:lvl3pPr>
            <a:lvl4pPr>
              <a:defRPr baseline="0"/>
            </a:lvl4pPr>
            <a:lvl5pPr>
              <a:buFont typeface="Lucida Grande"/>
              <a:buChar char="−"/>
              <a:defRPr/>
            </a:lvl5pPr>
          </a:lstStyle>
          <a:p>
            <a:pPr lvl="0"/>
            <a:r>
              <a:rPr lang="en-US" dirty="0" smtClean="0"/>
              <a:t>Slide copy uses this color (24pt)</a:t>
            </a:r>
          </a:p>
          <a:p>
            <a:pPr lvl="1"/>
            <a:r>
              <a:rPr lang="en-US" dirty="0" smtClean="0"/>
              <a:t>Bullet point level 1 (24pt)</a:t>
            </a:r>
          </a:p>
          <a:p>
            <a:pPr lvl="2"/>
            <a:r>
              <a:rPr lang="en-US" dirty="0" smtClean="0"/>
              <a:t>Bullet point level 2 (22pt)</a:t>
            </a:r>
          </a:p>
          <a:p>
            <a:pPr lvl="3"/>
            <a:r>
              <a:rPr lang="en-US" dirty="0" smtClean="0"/>
              <a:t>Bullet point level 3 (20pt)</a:t>
            </a:r>
          </a:p>
          <a:p>
            <a:pPr lvl="4"/>
            <a:r>
              <a:rPr lang="en-US" dirty="0" smtClean="0"/>
              <a:t>Bullet point level 4 (18pt)</a:t>
            </a:r>
            <a:endParaRPr lang="en-GB" dirty="0"/>
          </a:p>
        </p:txBody>
      </p:sp>
      <p:sp>
        <p:nvSpPr>
          <p:cNvPr id="5" name="Title 1"/>
          <p:cNvSpPr>
            <a:spLocks noGrp="1"/>
          </p:cNvSpPr>
          <p:nvPr>
            <p:ph type="title" hasCustomPrompt="1"/>
          </p:nvPr>
        </p:nvSpPr>
        <p:spPr>
          <a:xfrm>
            <a:off x="0" y="1"/>
            <a:ext cx="7721600" cy="1136612"/>
          </a:xfrm>
        </p:spPr>
        <p:txBody>
          <a:bodyPr>
            <a:noAutofit/>
          </a:bodyPr>
          <a:lstStyle>
            <a:lvl1pPr>
              <a:defRPr sz="2400">
                <a:solidFill>
                  <a:srgbClr val="FFDD99"/>
                </a:solidFill>
              </a:defRPr>
            </a:lvl1pPr>
          </a:lstStyle>
          <a:p>
            <a:r>
              <a:rPr lang="en-US" dirty="0" smtClean="0"/>
              <a:t>Slide title: can span up to two lines and uses this font color (24pt)</a:t>
            </a:r>
            <a:endParaRPr lang="en-GB" dirty="0"/>
          </a:p>
        </p:txBody>
      </p:sp>
    </p:spTree>
    <p:extLst>
      <p:ext uri="{BB962C8B-B14F-4D97-AF65-F5344CB8AC3E}">
        <p14:creationId xmlns:p14="http://schemas.microsoft.com/office/powerpoint/2010/main" val="263729060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Header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 name="Title 1"/>
          <p:cNvSpPr>
            <a:spLocks noGrp="1"/>
          </p:cNvSpPr>
          <p:nvPr>
            <p:ph type="title" hasCustomPrompt="1"/>
          </p:nvPr>
        </p:nvSpPr>
        <p:spPr>
          <a:xfrm>
            <a:off x="303299" y="330261"/>
            <a:ext cx="8459701" cy="607258"/>
          </a:xfrm>
        </p:spPr>
        <p:txBody>
          <a:bodyPr/>
          <a:lstStyle>
            <a:lvl1pPr>
              <a:defRPr>
                <a:solidFill>
                  <a:srgbClr val="0099CC"/>
                </a:solidFill>
              </a:defRPr>
            </a:lvl1pPr>
          </a:lstStyle>
          <a:p>
            <a:r>
              <a:rPr lang="en-US" dirty="0" smtClean="0"/>
              <a:t>Header</a:t>
            </a:r>
            <a:endParaRPr lang="en-US" dirty="0"/>
          </a:p>
        </p:txBody>
      </p:sp>
      <p:sp>
        <p:nvSpPr>
          <p:cNvPr id="5" name="Text Placeholder 4"/>
          <p:cNvSpPr>
            <a:spLocks noGrp="1"/>
          </p:cNvSpPr>
          <p:nvPr>
            <p:ph type="body" sz="quarter" idx="13"/>
          </p:nvPr>
        </p:nvSpPr>
        <p:spPr>
          <a:xfrm>
            <a:off x="311028" y="1137831"/>
            <a:ext cx="8451972" cy="4622800"/>
          </a:xfrm>
          <a:prstGeom prst="rect">
            <a:avLst/>
          </a:prstGeom>
        </p:spPr>
        <p:txBody>
          <a:bodyPr vert="horz">
            <a:normAutofit/>
          </a:bodyPr>
          <a:lstStyle>
            <a:lvl1pPr marL="0" indent="0">
              <a:buNone/>
              <a:defRPr sz="2800">
                <a:solidFill>
                  <a:srgbClr val="141414"/>
                </a:solidFill>
              </a:defRPr>
            </a:lvl1pPr>
            <a:lvl2pPr marL="228600" indent="-227013">
              <a:buClr>
                <a:schemeClr val="accent2"/>
              </a:buClr>
              <a:buFont typeface="Arial"/>
              <a:buChar char="•"/>
              <a:defRPr sz="2400">
                <a:solidFill>
                  <a:srgbClr val="141414"/>
                </a:solidFill>
              </a:defRPr>
            </a:lvl2pPr>
            <a:lvl3pPr marL="287338" indent="-166688">
              <a:buClr>
                <a:schemeClr val="accent2"/>
              </a:buClr>
              <a:buFont typeface="Arial"/>
              <a:buChar char="•"/>
              <a:defRPr sz="2000">
                <a:solidFill>
                  <a:srgbClr val="141414"/>
                </a:solidFill>
              </a:defRPr>
            </a:lvl3pPr>
            <a:lvl4pPr marL="393700" indent="-176213">
              <a:buClr>
                <a:schemeClr val="accent2"/>
              </a:buClr>
              <a:buFont typeface="Arial"/>
              <a:buChar char="•"/>
              <a:defRPr sz="1800">
                <a:solidFill>
                  <a:srgbClr val="141414"/>
                </a:solidFill>
              </a:defRPr>
            </a:lvl4pPr>
            <a:lvl5pPr marL="512763" indent="-176213">
              <a:buClr>
                <a:schemeClr val="accent2"/>
              </a:buClr>
              <a:buFont typeface="Arial"/>
              <a:buChar char="•"/>
              <a:defRPr sz="1800">
                <a:solidFill>
                  <a:srgbClr val="14141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p:nvCxnSpPr>
        <p:spPr>
          <a:xfrm>
            <a:off x="408215" y="317500"/>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92858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FD589AF-9D54-4882-93EC-47B47D771F3D}" type="datetimeFigureOut">
              <a:rPr lang="en-US" smtClean="0"/>
              <a:t>8/11/2017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23A7F94-3748-4EC2-96F3-CFBC18E92E2E}" type="slidenum">
              <a:rPr lang="en-US" smtClean="0"/>
              <a:t>‹#›</a:t>
            </a:fld>
            <a:endParaRPr lang="en-US"/>
          </a:p>
        </p:txBody>
      </p:sp>
    </p:spTree>
    <p:extLst>
      <p:ext uri="{BB962C8B-B14F-4D97-AF65-F5344CB8AC3E}">
        <p14:creationId xmlns:p14="http://schemas.microsoft.com/office/powerpoint/2010/main" val="143788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6" name="Group 25"/>
          <p:cNvGrpSpPr/>
          <p:nvPr/>
        </p:nvGrpSpPr>
        <p:grpSpPr>
          <a:xfrm>
            <a:off x="0" y="6319004"/>
            <a:ext cx="9144000" cy="548068"/>
            <a:chOff x="0" y="6319004"/>
            <a:chExt cx="9160968" cy="548068"/>
          </a:xfrm>
        </p:grpSpPr>
        <p:sp>
          <p:nvSpPr>
            <p:cNvPr id="27" name="Rectangle 26"/>
            <p:cNvSpPr/>
            <p:nvPr/>
          </p:nvSpPr>
          <p:spPr>
            <a:xfrm>
              <a:off x="0" y="6319004"/>
              <a:ext cx="9160968" cy="548068"/>
            </a:xfrm>
            <a:prstGeom prst="rect">
              <a:avLst/>
            </a:prstGeom>
            <a:gradFill flip="none" rotWithShape="1">
              <a:gsLst>
                <a:gs pos="24000">
                  <a:sysClr val="windowText" lastClr="000000">
                    <a:lumMod val="85000"/>
                    <a:lumOff val="15000"/>
                  </a:sysClr>
                </a:gs>
                <a:gs pos="100000">
                  <a:sysClr val="windowText" lastClr="000000">
                    <a:lumMod val="75000"/>
                    <a:lumOff val="25000"/>
                  </a:sysClr>
                </a:gs>
              </a:gsLst>
              <a:lin ang="1620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9" name="TextBox 28"/>
            <p:cNvSpPr txBox="1"/>
            <p:nvPr/>
          </p:nvSpPr>
          <p:spPr>
            <a:xfrm>
              <a:off x="781274" y="6476194"/>
              <a:ext cx="1923143"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 lastClr="FFFFFF"/>
                  </a:solidFill>
                  <a:effectLst/>
                  <a:uLnTx/>
                  <a:uFillTx/>
                  <a:latin typeface="Arial"/>
                  <a:cs typeface="Arial"/>
                </a:rPr>
                <a:t>© 2017 Cognizant </a:t>
              </a:r>
              <a:endParaRPr kumimoji="0" lang="en-US" sz="900" b="0" i="0" u="none" strike="noStrike" kern="0" cap="none" spc="0" normalizeH="0" baseline="0" noProof="0" dirty="0">
                <a:ln>
                  <a:noFill/>
                </a:ln>
                <a:solidFill>
                  <a:sysClr val="window" lastClr="FFFFFF"/>
                </a:solidFill>
                <a:effectLst/>
                <a:uLnTx/>
                <a:uFillTx/>
                <a:latin typeface="Arial"/>
                <a:cs typeface="Arial"/>
              </a:endParaRPr>
            </a:p>
          </p:txBody>
        </p:sp>
        <p:cxnSp>
          <p:nvCxnSpPr>
            <p:cNvPr id="30" name="Straight Connector 29"/>
            <p:cNvCxnSpPr/>
            <p:nvPr/>
          </p:nvCxnSpPr>
          <p:spPr>
            <a:xfrm>
              <a:off x="701986" y="6462581"/>
              <a:ext cx="0" cy="276195"/>
            </a:xfrm>
            <a:prstGeom prst="line">
              <a:avLst/>
            </a:prstGeom>
            <a:noFill/>
            <a:ln w="6350" cap="flat" cmpd="sng" algn="ctr">
              <a:solidFill>
                <a:sysClr val="window" lastClr="FFFFFF"/>
              </a:solidFill>
              <a:prstDash val="solid"/>
            </a:ln>
            <a:effectLst/>
          </p:spPr>
        </p:cxnSp>
      </p:grpSp>
      <p:sp>
        <p:nvSpPr>
          <p:cNvPr id="6" name="Slide Number Placeholder 5"/>
          <p:cNvSpPr>
            <a:spLocks noGrp="1"/>
          </p:cNvSpPr>
          <p:nvPr>
            <p:ph type="sldNum" sz="quarter" idx="4"/>
          </p:nvPr>
        </p:nvSpPr>
        <p:spPr>
          <a:xfrm>
            <a:off x="167090" y="6375970"/>
            <a:ext cx="440354" cy="433958"/>
          </a:xfrm>
          <a:prstGeom prst="rect">
            <a:avLst/>
          </a:prstGeom>
        </p:spPr>
        <p:txBody>
          <a:bodyPr vert="horz" lIns="91440" tIns="45720" rIns="91440" bIns="45720" rtlCol="0" anchor="ctr"/>
          <a:lstStyle>
            <a:lvl1pPr algn="r">
              <a:defRPr sz="1050">
                <a:solidFill>
                  <a:schemeClr val="bg1"/>
                </a:solidFill>
              </a:defRPr>
            </a:lvl1pPr>
          </a:lstStyle>
          <a:p>
            <a:pPr>
              <a:defRPr/>
            </a:pPr>
            <a:fld id="{C2920F72-E1A6-4A94-8A3F-841BF86CCDC4}" type="slidenum">
              <a:rPr lang="en-US" smtClean="0"/>
              <a:pPr>
                <a:defRPr/>
              </a:pPr>
              <a:t>‹#›</a:t>
            </a:fld>
            <a:endParaRPr lang="en-US" dirty="0"/>
          </a:p>
        </p:txBody>
      </p:sp>
      <p:sp>
        <p:nvSpPr>
          <p:cNvPr id="33" name="Title Placeholder 32"/>
          <p:cNvSpPr>
            <a:spLocks noGrp="1"/>
          </p:cNvSpPr>
          <p:nvPr>
            <p:ph type="title"/>
          </p:nvPr>
        </p:nvSpPr>
        <p:spPr>
          <a:xfrm>
            <a:off x="304363" y="330261"/>
            <a:ext cx="8382437" cy="607258"/>
          </a:xfrm>
          <a:prstGeom prst="rect">
            <a:avLst/>
          </a:prstGeom>
        </p:spPr>
        <p:txBody>
          <a:bodyPr vert="horz" lIns="91440" tIns="45720" rIns="91440" bIns="45720" rtlCol="0" anchor="t">
            <a:normAutofit/>
          </a:bodyPr>
          <a:lstStyle/>
          <a:p>
            <a:r>
              <a:rPr lang="en-US" dirty="0" smtClean="0"/>
              <a:t>Header text</a:t>
            </a:r>
            <a:endParaRPr lang="en-US" dirty="0"/>
          </a:p>
        </p:txBody>
      </p:sp>
      <p:pic>
        <p:nvPicPr>
          <p:cNvPr id="2" name="Picture 1" descr="Cognizant_LOGO_white.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620000" y="6400800"/>
            <a:ext cx="1295399" cy="392700"/>
          </a:xfrm>
          <a:prstGeom prst="rect">
            <a:avLst/>
          </a:prstGeom>
        </p:spPr>
      </p:pic>
    </p:spTree>
    <p:extLst>
      <p:ext uri="{BB962C8B-B14F-4D97-AF65-F5344CB8AC3E}">
        <p14:creationId xmlns:p14="http://schemas.microsoft.com/office/powerpoint/2010/main" val="1399670392"/>
      </p:ext>
    </p:extLst>
  </p:cSld>
  <p:clrMap bg1="lt1" tx1="dk1" bg2="lt2" tx2="dk2" accent1="accent1" accent2="accent2" accent3="accent3" accent4="accent4" accent5="accent5" accent6="accent6" hlink="hlink" folHlink="folHlink"/>
  <p:sldLayoutIdLst>
    <p:sldLayoutId id="2147484240" r:id="rId1"/>
    <p:sldLayoutId id="2147484244" r:id="rId2"/>
    <p:sldLayoutId id="2147484251" r:id="rId3"/>
    <p:sldLayoutId id="2147484267" r:id="rId4"/>
    <p:sldLayoutId id="2147484258" r:id="rId5"/>
    <p:sldLayoutId id="2147484263" r:id="rId6"/>
    <p:sldLayoutId id="2147484264" r:id="rId7"/>
    <p:sldLayoutId id="2147484266" r:id="rId8"/>
    <p:sldLayoutId id="2147484268" r:id="rId9"/>
    <p:sldLayoutId id="2147484269" r:id="rId10"/>
    <p:sldLayoutId id="2147484270" r:id="rId11"/>
    <p:sldLayoutId id="2147484271" r:id="rId12"/>
  </p:sldLayoutIdLst>
  <p:timing>
    <p:tnLst>
      <p:par>
        <p:cTn id="1" dur="indefinite" restart="never" nodeType="tmRoot"/>
      </p:par>
    </p:tnLst>
  </p:timing>
  <p:hf hdr="0" ftr="0" dt="0"/>
  <p:txStyles>
    <p:titleStyle>
      <a:lvl1pPr algn="l" defTabSz="457200" rtl="0" eaLnBrk="1" latinLnBrk="0" hangingPunct="1">
        <a:spcBef>
          <a:spcPct val="0"/>
        </a:spcBef>
        <a:buNone/>
        <a:defRPr sz="2800" kern="1200">
          <a:solidFill>
            <a:srgbClr val="0099CC"/>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differencebetween.com/difference-between-linguistics-and-vs-literatur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differencebetween.com/difference-between-phrase-and-vs-senten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Abbreviation" TargetMode="External"/><Relationship Id="rId3" Type="http://schemas.openxmlformats.org/officeDocument/2006/relationships/hyperlink" Target="https://en.wikipedia.org/wiki/Canonical_form" TargetMode="External"/><Relationship Id="rId7" Type="http://schemas.openxmlformats.org/officeDocument/2006/relationships/hyperlink" Target="https://en.wikipedia.org/wiki/Acronym" TargetMode="External"/><Relationship Id="rId2" Type="http://schemas.openxmlformats.org/officeDocument/2006/relationships/hyperlink" Target="https://en.wikipedia.org/wiki/Writing" TargetMode="External"/><Relationship Id="rId1" Type="http://schemas.openxmlformats.org/officeDocument/2006/relationships/slideLayout" Target="../slideLayouts/slideLayout2.xml"/><Relationship Id="rId6" Type="http://schemas.openxmlformats.org/officeDocument/2006/relationships/hyperlink" Target="https://en.wikipedia.org/wiki/Calendar_date" TargetMode="External"/><Relationship Id="rId11" Type="http://schemas.openxmlformats.org/officeDocument/2006/relationships/image" Target="../media/image10.png"/><Relationship Id="rId5" Type="http://schemas.openxmlformats.org/officeDocument/2006/relationships/hyperlink" Target="https://en.wikipedia.org/wiki/Number" TargetMode="External"/><Relationship Id="rId10" Type="http://schemas.openxmlformats.org/officeDocument/2006/relationships/hyperlink" Target="https://en.wikipedia.org/wiki/Diacritical_marks" TargetMode="External"/><Relationship Id="rId4" Type="http://schemas.openxmlformats.org/officeDocument/2006/relationships/hyperlink" Target="https://en.wikipedia.org/wiki/Speech_synthesis" TargetMode="External"/><Relationship Id="rId9" Type="http://schemas.openxmlformats.org/officeDocument/2006/relationships/hyperlink" Target="https://en.wikipedia.org/wiki/Alphanumeric"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Swedish_language" TargetMode="External"/><Relationship Id="rId2" Type="http://schemas.openxmlformats.org/officeDocument/2006/relationships/hyperlink" Target="https://en.wikipedia.org/wiki/Alphabet" TargetMode="External"/><Relationship Id="rId1" Type="http://schemas.openxmlformats.org/officeDocument/2006/relationships/slideLayout" Target="../slideLayouts/slideLayout2.xml"/><Relationship Id="rId4" Type="http://schemas.openxmlformats.org/officeDocument/2006/relationships/hyperlink" Target="https://en.wikipedia.org/wiki/Langu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quenc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Trigram" TargetMode="External"/><Relationship Id="rId4" Type="http://schemas.openxmlformats.org/officeDocument/2006/relationships/hyperlink" Target="https://en.wikipedia.org/wiki/Bigra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slideLayout" Target="../slideLayouts/slideLayout10.xml"/><Relationship Id="rId7" Type="http://schemas.openxmlformats.org/officeDocument/2006/relationships/oleObject" Target="../embeddings/oleObject3.bin"/><Relationship Id="rId2" Type="http://schemas.openxmlformats.org/officeDocument/2006/relationships/vmlDrawing" Target="../drawings/vmlDrawing2.vml"/><Relationship Id="rId1" Type="http://schemas.openxmlformats.org/officeDocument/2006/relationships/themeOverride" Target="../theme/themeOverride1.x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notesSlide" Target="../notesSlides/notesSlide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Bayes'_theorem"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40.wmf"/><Relationship Id="rId18" Type="http://schemas.openxmlformats.org/officeDocument/2006/relationships/oleObject" Target="../embeddings/oleObject11.bin"/><Relationship Id="rId3" Type="http://schemas.openxmlformats.org/officeDocument/2006/relationships/notesSlide" Target="../notesSlides/notesSlide7.xml"/><Relationship Id="rId21" Type="http://schemas.openxmlformats.org/officeDocument/2006/relationships/oleObject" Target="../embeddings/oleObject13.bin"/><Relationship Id="rId7" Type="http://schemas.openxmlformats.org/officeDocument/2006/relationships/image" Target="../media/image37.wmf"/><Relationship Id="rId12" Type="http://schemas.openxmlformats.org/officeDocument/2006/relationships/oleObject" Target="../embeddings/oleObject8.bin"/><Relationship Id="rId17" Type="http://schemas.openxmlformats.org/officeDocument/2006/relationships/image" Target="../media/image42.wmf"/><Relationship Id="rId2" Type="http://schemas.openxmlformats.org/officeDocument/2006/relationships/slideLayout" Target="../slideLayouts/slideLayout9.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image" Target="../media/image41.wmf"/><Relationship Id="rId10" Type="http://schemas.openxmlformats.org/officeDocument/2006/relationships/oleObject" Target="../embeddings/oleObject7.bin"/><Relationship Id="rId19" Type="http://schemas.openxmlformats.org/officeDocument/2006/relationships/image" Target="../media/image43.wmf"/><Relationship Id="rId4" Type="http://schemas.openxmlformats.org/officeDocument/2006/relationships/oleObject" Target="../embeddings/oleObject4.bin"/><Relationship Id="rId9" Type="http://schemas.openxmlformats.org/officeDocument/2006/relationships/image" Target="../media/image38.wmf"/><Relationship Id="rId14" Type="http://schemas.openxmlformats.org/officeDocument/2006/relationships/oleObject" Target="../embeddings/oleObject9.bin"/><Relationship Id="rId22" Type="http://schemas.openxmlformats.org/officeDocument/2006/relationships/image" Target="../media/image44.wmf"/></Relationships>
</file>

<file path=ppt/slides/_rels/slide54.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46.wmf"/><Relationship Id="rId5" Type="http://schemas.openxmlformats.org/officeDocument/2006/relationships/oleObject" Target="../embeddings/oleObject15.bin"/><Relationship Id="rId4" Type="http://schemas.openxmlformats.org/officeDocument/2006/relationships/image" Target="../media/image45.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51.png"/><Relationship Id="rId7" Type="http://schemas.openxmlformats.org/officeDocument/2006/relationships/image" Target="../media/image49.wmf"/><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48.wmf"/><Relationship Id="rId4" Type="http://schemas.openxmlformats.org/officeDocument/2006/relationships/oleObject" Target="../embeddings/oleObject17.bin"/><Relationship Id="rId9" Type="http://schemas.openxmlformats.org/officeDocument/2006/relationships/image" Target="../media/image50.wmf"/></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60.wmf"/><Relationship Id="rId5" Type="http://schemas.openxmlformats.org/officeDocument/2006/relationships/oleObject" Target="../embeddings/oleObject21.bin"/><Relationship Id="rId4" Type="http://schemas.openxmlformats.org/officeDocument/2006/relationships/image" Target="../media/image59.wmf"/></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323528" y="3645024"/>
            <a:ext cx="8724900" cy="663056"/>
          </a:xfrm>
        </p:spPr>
        <p:txBody>
          <a:bodyPr/>
          <a:lstStyle/>
          <a:p>
            <a:pPr algn="ctr"/>
            <a:r>
              <a:rPr lang="en-US" sz="3600" dirty="0" smtClean="0">
                <a:latin typeface="Interstate-Light" panose="02000606030000020004" pitchFamily="2" charset="0"/>
                <a:ea typeface="GulimChe" panose="020B0609000101010101" pitchFamily="49" charset="-127"/>
              </a:rPr>
              <a:t>Text Mining</a:t>
            </a:r>
          </a:p>
        </p:txBody>
      </p:sp>
      <p:sp>
        <p:nvSpPr>
          <p:cNvPr id="2" name="Title 1"/>
          <p:cNvSpPr>
            <a:spLocks noGrp="1"/>
          </p:cNvSpPr>
          <p:nvPr>
            <p:ph type="title" idx="4294967295"/>
          </p:nvPr>
        </p:nvSpPr>
        <p:spPr>
          <a:xfrm>
            <a:off x="1331640" y="2780928"/>
            <a:ext cx="8382437" cy="1440160"/>
          </a:xfrm>
        </p:spPr>
        <p:txBody>
          <a:bodyPr>
            <a:normAutofit/>
          </a:bodyPr>
          <a:lstStyle/>
          <a:p>
            <a:r>
              <a:rPr lang="en-US" sz="3600" dirty="0" smtClean="0">
                <a:latin typeface="Interstate-Light" panose="02000606030000020004" pitchFamily="2" charset="0"/>
                <a:ea typeface="GulimChe" panose="020B0609000101010101" pitchFamily="49" charset="-127"/>
              </a:rPr>
              <a:t>Natural Language Processing – Day 1</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a:t>
            </a:fld>
            <a:endParaRPr lang="en-US" dirty="0"/>
          </a:p>
        </p:txBody>
      </p:sp>
      <p:sp>
        <p:nvSpPr>
          <p:cNvPr id="3" name="Title 2"/>
          <p:cNvSpPr>
            <a:spLocks noGrp="1"/>
          </p:cNvSpPr>
          <p:nvPr>
            <p:ph type="title"/>
          </p:nvPr>
        </p:nvSpPr>
        <p:spPr/>
        <p:txBody>
          <a:bodyPr>
            <a:normAutofit/>
          </a:bodyPr>
          <a:lstStyle/>
          <a:p>
            <a:r>
              <a:rPr lang="en-US" dirty="0" smtClean="0"/>
              <a:t> Text preprocessing – Lexical contd…</a:t>
            </a:r>
            <a:endParaRPr lang="en-US" dirty="0"/>
          </a:p>
        </p:txBody>
      </p:sp>
      <p:sp>
        <p:nvSpPr>
          <p:cNvPr id="5" name="Rectangle 4"/>
          <p:cNvSpPr>
            <a:spLocks noGrp="1" noChangeArrowheads="1"/>
          </p:cNvSpPr>
          <p:nvPr/>
        </p:nvSpPr>
        <p:spPr bwMode="auto">
          <a:xfrm>
            <a:off x="282925" y="964439"/>
            <a:ext cx="7741368"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nSpc>
                <a:spcPct val="90000"/>
              </a:lnSpc>
              <a:buNone/>
              <a:defRPr/>
            </a:pPr>
            <a:endParaRPr lang="en-US" sz="1400" b="0" dirty="0">
              <a:solidFill>
                <a:schemeClr val="tx2"/>
              </a:solidFill>
            </a:endParaRPr>
          </a:p>
          <a:p>
            <a:pPr marL="0" indent="0">
              <a:lnSpc>
                <a:spcPct val="90000"/>
              </a:lnSpc>
              <a:buNone/>
              <a:defRPr/>
            </a:pPr>
            <a:r>
              <a:rPr lang="en-US" sz="1400" dirty="0">
                <a:solidFill>
                  <a:schemeClr val="tx2"/>
                </a:solidFill>
              </a:rPr>
              <a:t>            </a:t>
            </a:r>
            <a:r>
              <a:rPr lang="en-US" sz="1400" dirty="0" smtClean="0">
                <a:solidFill>
                  <a:schemeClr val="tx2"/>
                </a:solidFill>
              </a:rPr>
              <a:t>Some of the Lexical Analyzer </a:t>
            </a:r>
            <a:r>
              <a:rPr lang="en-US" sz="1400" dirty="0">
                <a:solidFill>
                  <a:schemeClr val="tx2"/>
                </a:solidFill>
              </a:rPr>
              <a:t>Techniques: </a:t>
            </a:r>
          </a:p>
          <a:p>
            <a:pPr marL="0" indent="0">
              <a:lnSpc>
                <a:spcPct val="90000"/>
              </a:lnSpc>
              <a:buNone/>
              <a:defRPr/>
            </a:pPr>
            <a:endParaRPr lang="en-US" sz="1400" b="0" dirty="0">
              <a:solidFill>
                <a:schemeClr val="tx2"/>
              </a:solidFill>
            </a:endParaRPr>
          </a:p>
          <a:p>
            <a:pPr lvl="2"/>
            <a:r>
              <a:rPr lang="en-US" sz="1400" b="0" dirty="0">
                <a:solidFill>
                  <a:schemeClr val="tx2"/>
                </a:solidFill>
              </a:rPr>
              <a:t>Convert to lower case</a:t>
            </a:r>
          </a:p>
          <a:p>
            <a:pPr lvl="2"/>
            <a:r>
              <a:rPr lang="en-US" sz="1400" b="0" dirty="0">
                <a:solidFill>
                  <a:schemeClr val="tx2"/>
                </a:solidFill>
              </a:rPr>
              <a:t>Remove punctuation</a:t>
            </a:r>
          </a:p>
          <a:p>
            <a:pPr lvl="2"/>
            <a:r>
              <a:rPr lang="en-US" sz="1400" b="0" dirty="0">
                <a:solidFill>
                  <a:schemeClr val="tx2"/>
                </a:solidFill>
              </a:rPr>
              <a:t>Remove numbers</a:t>
            </a:r>
          </a:p>
          <a:p>
            <a:pPr lvl="2"/>
            <a:r>
              <a:rPr lang="en-US" sz="1400" b="0" dirty="0" smtClean="0">
                <a:solidFill>
                  <a:schemeClr val="tx2"/>
                </a:solidFill>
              </a:rPr>
              <a:t>Lemmatization</a:t>
            </a:r>
          </a:p>
          <a:p>
            <a:pPr lvl="2"/>
            <a:endParaRPr lang="en-US" sz="1400" b="0" dirty="0">
              <a:solidFill>
                <a:schemeClr val="tx2"/>
              </a:solidFill>
            </a:endParaRPr>
          </a:p>
          <a:p>
            <a:pPr lvl="2"/>
            <a:endParaRPr lang="en-US" sz="1400" b="0" dirty="0" smtClean="0">
              <a:solidFill>
                <a:schemeClr val="tx2"/>
              </a:solidFill>
            </a:endParaRPr>
          </a:p>
          <a:p>
            <a:pPr marL="0" indent="0">
              <a:lnSpc>
                <a:spcPct val="90000"/>
              </a:lnSpc>
              <a:buNone/>
              <a:defRPr/>
            </a:pPr>
            <a:r>
              <a:rPr lang="en-US" sz="1400" b="0" dirty="0" smtClean="0">
                <a:solidFill>
                  <a:schemeClr val="tx2"/>
                </a:solidFill>
              </a:rPr>
              <a:t>	</a:t>
            </a:r>
            <a:r>
              <a:rPr lang="en-US" sz="1400" u="sng" dirty="0" smtClean="0">
                <a:solidFill>
                  <a:schemeClr val="tx2"/>
                </a:solidFill>
                <a:effectLst>
                  <a:outerShdw blurRad="38100" dist="38100" dir="2700000" algn="tl">
                    <a:srgbClr val="000000">
                      <a:alpha val="43137"/>
                    </a:srgbClr>
                  </a:outerShdw>
                </a:effectLst>
              </a:rPr>
              <a:t>Mallet:</a:t>
            </a:r>
            <a:br>
              <a:rPr lang="en-US" sz="1400" u="sng" dirty="0" smtClean="0">
                <a:solidFill>
                  <a:schemeClr val="tx2"/>
                </a:solidFill>
                <a:effectLst>
                  <a:outerShdw blurRad="38100" dist="38100" dir="2700000" algn="tl">
                    <a:srgbClr val="000000">
                      <a:alpha val="43137"/>
                    </a:srgbClr>
                  </a:outerShdw>
                </a:effectLst>
              </a:rPr>
            </a:br>
            <a:endParaRPr lang="en-US" sz="1400" u="sng" dirty="0" smtClean="0">
              <a:solidFill>
                <a:schemeClr val="tx2"/>
              </a:solidFill>
              <a:effectLst>
                <a:outerShdw blurRad="38100" dist="38100" dir="2700000" algn="tl">
                  <a:srgbClr val="000000">
                    <a:alpha val="43137"/>
                  </a:srgbClr>
                </a:outerShdw>
              </a:effectLst>
            </a:endParaRPr>
          </a:p>
          <a:p>
            <a:pPr marL="0" indent="0">
              <a:lnSpc>
                <a:spcPct val="90000"/>
              </a:lnSpc>
              <a:buNone/>
              <a:defRPr/>
            </a:pPr>
            <a:endParaRPr lang="en-US" sz="1400" u="sng" dirty="0">
              <a:solidFill>
                <a:schemeClr val="tx2"/>
              </a:solidFill>
              <a:effectLst>
                <a:outerShdw blurRad="38100" dist="38100" dir="2700000" algn="tl">
                  <a:srgbClr val="000000">
                    <a:alpha val="43137"/>
                  </a:srgbClr>
                </a:outerShdw>
              </a:effectLst>
            </a:endParaRPr>
          </a:p>
          <a:p>
            <a:pPr marL="0" indent="0">
              <a:lnSpc>
                <a:spcPct val="90000"/>
              </a:lnSpc>
              <a:buNone/>
              <a:defRPr/>
            </a:pPr>
            <a:r>
              <a:rPr lang="en-US" sz="1400" u="sng" dirty="0" smtClean="0">
                <a:solidFill>
                  <a:schemeClr val="tx2"/>
                </a:solidFill>
                <a:effectLst>
                  <a:outerShdw blurRad="38100" dist="38100" dir="2700000" algn="tl">
                    <a:srgbClr val="000000">
                      <a:alpha val="43137"/>
                    </a:srgbClr>
                  </a:outerShdw>
                </a:effectLst>
              </a:rPr>
              <a:t>   </a:t>
            </a:r>
            <a:endParaRPr lang="en-US" sz="1400" u="sng" dirty="0">
              <a:solidFill>
                <a:schemeClr val="tx2"/>
              </a:solidFill>
              <a:effectLst>
                <a:outerShdw blurRad="38100" dist="38100" dir="2700000" algn="tl">
                  <a:srgbClr val="000000">
                    <a:alpha val="43137"/>
                  </a:srgbClr>
                </a:outerShdw>
              </a:effectLst>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marL="914400" lvl="2" indent="0">
              <a:buNone/>
            </a:pPr>
            <a:endParaRPr lang="en-US" sz="1400" dirty="0" smtClean="0">
              <a:solidFill>
                <a:schemeClr val="tx2"/>
              </a:solidFill>
            </a:endParaRPr>
          </a:p>
          <a:p>
            <a:pPr marL="914400" lvl="2" indent="0">
              <a:buNone/>
            </a:pPr>
            <a:endParaRPr lang="en-US" sz="1400" b="0" dirty="0">
              <a:solidFill>
                <a:schemeClr val="tx2"/>
              </a:solidFill>
            </a:endParaRPr>
          </a:p>
          <a:p>
            <a:pPr marL="914400" lvl="2" indent="0">
              <a:buNone/>
            </a:pPr>
            <a:endParaRPr lang="en-US" sz="1400" b="0" dirty="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a:solidFill>
                <a:schemeClr val="tx2"/>
              </a:solidFill>
            </a:endParaRPr>
          </a:p>
          <a:p>
            <a:pPr marL="914400" lvl="2" indent="0">
              <a:buNone/>
            </a:pPr>
            <a:endParaRPr lang="en-US" sz="1400" b="0" dirty="0" smtClean="0">
              <a:solidFill>
                <a:schemeClr val="tx2"/>
              </a:solidFill>
            </a:endParaRPr>
          </a:p>
          <a:p>
            <a:pPr lvl="2"/>
            <a:endParaRPr lang="en-US" sz="1400" b="0" dirty="0">
              <a:solidFill>
                <a:schemeClr val="tx2"/>
              </a:solidFill>
            </a:endParaRPr>
          </a:p>
          <a:p>
            <a:pPr marL="914400" lvl="2" indent="0">
              <a:buNone/>
            </a:pPr>
            <a:endParaRPr lang="en-US" sz="1400" b="0" dirty="0">
              <a:solidFill>
                <a:schemeClr val="tx2"/>
              </a:solidFill>
            </a:endParaRPr>
          </a:p>
          <a:p>
            <a:pPr marL="0" indent="0">
              <a:lnSpc>
                <a:spcPct val="90000"/>
              </a:lnSpc>
              <a:buNone/>
              <a:defRPr/>
            </a:pPr>
            <a:r>
              <a:rPr lang="en-US" sz="1400" dirty="0" smtClean="0">
                <a:solidFill>
                  <a:schemeClr val="tx2">
                    <a:lumMod val="75000"/>
                    <a:lumOff val="25000"/>
                  </a:schemeClr>
                </a:solidFill>
                <a:latin typeface="+mj-lt"/>
              </a:rPr>
              <a:t>        </a:t>
            </a:r>
            <a:endParaRPr lang="en-US" sz="1400" dirty="0">
              <a:solidFill>
                <a:schemeClr val="tx2">
                  <a:lumMod val="75000"/>
                  <a:lumOff val="25000"/>
                </a:schemeClr>
              </a:solidFill>
              <a:latin typeface="+mj-lt"/>
            </a:endParaRPr>
          </a:p>
          <a:p>
            <a:pPr marL="0" indent="0">
              <a:lnSpc>
                <a:spcPct val="90000"/>
              </a:lnSpc>
              <a:buNone/>
              <a:defRPr/>
            </a:pPr>
            <a:r>
              <a:rPr lang="en-US" sz="1400" b="0" dirty="0" smtClean="0">
                <a:solidFill>
                  <a:schemeClr val="tx2">
                    <a:lumMod val="75000"/>
                    <a:lumOff val="25000"/>
                  </a:schemeClr>
                </a:solidFill>
                <a:latin typeface="+mj-lt"/>
              </a:rPr>
              <a:t>    </a:t>
            </a:r>
            <a:br>
              <a:rPr lang="en-US" sz="1400" b="0" dirty="0" smtClean="0">
                <a:solidFill>
                  <a:schemeClr val="tx2">
                    <a:lumMod val="75000"/>
                    <a:lumOff val="25000"/>
                  </a:schemeClr>
                </a:solidFill>
                <a:latin typeface="+mj-lt"/>
              </a:rPr>
            </a:br>
            <a:r>
              <a:rPr lang="en-US" sz="1400" b="0" dirty="0" smtClean="0">
                <a:solidFill>
                  <a:schemeClr val="tx2">
                    <a:lumMod val="75000"/>
                    <a:lumOff val="25000"/>
                  </a:schemeClr>
                </a:solidFill>
                <a:latin typeface="+mj-lt"/>
              </a:rPr>
              <a:t>	</a:t>
            </a: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pic>
        <p:nvPicPr>
          <p:cNvPr id="6" name="Picture 5"/>
          <p:cNvPicPr>
            <a:picLocks noChangeAspect="1"/>
          </p:cNvPicPr>
          <p:nvPr/>
        </p:nvPicPr>
        <p:blipFill>
          <a:blip r:embed="rId2"/>
          <a:stretch>
            <a:fillRect/>
          </a:stretch>
        </p:blipFill>
        <p:spPr>
          <a:xfrm>
            <a:off x="1403648" y="3356992"/>
            <a:ext cx="4981575" cy="2105025"/>
          </a:xfrm>
          <a:prstGeom prst="rect">
            <a:avLst/>
          </a:prstGeom>
        </p:spPr>
      </p:pic>
    </p:spTree>
    <p:extLst>
      <p:ext uri="{BB962C8B-B14F-4D97-AF65-F5344CB8AC3E}">
        <p14:creationId xmlns:p14="http://schemas.microsoft.com/office/powerpoint/2010/main" val="5296250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99</a:t>
            </a:fld>
            <a:endParaRPr lang="en-US" dirty="0"/>
          </a:p>
        </p:txBody>
      </p:sp>
      <p:sp>
        <p:nvSpPr>
          <p:cNvPr id="3" name="Title 2"/>
          <p:cNvSpPr>
            <a:spLocks noGrp="1"/>
          </p:cNvSpPr>
          <p:nvPr>
            <p:ph type="title"/>
          </p:nvPr>
        </p:nvSpPr>
        <p:spPr/>
        <p:txBody>
          <a:bodyPr/>
          <a:lstStyle/>
          <a:p>
            <a:r>
              <a:rPr lang="en-US" b="1" dirty="0" smtClean="0">
                <a:solidFill>
                  <a:schemeClr val="tx2"/>
                </a:solidFill>
                <a:latin typeface="Arial Black" panose="020B0A04020102020204" pitchFamily="34" charset="0"/>
              </a:rPr>
              <a:t>NLP Concepts – Level 2</a:t>
            </a:r>
            <a:endParaRPr lang="en-US" b="1" dirty="0">
              <a:solidFill>
                <a:schemeClr val="tx2"/>
              </a:solidFill>
              <a:latin typeface="Arial Black" panose="020B0A04020102020204" pitchFamily="34" charset="0"/>
            </a:endParaRPr>
          </a:p>
        </p:txBody>
      </p:sp>
      <p:sp>
        <p:nvSpPr>
          <p:cNvPr id="4" name="Text Placeholder 3"/>
          <p:cNvSpPr>
            <a:spLocks noGrp="1"/>
          </p:cNvSpPr>
          <p:nvPr>
            <p:ph type="body" sz="quarter" idx="13"/>
          </p:nvPr>
        </p:nvSpPr>
        <p:spPr>
          <a:xfrm>
            <a:off x="391715" y="1132256"/>
            <a:ext cx="8284741" cy="1021174"/>
          </a:xfrm>
        </p:spPr>
        <p:txBody>
          <a:bodyPr>
            <a:normAutofit/>
          </a:bodyPr>
          <a:lstStyle/>
          <a:p>
            <a:pPr fontAlgn="base">
              <a:spcBef>
                <a:spcPct val="0"/>
              </a:spcBef>
              <a:spcAft>
                <a:spcPct val="0"/>
              </a:spcAft>
            </a:pPr>
            <a:r>
              <a:rPr lang="en-US" sz="2400" b="1" dirty="0">
                <a:solidFill>
                  <a:schemeClr val="tx1"/>
                </a:solidFill>
                <a:latin typeface="Arial" charset="0"/>
                <a:ea typeface="ＭＳ Ｐゴシック" charset="-128"/>
              </a:rPr>
              <a:t>Objective</a:t>
            </a:r>
            <a:r>
              <a:rPr lang="en-US" sz="2400" b="1" dirty="0" smtClean="0">
                <a:solidFill>
                  <a:schemeClr val="tx1"/>
                </a:solidFill>
                <a:latin typeface="Arial" charset="0"/>
                <a:ea typeface="ＭＳ Ｐゴシック" charset="-128"/>
              </a:rPr>
              <a:t>:</a:t>
            </a:r>
            <a:endParaRPr lang="en-US" sz="1400" b="1" dirty="0" smtClean="0">
              <a:solidFill>
                <a:schemeClr val="tx1"/>
              </a:solidFill>
              <a:latin typeface="Arial" charset="0"/>
              <a:ea typeface="ＭＳ Ｐゴシック" charset="-128"/>
            </a:endParaRPr>
          </a:p>
          <a:p>
            <a:pPr algn="just"/>
            <a:r>
              <a:rPr lang="en-US" sz="1800" dirty="0" smtClean="0">
                <a:latin typeface="Interstate-Light" panose="02000606030000020004"/>
              </a:rPr>
              <a:t>Introduction to NLP and hands-on exercises for text mining, information extraction</a:t>
            </a:r>
            <a:endParaRPr lang="en-US" sz="1600" dirty="0">
              <a:latin typeface="Interstate-Light" panose="02000606030000020004"/>
            </a:endParaRPr>
          </a:p>
          <a:p>
            <a:pPr fontAlgn="base">
              <a:spcBef>
                <a:spcPct val="0"/>
              </a:spcBef>
              <a:spcAft>
                <a:spcPct val="0"/>
              </a:spcAft>
            </a:pPr>
            <a:endParaRPr lang="en-US" sz="1800" b="1" dirty="0">
              <a:solidFill>
                <a:schemeClr val="tx1"/>
              </a:solidFill>
              <a:latin typeface="Arial" charset="0"/>
              <a:ea typeface="ＭＳ Ｐゴシック" charset="-128"/>
            </a:endParaRPr>
          </a:p>
        </p:txBody>
      </p:sp>
      <p:sp>
        <p:nvSpPr>
          <p:cNvPr id="6" name="TextBox 5"/>
          <p:cNvSpPr txBox="1"/>
          <p:nvPr/>
        </p:nvSpPr>
        <p:spPr>
          <a:xfrm>
            <a:off x="373751" y="3212976"/>
            <a:ext cx="4054233" cy="861774"/>
          </a:xfrm>
          <a:prstGeom prst="rect">
            <a:avLst/>
          </a:prstGeom>
          <a:noFill/>
        </p:spPr>
        <p:txBody>
          <a:bodyPr wrap="square" rtlCol="0">
            <a:spAutoFit/>
          </a:bodyPr>
          <a:lstStyle/>
          <a:p>
            <a:r>
              <a:rPr lang="en-US" sz="1800" dirty="0" smtClean="0"/>
              <a:t>Target Audience:</a:t>
            </a:r>
          </a:p>
          <a:p>
            <a:pPr marL="285750" indent="-285750" algn="just">
              <a:buFont typeface="Arial" panose="020B0604020202020204" pitchFamily="34" charset="0"/>
              <a:buChar char="•"/>
            </a:pPr>
            <a:r>
              <a:rPr lang="en-US" sz="1600" b="0" dirty="0">
                <a:solidFill>
                  <a:schemeClr val="tx2"/>
                </a:solidFill>
                <a:latin typeface="Interstate-Light" panose="02000606030000020004"/>
              </a:rPr>
              <a:t>Technical leads / Architects</a:t>
            </a:r>
          </a:p>
          <a:p>
            <a:pPr marL="285750" indent="-285750" algn="just">
              <a:buFont typeface="Arial" panose="020B0604020202020204" pitchFamily="34" charset="0"/>
              <a:buChar char="•"/>
            </a:pPr>
            <a:r>
              <a:rPr lang="en-US" sz="1600" b="0" dirty="0">
                <a:solidFill>
                  <a:schemeClr val="tx2"/>
                </a:solidFill>
                <a:latin typeface="Interstate-Light" panose="02000606030000020004"/>
              </a:rPr>
              <a:t>Senior </a:t>
            </a:r>
            <a:r>
              <a:rPr lang="en-US" sz="1600" b="0" dirty="0" smtClean="0">
                <a:solidFill>
                  <a:schemeClr val="tx2"/>
                </a:solidFill>
                <a:latin typeface="Interstate-Light" panose="02000606030000020004"/>
              </a:rPr>
              <a:t>Developers</a:t>
            </a:r>
            <a:endParaRPr lang="en-US" sz="1600" b="0" dirty="0">
              <a:solidFill>
                <a:schemeClr val="tx2"/>
              </a:solidFill>
              <a:latin typeface="Interstate-Light" panose="02000606030000020004"/>
            </a:endParaRPr>
          </a:p>
        </p:txBody>
      </p:sp>
      <p:sp>
        <p:nvSpPr>
          <p:cNvPr id="7" name="TextBox 6"/>
          <p:cNvSpPr txBox="1"/>
          <p:nvPr/>
        </p:nvSpPr>
        <p:spPr>
          <a:xfrm>
            <a:off x="4555473" y="2348880"/>
            <a:ext cx="3976249" cy="3108543"/>
          </a:xfrm>
          <a:prstGeom prst="rect">
            <a:avLst/>
          </a:prstGeom>
          <a:noFill/>
        </p:spPr>
        <p:txBody>
          <a:bodyPr wrap="square" rtlCol="0">
            <a:spAutoFit/>
          </a:bodyPr>
          <a:lstStyle/>
          <a:p>
            <a:r>
              <a:rPr lang="en-US" sz="1800" dirty="0" smtClean="0"/>
              <a:t>Learning Outcomes:</a:t>
            </a:r>
          </a:p>
          <a:p>
            <a:endParaRPr lang="en-US" sz="1800" dirty="0" smtClean="0"/>
          </a:p>
          <a:p>
            <a:pPr marL="285750" indent="-285750" defTabSz="457200">
              <a:buFont typeface="Arial" panose="020B0604020202020204" pitchFamily="34" charset="0"/>
              <a:buChar char="•"/>
            </a:pPr>
            <a:r>
              <a:rPr lang="en-US" sz="1600" b="0" dirty="0" smtClean="0">
                <a:solidFill>
                  <a:srgbClr val="141414"/>
                </a:solidFill>
                <a:latin typeface="Interstate-Light" panose="02000606030000020004"/>
                <a:ea typeface="+mn-ea"/>
              </a:rPr>
              <a:t>Introduction to NLP, major tasks and applications</a:t>
            </a:r>
          </a:p>
          <a:p>
            <a:pPr marL="285750" indent="-285750" defTabSz="457200">
              <a:buFont typeface="Arial" panose="020B0604020202020204" pitchFamily="34" charset="0"/>
              <a:buChar char="•"/>
            </a:pPr>
            <a:endParaRPr lang="en-US" sz="1600" b="0" dirty="0" smtClean="0">
              <a:solidFill>
                <a:srgbClr val="141414"/>
              </a:solidFill>
              <a:latin typeface="Interstate-Light" panose="02000606030000020004"/>
              <a:ea typeface="+mn-ea"/>
            </a:endParaRPr>
          </a:p>
          <a:p>
            <a:pPr marL="285750" indent="-285750" defTabSz="457200">
              <a:buFont typeface="Arial" panose="020B0604020202020204" pitchFamily="34" charset="0"/>
              <a:buChar char="•"/>
            </a:pPr>
            <a:r>
              <a:rPr lang="en-US" sz="1600" b="0" dirty="0" smtClean="0">
                <a:solidFill>
                  <a:srgbClr val="141414"/>
                </a:solidFill>
                <a:latin typeface="Interstate-Light" panose="02000606030000020004"/>
                <a:ea typeface="+mn-ea"/>
              </a:rPr>
              <a:t>Typical NLP pipeline and technology stack for Java, Python</a:t>
            </a:r>
          </a:p>
          <a:p>
            <a:pPr marL="285750" indent="-285750" defTabSz="457200">
              <a:buFont typeface="Arial" panose="020B0604020202020204" pitchFamily="34" charset="0"/>
              <a:buChar char="•"/>
            </a:pPr>
            <a:endParaRPr lang="en-US" sz="1600" b="0" dirty="0" smtClean="0">
              <a:solidFill>
                <a:srgbClr val="141414"/>
              </a:solidFill>
              <a:latin typeface="Interstate-Light" panose="02000606030000020004"/>
              <a:ea typeface="+mn-ea"/>
            </a:endParaRPr>
          </a:p>
          <a:p>
            <a:pPr marL="285750" indent="-285750" defTabSz="457200">
              <a:buFont typeface="Arial" panose="020B0604020202020204" pitchFamily="34" charset="0"/>
              <a:buChar char="•"/>
            </a:pPr>
            <a:r>
              <a:rPr lang="en-US" sz="1600" b="0" dirty="0" smtClean="0">
                <a:solidFill>
                  <a:srgbClr val="141414"/>
                </a:solidFill>
                <a:latin typeface="Interstate-Light" panose="02000606030000020004"/>
                <a:ea typeface="+mn-ea"/>
              </a:rPr>
              <a:t>Hands-on exercises on text clustering, classification and information extraction using </a:t>
            </a:r>
          </a:p>
          <a:p>
            <a:pPr marL="742950" lvl="1" indent="-285750" defTabSz="457200">
              <a:buFont typeface="Arial" panose="020B0604020202020204" pitchFamily="34" charset="0"/>
              <a:buChar char="•"/>
            </a:pPr>
            <a:r>
              <a:rPr lang="en-US" sz="1600" b="0" dirty="0" smtClean="0">
                <a:solidFill>
                  <a:srgbClr val="141414"/>
                </a:solidFill>
                <a:latin typeface="Interstate-Light" panose="02000606030000020004"/>
                <a:ea typeface="+mn-ea"/>
              </a:rPr>
              <a:t>Java : Mallet, UIMA</a:t>
            </a:r>
          </a:p>
          <a:p>
            <a:pPr marL="742950" lvl="1" indent="-285750" defTabSz="457200">
              <a:buFont typeface="Arial" panose="020B0604020202020204" pitchFamily="34" charset="0"/>
              <a:buChar char="•"/>
            </a:pPr>
            <a:r>
              <a:rPr lang="en-US" sz="1600" b="0" dirty="0" smtClean="0">
                <a:solidFill>
                  <a:srgbClr val="141414"/>
                </a:solidFill>
                <a:latin typeface="Interstate-Light" panose="02000606030000020004"/>
                <a:ea typeface="+mn-ea"/>
              </a:rPr>
              <a:t>Python : </a:t>
            </a:r>
            <a:r>
              <a:rPr lang="en-US" sz="1600" b="0" dirty="0" err="1" smtClean="0">
                <a:solidFill>
                  <a:srgbClr val="141414"/>
                </a:solidFill>
                <a:latin typeface="Interstate-Light" panose="02000606030000020004"/>
                <a:ea typeface="+mn-ea"/>
              </a:rPr>
              <a:t>scikit</a:t>
            </a:r>
            <a:r>
              <a:rPr lang="en-US" sz="1600" b="0" dirty="0" smtClean="0">
                <a:solidFill>
                  <a:srgbClr val="141414"/>
                </a:solidFill>
                <a:latin typeface="Interstate-Light" panose="02000606030000020004"/>
                <a:ea typeface="+mn-ea"/>
              </a:rPr>
              <a:t>-learn</a:t>
            </a:r>
            <a:r>
              <a:rPr lang="en-US" sz="1600" b="0" smtClean="0">
                <a:solidFill>
                  <a:srgbClr val="141414"/>
                </a:solidFill>
                <a:latin typeface="Interstate-Light" panose="02000606030000020004"/>
                <a:ea typeface="+mn-ea"/>
              </a:rPr>
              <a:t>, NLTK</a:t>
            </a:r>
            <a:endParaRPr lang="en-US" sz="1600" b="0" dirty="0" smtClean="0">
              <a:solidFill>
                <a:srgbClr val="141414"/>
              </a:solidFill>
              <a:latin typeface="Interstate-Light" panose="02000606030000020004"/>
              <a:ea typeface="+mn-ea"/>
            </a:endParaRPr>
          </a:p>
        </p:txBody>
      </p:sp>
      <p:sp>
        <p:nvSpPr>
          <p:cNvPr id="9" name="TextBox 8"/>
          <p:cNvSpPr txBox="1"/>
          <p:nvPr/>
        </p:nvSpPr>
        <p:spPr>
          <a:xfrm>
            <a:off x="371552" y="2340844"/>
            <a:ext cx="4054233" cy="615553"/>
          </a:xfrm>
          <a:prstGeom prst="rect">
            <a:avLst/>
          </a:prstGeom>
          <a:noFill/>
        </p:spPr>
        <p:txBody>
          <a:bodyPr wrap="square" rtlCol="0">
            <a:spAutoFit/>
          </a:bodyPr>
          <a:lstStyle/>
          <a:p>
            <a:r>
              <a:rPr lang="en-US" sz="1800" dirty="0" smtClean="0"/>
              <a:t>Duration:</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8 hours workshop (4+4, 2 Days)</a:t>
            </a:r>
            <a:endParaRPr lang="en-US" sz="1600" b="0" dirty="0">
              <a:solidFill>
                <a:schemeClr val="tx2"/>
              </a:solidFill>
              <a:latin typeface="Interstate-Light" panose="02000606030000020004"/>
            </a:endParaRPr>
          </a:p>
        </p:txBody>
      </p:sp>
      <p:sp>
        <p:nvSpPr>
          <p:cNvPr id="12" name="TextBox 11"/>
          <p:cNvSpPr txBox="1"/>
          <p:nvPr/>
        </p:nvSpPr>
        <p:spPr>
          <a:xfrm>
            <a:off x="362652" y="4216439"/>
            <a:ext cx="4054233" cy="2092881"/>
          </a:xfrm>
          <a:prstGeom prst="rect">
            <a:avLst/>
          </a:prstGeom>
          <a:noFill/>
        </p:spPr>
        <p:txBody>
          <a:bodyPr wrap="square" rtlCol="0">
            <a:spAutoFit/>
          </a:bodyPr>
          <a:lstStyle/>
          <a:p>
            <a:r>
              <a:rPr lang="en-US" sz="1800" dirty="0" smtClean="0"/>
              <a:t>Software </a:t>
            </a:r>
            <a:r>
              <a:rPr lang="en-US" sz="1800" dirty="0"/>
              <a:t>Required:</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Anaconda 4+</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Python 2.7, 3.5</a:t>
            </a:r>
          </a:p>
          <a:p>
            <a:pPr marL="285750" indent="-285750" algn="just">
              <a:buFont typeface="Arial" panose="020B0604020202020204" pitchFamily="34" charset="0"/>
              <a:buChar char="•"/>
            </a:pPr>
            <a:r>
              <a:rPr lang="en-US" sz="1600" b="0" dirty="0" err="1">
                <a:solidFill>
                  <a:schemeClr val="tx2"/>
                </a:solidFill>
                <a:latin typeface="Interstate-Light" panose="02000606030000020004"/>
              </a:rPr>
              <a:t>Spyder</a:t>
            </a:r>
            <a:r>
              <a:rPr lang="en-US" sz="1600" b="0" dirty="0">
                <a:solidFill>
                  <a:schemeClr val="tx2"/>
                </a:solidFill>
                <a:latin typeface="Interstate-Light" panose="02000606030000020004"/>
              </a:rPr>
              <a:t> / IDLE python editors</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Eclipse + UIMA Plugin</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Maven</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NLTK</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a:rPr>
              <a:t>UIMA, </a:t>
            </a:r>
            <a:r>
              <a:rPr lang="en-US" sz="1600" b="0" dirty="0" err="1" smtClean="0">
                <a:solidFill>
                  <a:schemeClr val="tx2"/>
                </a:solidFill>
                <a:latin typeface="Interstate-Light" panose="02000606030000020004"/>
              </a:rPr>
              <a:t>Cleartk</a:t>
            </a:r>
            <a:endParaRPr lang="en-US" sz="1600" b="0" dirty="0" smtClean="0">
              <a:solidFill>
                <a:schemeClr val="tx2"/>
              </a:solidFill>
              <a:latin typeface="Interstate-Light" panose="02000606030000020004"/>
            </a:endParaRPr>
          </a:p>
        </p:txBody>
      </p:sp>
    </p:spTree>
    <p:extLst>
      <p:ext uri="{BB962C8B-B14F-4D97-AF65-F5344CB8AC3E}">
        <p14:creationId xmlns:p14="http://schemas.microsoft.com/office/powerpoint/2010/main" val="14672547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5" name="Title 2"/>
          <p:cNvSpPr>
            <a:spLocks noGrp="1"/>
          </p:cNvSpPr>
          <p:nvPr>
            <p:ph type="title"/>
          </p:nvPr>
        </p:nvSpPr>
        <p:spPr/>
        <p:txBody>
          <a:bodyPr>
            <a:normAutofit/>
          </a:bodyPr>
          <a:lstStyle/>
          <a:p>
            <a:r>
              <a:rPr lang="en-US" b="1" dirty="0" smtClean="0">
                <a:solidFill>
                  <a:schemeClr val="tx2"/>
                </a:solidFill>
                <a:latin typeface="Arial Black" panose="020B0A04020102020204" pitchFamily="34" charset="0"/>
              </a:rPr>
              <a:t>NLP Concepts – Level 2 (cont..)</a:t>
            </a:r>
            <a:endParaRPr lang="en-US" b="1" dirty="0">
              <a:solidFill>
                <a:schemeClr val="tx2"/>
              </a:solidFill>
              <a:latin typeface="Arial Black" panose="020B0A04020102020204" pitchFamily="34" charset="0"/>
            </a:endParaRPr>
          </a:p>
        </p:txBody>
      </p:sp>
      <p:sp>
        <p:nvSpPr>
          <p:cNvPr id="10" name="TextBox 9"/>
          <p:cNvSpPr txBox="1"/>
          <p:nvPr/>
        </p:nvSpPr>
        <p:spPr>
          <a:xfrm>
            <a:off x="325143" y="1181291"/>
            <a:ext cx="4246857" cy="4770537"/>
          </a:xfrm>
          <a:prstGeom prst="rect">
            <a:avLst/>
          </a:prstGeom>
          <a:solidFill>
            <a:schemeClr val="accent1">
              <a:lumMod val="20000"/>
              <a:lumOff val="80000"/>
            </a:schemeClr>
          </a:solidFill>
          <a:ln w="38100">
            <a:solidFill>
              <a:schemeClr val="tx1"/>
            </a:solidFill>
            <a:prstDash val="sysDot"/>
          </a:ln>
        </p:spPr>
        <p:txBody>
          <a:bodyPr wrap="square" rtlCol="0">
            <a:spAutoFit/>
          </a:bodyPr>
          <a:lstStyle/>
          <a:p>
            <a:r>
              <a:rPr lang="en-US" sz="1600" dirty="0" smtClean="0"/>
              <a:t>Topics Covered: Day 1 (4 hours)</a:t>
            </a:r>
          </a:p>
          <a:p>
            <a:endParaRPr lang="en-US" sz="1600" dirty="0" smtClean="0"/>
          </a:p>
          <a:p>
            <a:r>
              <a:rPr lang="en-US" sz="1600" dirty="0" smtClean="0">
                <a:solidFill>
                  <a:schemeClr val="tx2"/>
                </a:solidFill>
                <a:latin typeface="Interstate-Light" panose="02000606030000020004" pitchFamily="2" charset="0"/>
                <a:cs typeface="Calibri" panose="020F0502020204030204" pitchFamily="34" charset="0"/>
              </a:rPr>
              <a:t>Text Mining (90 Minutes)</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Introduction to text processing, analytics and mining </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Text normalization, feature extraction, BOW, Similarity</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Clustering and classification</a:t>
            </a:r>
          </a:p>
          <a:p>
            <a:endParaRPr lang="en-US" sz="1600" b="0" dirty="0">
              <a:solidFill>
                <a:schemeClr val="tx2"/>
              </a:solidFill>
              <a:latin typeface="Interstate-Light" panose="02000606030000020004" pitchFamily="2" charset="0"/>
              <a:cs typeface="Calibri" panose="020F0502020204030204" pitchFamily="34" charset="0"/>
            </a:endParaRPr>
          </a:p>
          <a:p>
            <a:r>
              <a:rPr lang="en-US" sz="1600" dirty="0" smtClean="0">
                <a:solidFill>
                  <a:schemeClr val="tx2"/>
                </a:solidFill>
                <a:latin typeface="Interstate-Light" panose="02000606030000020004"/>
                <a:cs typeface="Calibri" panose="020F0502020204030204" pitchFamily="34" charset="0"/>
              </a:rPr>
              <a:t>Hands-on Session (150 Minutes)</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Text pre-processing, BOW</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K-Means clustering</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Naïve Bayes classification</a:t>
            </a:r>
          </a:p>
          <a:p>
            <a:endParaRPr lang="en-US" sz="1600" dirty="0" smtClean="0"/>
          </a:p>
          <a:p>
            <a:pPr algn="just"/>
            <a:r>
              <a:rPr lang="en-US" sz="1600" dirty="0" smtClean="0"/>
              <a:t>Prerequisites:</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Java / Python</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Regex</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Machine Learning</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Evaluation metrics (Precision, Recall, ROC)</a:t>
            </a:r>
            <a:endParaRPr lang="en-US" sz="1600" b="0" dirty="0">
              <a:solidFill>
                <a:schemeClr val="tx2"/>
              </a:solidFill>
              <a:latin typeface="Interstate-Light" panose="02000606030000020004" pitchFamily="2" charset="0"/>
              <a:cs typeface="Calibri" panose="020F0502020204030204" pitchFamily="34" charset="0"/>
            </a:endParaRPr>
          </a:p>
        </p:txBody>
      </p:sp>
      <p:sp>
        <p:nvSpPr>
          <p:cNvPr id="6" name="TextBox 5"/>
          <p:cNvSpPr txBox="1"/>
          <p:nvPr/>
        </p:nvSpPr>
        <p:spPr>
          <a:xfrm>
            <a:off x="4716016" y="1196679"/>
            <a:ext cx="4188885" cy="4739759"/>
          </a:xfrm>
          <a:prstGeom prst="rect">
            <a:avLst/>
          </a:prstGeom>
          <a:solidFill>
            <a:schemeClr val="accent1">
              <a:lumMod val="20000"/>
              <a:lumOff val="80000"/>
            </a:schemeClr>
          </a:solidFill>
          <a:ln w="38100">
            <a:solidFill>
              <a:schemeClr val="tx1"/>
            </a:solidFill>
            <a:prstDash val="sysDot"/>
          </a:ln>
        </p:spPr>
        <p:txBody>
          <a:bodyPr wrap="square" rtlCol="0">
            <a:spAutoFit/>
          </a:bodyPr>
          <a:lstStyle/>
          <a:p>
            <a:r>
              <a:rPr lang="en-US" sz="1600" dirty="0" smtClean="0"/>
              <a:t>Topics Covered: Day 2 (4 hours)</a:t>
            </a:r>
          </a:p>
          <a:p>
            <a:endParaRPr lang="en-US" sz="1600" dirty="0" smtClean="0">
              <a:solidFill>
                <a:schemeClr val="tx2"/>
              </a:solidFill>
              <a:latin typeface="Interstate-Light" panose="02000606030000020004"/>
              <a:cs typeface="Calibri" panose="020F0502020204030204" pitchFamily="34" charset="0"/>
            </a:endParaRPr>
          </a:p>
          <a:p>
            <a:r>
              <a:rPr lang="en-US" sz="1600" dirty="0" smtClean="0">
                <a:solidFill>
                  <a:schemeClr val="tx2"/>
                </a:solidFill>
                <a:latin typeface="Interstate-Light" panose="02000606030000020004"/>
                <a:cs typeface="Calibri" panose="020F0502020204030204" pitchFamily="34" charset="0"/>
              </a:rPr>
              <a:t>Information Extraction (90 </a:t>
            </a:r>
            <a:r>
              <a:rPr lang="en-US" sz="1600" dirty="0">
                <a:solidFill>
                  <a:schemeClr val="tx2"/>
                </a:solidFill>
                <a:latin typeface="Interstate-Light" panose="02000606030000020004"/>
                <a:cs typeface="Calibri" panose="020F0502020204030204" pitchFamily="34" charset="0"/>
              </a:rPr>
              <a:t>Minutes)</a:t>
            </a:r>
          </a:p>
          <a:p>
            <a:pPr marL="285750" indent="-285750">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Typical NLP pipeline</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Default entity extraction models</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Custom entity extraction using Regex, POS, Dependency Relations</a:t>
            </a:r>
            <a:endParaRPr lang="en-US" sz="1600" b="0" dirty="0">
              <a:solidFill>
                <a:schemeClr val="tx2"/>
              </a:solidFill>
              <a:latin typeface="Interstate-Light" panose="02000606030000020004" pitchFamily="2" charset="0"/>
              <a:cs typeface="Calibri" panose="020F0502020204030204" pitchFamily="34" charset="0"/>
            </a:endParaRPr>
          </a:p>
          <a:p>
            <a:endParaRPr lang="en-US" sz="1600" dirty="0" smtClean="0">
              <a:solidFill>
                <a:schemeClr val="tx2"/>
              </a:solidFill>
              <a:latin typeface="Interstate-Light" panose="02000606030000020004" pitchFamily="2" charset="0"/>
              <a:cs typeface="Calibri" panose="020F0502020204030204" pitchFamily="34" charset="0"/>
            </a:endParaRPr>
          </a:p>
          <a:p>
            <a:endParaRPr lang="en-US" sz="1600" dirty="0" smtClean="0">
              <a:solidFill>
                <a:schemeClr val="tx2"/>
              </a:solidFill>
              <a:latin typeface="Interstate-Light" panose="02000606030000020004" pitchFamily="2" charset="0"/>
              <a:cs typeface="Calibri" panose="020F0502020204030204" pitchFamily="34" charset="0"/>
            </a:endParaRPr>
          </a:p>
          <a:p>
            <a:r>
              <a:rPr lang="en-US" sz="1600" dirty="0" smtClean="0">
                <a:solidFill>
                  <a:schemeClr val="tx2"/>
                </a:solidFill>
                <a:latin typeface="Interstate-Light" panose="02000606030000020004" pitchFamily="2" charset="0"/>
                <a:cs typeface="Calibri" panose="020F0502020204030204" pitchFamily="34" charset="0"/>
              </a:rPr>
              <a:t>Hands-on Session (150 Minutes)</a:t>
            </a:r>
            <a:endParaRPr lang="en-US" sz="1600" dirty="0" smtClean="0">
              <a:solidFill>
                <a:schemeClr val="tx2"/>
              </a:solidFill>
              <a:latin typeface="Interstate-Light" panose="02000606030000020004"/>
              <a:cs typeface="Calibri" panose="020F0502020204030204" pitchFamily="34" charset="0"/>
            </a:endParaRP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Setup</a:t>
            </a:r>
          </a:p>
          <a:p>
            <a:pPr marL="285750" indent="-285750" algn="just">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Default, Regex entity extraction</a:t>
            </a:r>
            <a:endParaRPr lang="en-GB" sz="1600" b="0" dirty="0">
              <a:solidFill>
                <a:schemeClr val="tx2"/>
              </a:solidFill>
              <a:latin typeface="Interstate-Light" panose="02000606030000020004" pitchFamily="2" charset="0"/>
              <a:cs typeface="Calibri" panose="020F0502020204030204" pitchFamily="34" charset="0"/>
            </a:endParaRP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Custom entity extraction exercise</a:t>
            </a:r>
            <a:endParaRPr lang="en-US" sz="1600" b="0" dirty="0">
              <a:solidFill>
                <a:schemeClr val="tx2"/>
              </a:solidFill>
              <a:latin typeface="Interstate-Light" panose="02000606030000020004" pitchFamily="2" charset="0"/>
              <a:cs typeface="Calibri" panose="020F0502020204030204" pitchFamily="34" charset="0"/>
            </a:endParaRPr>
          </a:p>
          <a:p>
            <a:pPr algn="just"/>
            <a:endParaRPr lang="en-US" sz="1400" dirty="0" smtClean="0">
              <a:solidFill>
                <a:schemeClr val="accent6">
                  <a:lumMod val="75000"/>
                </a:schemeClr>
              </a:solidFill>
              <a:latin typeface="Interstate-Light" panose="02000606030000020004"/>
            </a:endParaRPr>
          </a:p>
          <a:p>
            <a:pPr algn="just"/>
            <a:r>
              <a:rPr lang="en-US" sz="1600" dirty="0" smtClean="0"/>
              <a:t>Prerequisites:</a:t>
            </a:r>
          </a:p>
          <a:p>
            <a:pPr marL="285750" indent="-285750" algn="just">
              <a:buFont typeface="Arial" panose="020B0604020202020204" pitchFamily="34" charset="0"/>
              <a:buChar char="•"/>
            </a:pPr>
            <a:r>
              <a:rPr lang="en-US" sz="1600" b="0" dirty="0">
                <a:solidFill>
                  <a:schemeClr val="tx2"/>
                </a:solidFill>
                <a:latin typeface="Interstate-Light" panose="02000606030000020004" pitchFamily="2" charset="0"/>
                <a:cs typeface="Calibri" panose="020F0502020204030204" pitchFamily="34" charset="0"/>
              </a:rPr>
              <a:t>Java / </a:t>
            </a:r>
            <a:r>
              <a:rPr lang="en-US" sz="1600" b="0" dirty="0" smtClean="0">
                <a:solidFill>
                  <a:schemeClr val="tx2"/>
                </a:solidFill>
                <a:latin typeface="Interstate-Light" panose="02000606030000020004" pitchFamily="2" charset="0"/>
                <a:cs typeface="Calibri" panose="020F0502020204030204" pitchFamily="34" charset="0"/>
              </a:rPr>
              <a:t>Python</a:t>
            </a:r>
            <a:endParaRPr lang="en-US" sz="1600" b="0" dirty="0">
              <a:solidFill>
                <a:schemeClr val="tx2"/>
              </a:solidFill>
              <a:latin typeface="Interstate-Light" panose="02000606030000020004" pitchFamily="2" charset="0"/>
              <a:cs typeface="Calibri" panose="020F0502020204030204" pitchFamily="34" charset="0"/>
            </a:endParaRPr>
          </a:p>
          <a:p>
            <a:pPr marL="285750" indent="-285750" algn="just">
              <a:buFont typeface="Arial" panose="020B0604020202020204" pitchFamily="34" charset="0"/>
              <a:buChar char="•"/>
            </a:pPr>
            <a:r>
              <a:rPr lang="en-US" sz="1600" b="0" dirty="0">
                <a:solidFill>
                  <a:schemeClr val="tx2"/>
                </a:solidFill>
                <a:latin typeface="Interstate-Light" panose="02000606030000020004" pitchFamily="2" charset="0"/>
                <a:cs typeface="Calibri" panose="020F0502020204030204" pitchFamily="34" charset="0"/>
              </a:rPr>
              <a:t>Regex</a:t>
            </a:r>
          </a:p>
          <a:p>
            <a:pPr marL="285750" indent="-285750" algn="just">
              <a:buFont typeface="Arial" panose="020B0604020202020204" pitchFamily="34" charset="0"/>
              <a:buChar char="•"/>
            </a:pPr>
            <a:r>
              <a:rPr lang="en-US" sz="1600" b="0" dirty="0">
                <a:solidFill>
                  <a:schemeClr val="tx2"/>
                </a:solidFill>
                <a:latin typeface="Interstate-Light" panose="02000606030000020004" pitchFamily="2" charset="0"/>
                <a:cs typeface="Calibri" panose="020F0502020204030204" pitchFamily="34" charset="0"/>
              </a:rPr>
              <a:t>Machine Learning</a:t>
            </a:r>
          </a:p>
          <a:p>
            <a:pPr marL="285750" indent="-285750" algn="just">
              <a:buFont typeface="Arial" panose="020B0604020202020204" pitchFamily="34" charset="0"/>
              <a:buChar char="•"/>
            </a:pPr>
            <a:r>
              <a:rPr lang="en-US" sz="1600" b="0" dirty="0">
                <a:solidFill>
                  <a:schemeClr val="tx2"/>
                </a:solidFill>
                <a:latin typeface="Interstate-Light" panose="02000606030000020004" pitchFamily="2" charset="0"/>
                <a:cs typeface="Calibri" panose="020F0502020204030204" pitchFamily="34" charset="0"/>
              </a:rPr>
              <a:t>Evaluation metrics (Precision, Recall, ROC</a:t>
            </a:r>
            <a:r>
              <a:rPr lang="en-US" sz="1600" b="0" dirty="0" smtClean="0">
                <a:solidFill>
                  <a:schemeClr val="tx2"/>
                </a:solidFill>
                <a:latin typeface="Interstate-Light" panose="02000606030000020004" pitchFamily="2" charset="0"/>
                <a:cs typeface="Calibri" panose="020F0502020204030204" pitchFamily="34" charset="0"/>
              </a:rPr>
              <a:t>)</a:t>
            </a:r>
            <a:endParaRPr lang="en-US" sz="1600" b="0" dirty="0" smtClean="0">
              <a:solidFill>
                <a:schemeClr val="tx2"/>
              </a:solidFill>
              <a:latin typeface="Interstate-Light" panose="02000606030000020004"/>
            </a:endParaRPr>
          </a:p>
        </p:txBody>
      </p:sp>
    </p:spTree>
    <p:extLst>
      <p:ext uri="{BB962C8B-B14F-4D97-AF65-F5344CB8AC3E}">
        <p14:creationId xmlns:p14="http://schemas.microsoft.com/office/powerpoint/2010/main" val="2101177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10</a:t>
            </a:fld>
            <a:endParaRPr lang="en-US" dirty="0"/>
          </a:p>
        </p:txBody>
      </p:sp>
      <p:sp>
        <p:nvSpPr>
          <p:cNvPr id="3" name="Title 2"/>
          <p:cNvSpPr>
            <a:spLocks noGrp="1"/>
          </p:cNvSpPr>
          <p:nvPr>
            <p:ph type="title"/>
          </p:nvPr>
        </p:nvSpPr>
        <p:spPr>
          <a:xfrm>
            <a:off x="323528" y="404664"/>
            <a:ext cx="8458638" cy="607258"/>
          </a:xfrm>
        </p:spPr>
        <p:txBody>
          <a:bodyPr/>
          <a:lstStyle/>
          <a:p>
            <a:r>
              <a:rPr lang="en-US" dirty="0" smtClean="0"/>
              <a:t> Text preprocessing – </a:t>
            </a:r>
            <a:r>
              <a:rPr lang="en-US" sz="2800" kern="1200" dirty="0" smtClean="0">
                <a:solidFill>
                  <a:srgbClr val="0099CC"/>
                </a:solidFill>
                <a:effectLst/>
                <a:latin typeface="+mj-lt"/>
                <a:ea typeface="+mj-ea"/>
                <a:cs typeface="+mj-cs"/>
              </a:rPr>
              <a:t>Lexical</a:t>
            </a:r>
            <a:r>
              <a:rPr lang="en-US" dirty="0" smtClean="0"/>
              <a:t> - Lemmatization</a:t>
            </a:r>
            <a:endParaRPr lang="en-US" dirty="0"/>
          </a:p>
        </p:txBody>
      </p:sp>
      <p:sp>
        <p:nvSpPr>
          <p:cNvPr id="5" name="Rectangle 4"/>
          <p:cNvSpPr>
            <a:spLocks noGrp="1" noChangeArrowheads="1"/>
          </p:cNvSpPr>
          <p:nvPr/>
        </p:nvSpPr>
        <p:spPr bwMode="auto">
          <a:xfrm>
            <a:off x="167090" y="1196752"/>
            <a:ext cx="800531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914400" lvl="2" indent="0">
              <a:buNone/>
            </a:pPr>
            <a:r>
              <a:rPr lang="en-US" sz="1400" b="0" dirty="0" smtClean="0">
                <a:solidFill>
                  <a:schemeClr val="tx2"/>
                </a:solidFill>
              </a:rPr>
              <a:t>	-</a:t>
            </a:r>
            <a:r>
              <a:rPr lang="en-US" sz="1400" b="0" dirty="0">
                <a:solidFill>
                  <a:schemeClr val="tx2"/>
                </a:solidFill>
              </a:rPr>
              <a:t>The </a:t>
            </a:r>
            <a:r>
              <a:rPr lang="en-US" sz="1400" b="0" dirty="0" err="1">
                <a:solidFill>
                  <a:schemeClr val="tx2"/>
                </a:solidFill>
              </a:rPr>
              <a:t>lemmatizer</a:t>
            </a:r>
            <a:r>
              <a:rPr lang="en-US" sz="1400" b="0" dirty="0">
                <a:solidFill>
                  <a:schemeClr val="tx2"/>
                </a:solidFill>
              </a:rPr>
              <a:t> returns, for a given word form (token) and Part of Speech tag, the dictionary form of a word, which is usually referred to as its lemma. A token could ambiguously be derived from several basic forms or dictionary words which is why the </a:t>
            </a:r>
            <a:r>
              <a:rPr lang="en-US" sz="1400" b="0" dirty="0" err="1">
                <a:solidFill>
                  <a:schemeClr val="tx2"/>
                </a:solidFill>
              </a:rPr>
              <a:t>postag</a:t>
            </a:r>
            <a:r>
              <a:rPr lang="en-US" sz="1400" b="0" dirty="0">
                <a:solidFill>
                  <a:schemeClr val="tx2"/>
                </a:solidFill>
              </a:rPr>
              <a:t> of the word is required to find the lemma</a:t>
            </a:r>
            <a:r>
              <a:rPr lang="en-US" sz="1400" b="0" dirty="0" smtClean="0">
                <a:solidFill>
                  <a:schemeClr val="tx2"/>
                </a:solidFill>
              </a:rPr>
              <a:t>.</a:t>
            </a:r>
          </a:p>
          <a:p>
            <a:pPr marL="914400" lvl="2" indent="0">
              <a:buNone/>
            </a:pPr>
            <a:endParaRPr lang="en-US" sz="1400" b="0" dirty="0">
              <a:solidFill>
                <a:schemeClr val="tx2"/>
              </a:solidFill>
            </a:endParaRPr>
          </a:p>
          <a:p>
            <a:pPr marL="914400" lvl="2" indent="0">
              <a:buNone/>
            </a:pPr>
            <a:r>
              <a:rPr lang="en-US" sz="1400" dirty="0" smtClean="0">
                <a:solidFill>
                  <a:schemeClr val="tx2"/>
                </a:solidFill>
              </a:rPr>
              <a:t>Examples:</a:t>
            </a:r>
          </a:p>
          <a:p>
            <a:pPr marL="914400" lvl="2" indent="0">
              <a:buNone/>
            </a:pPr>
            <a:r>
              <a:rPr lang="en-US" sz="1400" b="0" dirty="0" smtClean="0">
                <a:solidFill>
                  <a:schemeClr val="tx2"/>
                </a:solidFill>
              </a:rPr>
              <a:t> </a:t>
            </a:r>
          </a:p>
          <a:p>
            <a:pPr marL="914400" lvl="2" indent="0">
              <a:buNone/>
            </a:pPr>
            <a:r>
              <a:rPr lang="en-US" sz="1400" b="0" dirty="0" smtClean="0">
                <a:solidFill>
                  <a:schemeClr val="tx2"/>
                </a:solidFill>
              </a:rPr>
              <a:t> </a:t>
            </a:r>
            <a:r>
              <a:rPr lang="en-US" sz="1400" dirty="0" smtClean="0">
                <a:solidFill>
                  <a:schemeClr val="tx2"/>
                </a:solidFill>
              </a:rPr>
              <a:t>`</a:t>
            </a:r>
            <a:r>
              <a:rPr lang="en-US" sz="1400" dirty="0">
                <a:solidFill>
                  <a:schemeClr val="tx2"/>
                </a:solidFill>
              </a:rPr>
              <a:t>show' </a:t>
            </a:r>
            <a:r>
              <a:rPr lang="en-US" sz="1400" b="0" dirty="0">
                <a:solidFill>
                  <a:schemeClr val="tx2"/>
                </a:solidFill>
              </a:rPr>
              <a:t>may refer to either the verb </a:t>
            </a:r>
            <a:r>
              <a:rPr lang="en-US" sz="1400" dirty="0">
                <a:solidFill>
                  <a:schemeClr val="tx2"/>
                </a:solidFill>
              </a:rPr>
              <a:t>"to show" </a:t>
            </a:r>
            <a:r>
              <a:rPr lang="en-US" sz="1400" b="0" dirty="0">
                <a:solidFill>
                  <a:schemeClr val="tx2"/>
                </a:solidFill>
              </a:rPr>
              <a:t>or to the noun </a:t>
            </a:r>
            <a:r>
              <a:rPr lang="en-US" sz="1400" dirty="0">
                <a:solidFill>
                  <a:schemeClr val="tx2"/>
                </a:solidFill>
              </a:rPr>
              <a:t>"show</a:t>
            </a:r>
            <a:r>
              <a:rPr lang="en-US" sz="1400" dirty="0" smtClean="0">
                <a:solidFill>
                  <a:schemeClr val="tx2"/>
                </a:solidFill>
              </a:rPr>
              <a:t>".</a:t>
            </a:r>
          </a:p>
          <a:p>
            <a:pPr marL="914400" lvl="2" indent="0">
              <a:buNone/>
            </a:pPr>
            <a:r>
              <a:rPr lang="en-US" sz="1400" dirty="0" smtClean="0">
                <a:solidFill>
                  <a:schemeClr val="tx2"/>
                </a:solidFill>
              </a:rPr>
              <a:t>  </a:t>
            </a:r>
          </a:p>
          <a:p>
            <a:pPr marL="914400" lvl="2" indent="0">
              <a:buNone/>
            </a:pPr>
            <a:r>
              <a:rPr lang="en-US" sz="1400" dirty="0" smtClean="0">
                <a:solidFill>
                  <a:schemeClr val="tx2"/>
                </a:solidFill>
              </a:rPr>
              <a:t>  Rockwell </a:t>
            </a:r>
            <a:r>
              <a:rPr lang="en-US" sz="1400" dirty="0">
                <a:solidFill>
                  <a:schemeClr val="accent5">
                    <a:lumMod val="60000"/>
                    <a:lumOff val="40000"/>
                  </a:schemeClr>
                </a:solidFill>
              </a:rPr>
              <a:t>NNP</a:t>
            </a:r>
            <a:r>
              <a:rPr lang="en-US" sz="1400" dirty="0" smtClean="0">
                <a:solidFill>
                  <a:schemeClr val="tx2"/>
                </a:solidFill>
              </a:rPr>
              <a:t>                                     	</a:t>
            </a:r>
            <a:r>
              <a:rPr lang="en-US" sz="1400" dirty="0" err="1" smtClean="0">
                <a:solidFill>
                  <a:schemeClr val="accent6">
                    <a:lumMod val="75000"/>
                  </a:schemeClr>
                </a:solidFill>
              </a:rPr>
              <a:t>rockwell</a:t>
            </a:r>
            <a:endParaRPr lang="en-US" sz="1400" dirty="0">
              <a:solidFill>
                <a:schemeClr val="accent6">
                  <a:lumMod val="75000"/>
                </a:schemeClr>
              </a:solidFill>
            </a:endParaRPr>
          </a:p>
          <a:p>
            <a:pPr marL="914400" lvl="2" indent="0">
              <a:buNone/>
            </a:pPr>
            <a:r>
              <a:rPr lang="en-US" sz="1400" dirty="0">
                <a:solidFill>
                  <a:schemeClr val="tx2"/>
                </a:solidFill>
              </a:rPr>
              <a:t> </a:t>
            </a:r>
            <a:r>
              <a:rPr lang="en-US" sz="1400" dirty="0" smtClean="0">
                <a:solidFill>
                  <a:schemeClr val="tx2"/>
                </a:solidFill>
              </a:rPr>
              <a:t> International </a:t>
            </a:r>
            <a:r>
              <a:rPr lang="en-US" sz="1400" dirty="0" smtClean="0">
                <a:solidFill>
                  <a:schemeClr val="accent5">
                    <a:lumMod val="60000"/>
                    <a:lumOff val="40000"/>
                  </a:schemeClr>
                </a:solidFill>
              </a:rPr>
              <a:t>NNP</a:t>
            </a:r>
            <a:r>
              <a:rPr lang="en-US" sz="1400" dirty="0" smtClean="0">
                <a:solidFill>
                  <a:schemeClr val="tx2"/>
                </a:solidFill>
              </a:rPr>
              <a:t>                                	</a:t>
            </a:r>
            <a:r>
              <a:rPr lang="en-US" sz="1400" dirty="0" smtClean="0">
                <a:solidFill>
                  <a:schemeClr val="accent6">
                    <a:lumMod val="75000"/>
                  </a:schemeClr>
                </a:solidFill>
              </a:rPr>
              <a:t>international</a:t>
            </a:r>
            <a:endParaRPr lang="en-US" sz="1400" dirty="0">
              <a:solidFill>
                <a:schemeClr val="accent6">
                  <a:lumMod val="75000"/>
                </a:schemeClr>
              </a:solidFill>
            </a:endParaRPr>
          </a:p>
          <a:p>
            <a:pPr marL="914400" lvl="2" indent="0">
              <a:buNone/>
            </a:pPr>
            <a:r>
              <a:rPr lang="en-US" sz="1400" dirty="0" smtClean="0">
                <a:solidFill>
                  <a:schemeClr val="tx2"/>
                </a:solidFill>
              </a:rPr>
              <a:t>  Corp</a:t>
            </a:r>
            <a:r>
              <a:rPr lang="en-US" sz="1400" dirty="0">
                <a:solidFill>
                  <a:schemeClr val="tx2"/>
                </a:solidFill>
              </a:rPr>
              <a:t>. </a:t>
            </a:r>
            <a:r>
              <a:rPr lang="en-US" sz="1400" dirty="0">
                <a:solidFill>
                  <a:schemeClr val="accent5">
                    <a:lumMod val="60000"/>
                    <a:lumOff val="40000"/>
                  </a:schemeClr>
                </a:solidFill>
              </a:rPr>
              <a:t>NNP</a:t>
            </a:r>
            <a:r>
              <a:rPr lang="en-US" sz="1400" dirty="0">
                <a:solidFill>
                  <a:schemeClr val="tx2"/>
                </a:solidFill>
              </a:rPr>
              <a:t> </a:t>
            </a:r>
            <a:r>
              <a:rPr lang="en-US" sz="1400" dirty="0" smtClean="0">
                <a:solidFill>
                  <a:schemeClr val="tx2"/>
                </a:solidFill>
              </a:rPr>
              <a:t>		        	</a:t>
            </a:r>
            <a:r>
              <a:rPr lang="en-US" sz="1400" dirty="0" smtClean="0">
                <a:solidFill>
                  <a:schemeClr val="accent6">
                    <a:lumMod val="75000"/>
                  </a:schemeClr>
                </a:solidFill>
              </a:rPr>
              <a:t>corp.   </a:t>
            </a:r>
            <a:endParaRPr lang="en-US" sz="1400" dirty="0">
              <a:solidFill>
                <a:schemeClr val="accent6">
                  <a:lumMod val="75000"/>
                </a:schemeClr>
              </a:solidFill>
            </a:endParaRPr>
          </a:p>
          <a:p>
            <a:pPr marL="914400" lvl="2" indent="0">
              <a:buNone/>
            </a:pPr>
            <a:r>
              <a:rPr lang="en-US" sz="1400" dirty="0" smtClean="0">
                <a:solidFill>
                  <a:schemeClr val="tx2"/>
                </a:solidFill>
              </a:rPr>
              <a:t>  's </a:t>
            </a:r>
            <a:r>
              <a:rPr lang="en-US" sz="1400" dirty="0" smtClean="0">
                <a:solidFill>
                  <a:schemeClr val="accent5">
                    <a:lumMod val="60000"/>
                    <a:lumOff val="40000"/>
                  </a:schemeClr>
                </a:solidFill>
              </a:rPr>
              <a:t>POS</a:t>
            </a:r>
            <a:r>
              <a:rPr lang="en-US" sz="1400" dirty="0" smtClean="0">
                <a:solidFill>
                  <a:schemeClr val="tx2"/>
                </a:solidFill>
              </a:rPr>
              <a:t>			        	</a:t>
            </a:r>
            <a:r>
              <a:rPr lang="en-US" sz="1400" dirty="0" smtClean="0">
                <a:solidFill>
                  <a:schemeClr val="accent6">
                    <a:lumMod val="75000"/>
                  </a:schemeClr>
                </a:solidFill>
              </a:rPr>
              <a:t>'s</a:t>
            </a:r>
            <a:endParaRPr lang="en-US" sz="1400" dirty="0">
              <a:solidFill>
                <a:schemeClr val="accent6">
                  <a:lumMod val="75000"/>
                </a:schemeClr>
              </a:solidFill>
            </a:endParaRPr>
          </a:p>
          <a:p>
            <a:pPr marL="914400" lvl="2" indent="0">
              <a:buNone/>
            </a:pPr>
            <a:r>
              <a:rPr lang="en-US" sz="1400" dirty="0" smtClean="0">
                <a:solidFill>
                  <a:schemeClr val="tx2"/>
                </a:solidFill>
              </a:rPr>
              <a:t>  Tulsa </a:t>
            </a:r>
            <a:r>
              <a:rPr lang="en-US" sz="1400" dirty="0" smtClean="0">
                <a:solidFill>
                  <a:schemeClr val="accent5">
                    <a:lumMod val="60000"/>
                    <a:lumOff val="40000"/>
                  </a:schemeClr>
                </a:solidFill>
              </a:rPr>
              <a:t>NNP</a:t>
            </a:r>
            <a:r>
              <a:rPr lang="en-US" sz="1400" dirty="0" smtClean="0">
                <a:solidFill>
                  <a:schemeClr val="tx2"/>
                </a:solidFill>
              </a:rPr>
              <a:t>			</a:t>
            </a:r>
            <a:r>
              <a:rPr lang="en-US" sz="1400" dirty="0" err="1" smtClean="0">
                <a:solidFill>
                  <a:schemeClr val="accent6">
                    <a:lumMod val="75000"/>
                  </a:schemeClr>
                </a:solidFill>
              </a:rPr>
              <a:t>tulsa</a:t>
            </a:r>
            <a:endParaRPr lang="en-US" sz="1400" dirty="0">
              <a:solidFill>
                <a:schemeClr val="accent6">
                  <a:lumMod val="75000"/>
                </a:schemeClr>
              </a:solidFill>
            </a:endParaRPr>
          </a:p>
          <a:p>
            <a:pPr marL="914400" lvl="2" indent="0">
              <a:buNone/>
            </a:pPr>
            <a:r>
              <a:rPr lang="en-US" sz="1400" dirty="0" smtClean="0">
                <a:solidFill>
                  <a:schemeClr val="tx2"/>
                </a:solidFill>
              </a:rPr>
              <a:t>  unit </a:t>
            </a:r>
            <a:r>
              <a:rPr lang="en-US" sz="1400" dirty="0" smtClean="0">
                <a:solidFill>
                  <a:schemeClr val="accent5">
                    <a:lumMod val="60000"/>
                    <a:lumOff val="40000"/>
                  </a:schemeClr>
                </a:solidFill>
              </a:rPr>
              <a:t>NN</a:t>
            </a:r>
            <a:r>
              <a:rPr lang="en-US" sz="1400" dirty="0" smtClean="0">
                <a:solidFill>
                  <a:schemeClr val="tx2"/>
                </a:solidFill>
              </a:rPr>
              <a:t> 				</a:t>
            </a:r>
            <a:r>
              <a:rPr lang="en-US" sz="1400" dirty="0" smtClean="0">
                <a:solidFill>
                  <a:schemeClr val="accent6">
                    <a:lumMod val="75000"/>
                  </a:schemeClr>
                </a:solidFill>
              </a:rPr>
              <a:t>unit</a:t>
            </a:r>
            <a:endParaRPr lang="en-US" sz="1400" dirty="0">
              <a:solidFill>
                <a:schemeClr val="accent6">
                  <a:lumMod val="75000"/>
                </a:schemeClr>
              </a:solidFill>
            </a:endParaRPr>
          </a:p>
          <a:p>
            <a:pPr marL="914400" lvl="2" indent="0">
              <a:buNone/>
            </a:pPr>
            <a:r>
              <a:rPr lang="en-US" sz="1400" dirty="0" smtClean="0">
                <a:solidFill>
                  <a:schemeClr val="tx2"/>
                </a:solidFill>
              </a:rPr>
              <a:t>  said </a:t>
            </a:r>
            <a:r>
              <a:rPr lang="en-US" sz="1400" dirty="0" smtClean="0">
                <a:solidFill>
                  <a:schemeClr val="accent5">
                    <a:lumMod val="60000"/>
                    <a:lumOff val="40000"/>
                  </a:schemeClr>
                </a:solidFill>
              </a:rPr>
              <a:t>VBD</a:t>
            </a:r>
            <a:r>
              <a:rPr lang="en-US" sz="1400" dirty="0" smtClean="0">
                <a:solidFill>
                  <a:schemeClr val="tx2"/>
                </a:solidFill>
              </a:rPr>
              <a:t> 			</a:t>
            </a:r>
            <a:r>
              <a:rPr lang="en-US" sz="1400" dirty="0" smtClean="0">
                <a:solidFill>
                  <a:schemeClr val="accent6">
                    <a:lumMod val="75000"/>
                  </a:schemeClr>
                </a:solidFill>
              </a:rPr>
              <a:t>say</a:t>
            </a:r>
            <a:endParaRPr lang="en-US" sz="1400" dirty="0">
              <a:solidFill>
                <a:schemeClr val="accent6">
                  <a:lumMod val="75000"/>
                </a:schemeClr>
              </a:solidFill>
            </a:endParaRPr>
          </a:p>
          <a:p>
            <a:pPr marL="914400" lvl="2" indent="0">
              <a:buNone/>
            </a:pPr>
            <a:r>
              <a:rPr lang="en-US" sz="1400" dirty="0" smtClean="0">
                <a:solidFill>
                  <a:schemeClr val="tx2"/>
                </a:solidFill>
              </a:rPr>
              <a:t>  it </a:t>
            </a:r>
            <a:r>
              <a:rPr lang="en-US" sz="1400" dirty="0">
                <a:solidFill>
                  <a:schemeClr val="accent5">
                    <a:lumMod val="60000"/>
                    <a:lumOff val="40000"/>
                  </a:schemeClr>
                </a:solidFill>
              </a:rPr>
              <a:t>PRP</a:t>
            </a:r>
            <a:r>
              <a:rPr lang="en-US" sz="1400" dirty="0">
                <a:solidFill>
                  <a:schemeClr val="tx2"/>
                </a:solidFill>
              </a:rPr>
              <a:t> </a:t>
            </a:r>
            <a:r>
              <a:rPr lang="en-US" sz="1400" dirty="0" smtClean="0">
                <a:solidFill>
                  <a:schemeClr val="tx2"/>
                </a:solidFill>
              </a:rPr>
              <a:t>				</a:t>
            </a:r>
            <a:r>
              <a:rPr lang="en-US" sz="1400" dirty="0" smtClean="0">
                <a:solidFill>
                  <a:schemeClr val="accent6">
                    <a:lumMod val="75000"/>
                  </a:schemeClr>
                </a:solidFill>
              </a:rPr>
              <a:t>it</a:t>
            </a:r>
            <a:endParaRPr lang="en-US" sz="1400" dirty="0">
              <a:solidFill>
                <a:schemeClr val="accent6">
                  <a:lumMod val="75000"/>
                </a:schemeClr>
              </a:solidFill>
            </a:endParaRPr>
          </a:p>
          <a:p>
            <a:pPr marL="914400" lvl="2" indent="0">
              <a:buNone/>
            </a:pPr>
            <a:r>
              <a:rPr lang="en-US" sz="1400" dirty="0" smtClean="0">
                <a:solidFill>
                  <a:schemeClr val="tx2"/>
                </a:solidFill>
              </a:rPr>
              <a:t>  signed </a:t>
            </a:r>
            <a:r>
              <a:rPr lang="en-US" sz="1400" dirty="0" smtClean="0">
                <a:solidFill>
                  <a:schemeClr val="accent5">
                    <a:lumMod val="60000"/>
                    <a:lumOff val="40000"/>
                  </a:schemeClr>
                </a:solidFill>
              </a:rPr>
              <a:t>VBD</a:t>
            </a:r>
            <a:r>
              <a:rPr lang="en-US" sz="1400" dirty="0" smtClean="0">
                <a:solidFill>
                  <a:schemeClr val="tx2"/>
                </a:solidFill>
              </a:rPr>
              <a:t>			</a:t>
            </a:r>
            <a:r>
              <a:rPr lang="en-US" sz="1400" dirty="0" smtClean="0">
                <a:solidFill>
                  <a:schemeClr val="accent6">
                    <a:lumMod val="75000"/>
                  </a:schemeClr>
                </a:solidFill>
              </a:rPr>
              <a:t>sign</a:t>
            </a:r>
          </a:p>
          <a:p>
            <a:pPr marL="914400" lvl="2" indent="0">
              <a:buNone/>
            </a:pPr>
            <a:endParaRPr lang="en-US" sz="1400" dirty="0">
              <a:solidFill>
                <a:schemeClr val="tx2"/>
              </a:solidFill>
            </a:endParaRPr>
          </a:p>
          <a:p>
            <a:pPr marL="914400" lvl="2" indent="0">
              <a:buNone/>
            </a:pPr>
            <a:endParaRPr lang="en-US" sz="1400" dirty="0" smtClean="0">
              <a:solidFill>
                <a:schemeClr val="tx2"/>
              </a:solidFill>
            </a:endParaRPr>
          </a:p>
          <a:p>
            <a:pPr marL="914400" lvl="2" indent="0">
              <a:buNone/>
            </a:pPr>
            <a:endParaRPr lang="en-US" sz="1400" dirty="0">
              <a:solidFill>
                <a:schemeClr val="tx2"/>
              </a:solidFill>
            </a:endParaRPr>
          </a:p>
          <a:p>
            <a:pPr marL="914400" lvl="2" indent="0">
              <a:buNone/>
            </a:pPr>
            <a:endParaRPr lang="en-US" sz="1400" dirty="0" smtClean="0">
              <a:solidFill>
                <a:schemeClr val="tx2"/>
              </a:solidFill>
            </a:endParaRPr>
          </a:p>
          <a:p>
            <a:pPr marL="914400" lvl="2" indent="0">
              <a:buNone/>
            </a:pPr>
            <a:r>
              <a:rPr lang="en-US" sz="1400" dirty="0">
                <a:solidFill>
                  <a:schemeClr val="tx2"/>
                </a:solidFill>
              </a:rPr>
              <a:t> </a:t>
            </a: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lvl="2"/>
            <a:endParaRPr lang="en-US" sz="1400" b="0" dirty="0">
              <a:solidFill>
                <a:schemeClr val="tx2"/>
              </a:solidFill>
            </a:endParaRPr>
          </a:p>
          <a:p>
            <a:pPr marL="914400" lvl="2" indent="0">
              <a:buNone/>
            </a:pPr>
            <a:endParaRPr lang="en-US" sz="1400" b="0" dirty="0">
              <a:solidFill>
                <a:schemeClr val="tx2"/>
              </a:solidFill>
            </a:endParaRPr>
          </a:p>
          <a:p>
            <a:pPr marL="0" indent="0">
              <a:buNone/>
            </a:pPr>
            <a:endParaRPr lang="en-US" sz="1600" dirty="0" smtClean="0">
              <a:solidFill>
                <a:schemeClr val="tx2"/>
              </a:solidFill>
              <a:latin typeface="+mj-lt"/>
            </a:endParaRPr>
          </a:p>
          <a:p>
            <a:pPr marL="0" indent="0">
              <a:buNone/>
            </a:pPr>
            <a:endParaRPr lang="en-US" sz="1600" dirty="0">
              <a:solidFill>
                <a:schemeClr val="tx2"/>
              </a:solidFill>
              <a:latin typeface="+mj-lt"/>
            </a:endParaRPr>
          </a:p>
          <a:p>
            <a:pPr marL="0" indent="0">
              <a:buNone/>
            </a:pPr>
            <a:endParaRPr lang="en-US" sz="1600" dirty="0" smtClean="0">
              <a:solidFill>
                <a:schemeClr val="tx2"/>
              </a:solidFill>
              <a:latin typeface="+mj-lt"/>
            </a:endParaRPr>
          </a:p>
          <a:p>
            <a:pPr marL="0" indent="0">
              <a:buNone/>
            </a:pPr>
            <a:endParaRPr lang="en-US" sz="1400" b="0" dirty="0" smtClean="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cxnSp>
        <p:nvCxnSpPr>
          <p:cNvPr id="11" name="Straight Arrow Connector 10"/>
          <p:cNvCxnSpPr/>
          <p:nvPr/>
        </p:nvCxnSpPr>
        <p:spPr>
          <a:xfrm>
            <a:off x="2987824" y="3789040"/>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987824" y="3573016"/>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971369" y="4509120"/>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87824" y="4005064"/>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971369" y="5517232"/>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971369" y="4941168"/>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971369" y="5229200"/>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71369" y="4293096"/>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971369" y="4725144"/>
            <a:ext cx="72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8220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11</a:t>
            </a:fld>
            <a:endParaRPr lang="en-US" dirty="0"/>
          </a:p>
        </p:txBody>
      </p:sp>
      <p:sp>
        <p:nvSpPr>
          <p:cNvPr id="3" name="Title 2"/>
          <p:cNvSpPr>
            <a:spLocks noGrp="1"/>
          </p:cNvSpPr>
          <p:nvPr>
            <p:ph type="title"/>
          </p:nvPr>
        </p:nvSpPr>
        <p:spPr>
          <a:xfrm>
            <a:off x="289619" y="404664"/>
            <a:ext cx="8640960" cy="607258"/>
          </a:xfrm>
        </p:spPr>
        <p:txBody>
          <a:bodyPr>
            <a:noAutofit/>
          </a:bodyPr>
          <a:lstStyle/>
          <a:p>
            <a:r>
              <a:rPr lang="en-US" dirty="0" smtClean="0"/>
              <a:t> Text preprocessing – </a:t>
            </a:r>
            <a:r>
              <a:rPr lang="en-US" kern="1200" dirty="0" smtClean="0">
                <a:solidFill>
                  <a:srgbClr val="0099CC"/>
                </a:solidFill>
                <a:effectLst/>
              </a:rPr>
              <a:t>Lexical</a:t>
            </a:r>
            <a:r>
              <a:rPr lang="en-US" dirty="0" smtClean="0"/>
              <a:t>–Lemmatization contd…</a:t>
            </a:r>
            <a:endParaRPr lang="en-US" dirty="0"/>
          </a:p>
        </p:txBody>
      </p:sp>
      <p:sp>
        <p:nvSpPr>
          <p:cNvPr id="5" name="Rectangle 4"/>
          <p:cNvSpPr>
            <a:spLocks noGrp="1" noChangeArrowheads="1"/>
          </p:cNvSpPr>
          <p:nvPr/>
        </p:nvSpPr>
        <p:spPr bwMode="auto">
          <a:xfrm>
            <a:off x="607444" y="1196752"/>
            <a:ext cx="8005310" cy="514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914400" lvl="2" indent="0">
              <a:buNone/>
            </a:pPr>
            <a:r>
              <a:rPr lang="en-US" sz="1400" dirty="0" smtClean="0">
                <a:solidFill>
                  <a:schemeClr val="tx2"/>
                </a:solidFill>
              </a:rPr>
              <a:t>OpenNLP</a:t>
            </a:r>
            <a:endParaRPr lang="en-US" sz="1400" dirty="0">
              <a:solidFill>
                <a:schemeClr val="tx2"/>
              </a:solidFill>
            </a:endParaRPr>
          </a:p>
          <a:p>
            <a:pPr marL="914400" lvl="2" indent="0">
              <a:buNone/>
            </a:pPr>
            <a:endParaRPr lang="en-US" sz="1400" b="0" dirty="0">
              <a:solidFill>
                <a:schemeClr val="tx2"/>
              </a:solidFill>
            </a:endParaRPr>
          </a:p>
          <a:p>
            <a:pPr marL="914400" lvl="2" indent="0">
              <a:buNone/>
            </a:pPr>
            <a:r>
              <a:rPr lang="en-US" sz="1400" dirty="0" smtClean="0">
                <a:solidFill>
                  <a:schemeClr val="tx2"/>
                </a:solidFill>
              </a:rPr>
              <a:t>1. Pass Model File</a:t>
            </a:r>
          </a:p>
          <a:p>
            <a:pPr marL="914400" lvl="2" indent="0">
              <a:buNone/>
            </a:pPr>
            <a:r>
              <a:rPr lang="en-US" sz="1400" b="0" dirty="0" err="1" smtClean="0">
                <a:solidFill>
                  <a:schemeClr val="tx2"/>
                </a:solidFill>
              </a:rPr>
              <a:t>LemmatizerModel</a:t>
            </a:r>
            <a:r>
              <a:rPr lang="en-US" sz="1400" b="0" dirty="0" smtClean="0">
                <a:solidFill>
                  <a:schemeClr val="tx2"/>
                </a:solidFill>
              </a:rPr>
              <a:t> </a:t>
            </a:r>
            <a:r>
              <a:rPr lang="en-US" sz="1400" b="0" dirty="0">
                <a:solidFill>
                  <a:schemeClr val="tx2"/>
                </a:solidFill>
              </a:rPr>
              <a:t>model = null;</a:t>
            </a:r>
          </a:p>
          <a:p>
            <a:pPr marL="914400" lvl="2" indent="0">
              <a:buNone/>
            </a:pPr>
            <a:r>
              <a:rPr lang="en-US" sz="1400" b="0" dirty="0">
                <a:solidFill>
                  <a:schemeClr val="tx2"/>
                </a:solidFill>
              </a:rPr>
              <a:t>try (</a:t>
            </a:r>
            <a:r>
              <a:rPr lang="en-US" sz="1400" b="0" dirty="0" err="1">
                <a:solidFill>
                  <a:schemeClr val="tx2"/>
                </a:solidFill>
              </a:rPr>
              <a:t>InputStream</a:t>
            </a:r>
            <a:r>
              <a:rPr lang="en-US" sz="1400" b="0" dirty="0">
                <a:solidFill>
                  <a:schemeClr val="tx2"/>
                </a:solidFill>
              </a:rPr>
              <a:t> </a:t>
            </a:r>
            <a:r>
              <a:rPr lang="en-US" sz="1400" b="0" dirty="0" err="1">
                <a:solidFill>
                  <a:schemeClr val="tx2"/>
                </a:solidFill>
              </a:rPr>
              <a:t>modelIn</a:t>
            </a:r>
            <a:r>
              <a:rPr lang="en-US" sz="1400" b="0" dirty="0">
                <a:solidFill>
                  <a:schemeClr val="tx2"/>
                </a:solidFill>
              </a:rPr>
              <a:t> = new </a:t>
            </a:r>
            <a:r>
              <a:rPr lang="en-US" sz="1400" b="0" dirty="0" err="1" smtClean="0">
                <a:solidFill>
                  <a:schemeClr val="tx2"/>
                </a:solidFill>
              </a:rPr>
              <a:t>FileInputStream</a:t>
            </a:r>
            <a:r>
              <a:rPr lang="en-US" sz="1400" b="0" dirty="0" smtClean="0">
                <a:solidFill>
                  <a:schemeClr val="tx2"/>
                </a:solidFill>
              </a:rPr>
              <a:t>(</a:t>
            </a:r>
            <a:r>
              <a:rPr lang="en-US" sz="1400" dirty="0" smtClean="0">
                <a:solidFill>
                  <a:schemeClr val="accent5">
                    <a:lumMod val="60000"/>
                    <a:lumOff val="40000"/>
                  </a:schemeClr>
                </a:solidFill>
              </a:rPr>
              <a:t>"</a:t>
            </a:r>
            <a:r>
              <a:rPr lang="en-US" sz="1400" dirty="0" err="1" smtClean="0">
                <a:solidFill>
                  <a:schemeClr val="accent5">
                    <a:lumMod val="60000"/>
                    <a:lumOff val="40000"/>
                  </a:schemeClr>
                </a:solidFill>
              </a:rPr>
              <a:t>en-lemmatizer.bin</a:t>
            </a:r>
            <a:r>
              <a:rPr lang="en-US" sz="1400" dirty="0" smtClean="0">
                <a:solidFill>
                  <a:schemeClr val="accent5">
                    <a:lumMod val="60000"/>
                    <a:lumOff val="40000"/>
                  </a:schemeClr>
                </a:solidFill>
              </a:rPr>
              <a:t>"</a:t>
            </a:r>
            <a:r>
              <a:rPr lang="en-US" sz="1400" b="0" dirty="0" smtClean="0">
                <a:solidFill>
                  <a:schemeClr val="tx2"/>
                </a:solidFill>
              </a:rPr>
              <a:t>))) </a:t>
            </a:r>
            <a:r>
              <a:rPr lang="en-US" sz="1400" b="0" dirty="0">
                <a:solidFill>
                  <a:schemeClr val="tx2"/>
                </a:solidFill>
              </a:rPr>
              <a:t>{</a:t>
            </a:r>
          </a:p>
          <a:p>
            <a:pPr marL="914400" lvl="2" indent="0">
              <a:buNone/>
            </a:pPr>
            <a:r>
              <a:rPr lang="en-US" sz="1400" b="0" dirty="0">
                <a:solidFill>
                  <a:schemeClr val="tx2"/>
                </a:solidFill>
              </a:rPr>
              <a:t>  model = new </a:t>
            </a:r>
            <a:r>
              <a:rPr lang="en-US" sz="1400" b="0" dirty="0" err="1">
                <a:solidFill>
                  <a:schemeClr val="tx2"/>
                </a:solidFill>
              </a:rPr>
              <a:t>LemmatizerModel</a:t>
            </a:r>
            <a:r>
              <a:rPr lang="en-US" sz="1400" b="0" dirty="0">
                <a:solidFill>
                  <a:schemeClr val="tx2"/>
                </a:solidFill>
              </a:rPr>
              <a:t>(</a:t>
            </a:r>
            <a:r>
              <a:rPr lang="en-US" sz="1400" b="0" dirty="0" err="1">
                <a:solidFill>
                  <a:schemeClr val="tx2"/>
                </a:solidFill>
              </a:rPr>
              <a:t>modelIn</a:t>
            </a:r>
            <a:r>
              <a:rPr lang="en-US" sz="1400" b="0" dirty="0">
                <a:solidFill>
                  <a:schemeClr val="tx2"/>
                </a:solidFill>
              </a:rPr>
              <a:t>);</a:t>
            </a:r>
          </a:p>
          <a:p>
            <a:pPr marL="914400" lvl="2" indent="0">
              <a:buNone/>
            </a:pPr>
            <a:r>
              <a:rPr lang="en-US" sz="1400" b="0" dirty="0" smtClean="0">
                <a:solidFill>
                  <a:schemeClr val="tx2"/>
                </a:solidFill>
              </a:rPr>
              <a:t>}</a:t>
            </a:r>
          </a:p>
          <a:p>
            <a:pPr marL="914400" lvl="2" indent="0">
              <a:buNone/>
            </a:pPr>
            <a:endParaRPr lang="en-US" sz="1400" b="0" dirty="0" smtClean="0">
              <a:solidFill>
                <a:schemeClr val="tx2"/>
              </a:solidFill>
            </a:endParaRPr>
          </a:p>
          <a:p>
            <a:pPr marL="914400" lvl="2" indent="0">
              <a:buNone/>
            </a:pPr>
            <a:r>
              <a:rPr lang="en-US" sz="1400" dirty="0" smtClean="0">
                <a:solidFill>
                  <a:schemeClr val="tx2"/>
                </a:solidFill>
              </a:rPr>
              <a:t>2. </a:t>
            </a:r>
            <a:r>
              <a:rPr lang="en-US" sz="1400" dirty="0" err="1" smtClean="0">
                <a:solidFill>
                  <a:schemeClr val="tx2"/>
                </a:solidFill>
              </a:rPr>
              <a:t>Intantiate</a:t>
            </a:r>
            <a:r>
              <a:rPr lang="en-US" sz="1400" dirty="0" smtClean="0">
                <a:solidFill>
                  <a:schemeClr val="tx2"/>
                </a:solidFill>
              </a:rPr>
              <a:t> </a:t>
            </a:r>
            <a:r>
              <a:rPr lang="en-US" sz="1400" dirty="0" err="1" smtClean="0">
                <a:solidFill>
                  <a:schemeClr val="tx2"/>
                </a:solidFill>
              </a:rPr>
              <a:t>Lemmatizer</a:t>
            </a:r>
            <a:endParaRPr lang="en-US" sz="1400" dirty="0" smtClean="0">
              <a:solidFill>
                <a:schemeClr val="tx2"/>
              </a:solidFill>
            </a:endParaRPr>
          </a:p>
          <a:p>
            <a:pPr marL="914400" lvl="2" indent="0">
              <a:buNone/>
            </a:pPr>
            <a:r>
              <a:rPr lang="en-US" sz="1400" b="0" dirty="0" err="1">
                <a:solidFill>
                  <a:schemeClr val="tx2"/>
                </a:solidFill>
              </a:rPr>
              <a:t>LemmatizerME</a:t>
            </a:r>
            <a:r>
              <a:rPr lang="en-US" sz="1400" b="0" dirty="0">
                <a:solidFill>
                  <a:schemeClr val="tx2"/>
                </a:solidFill>
              </a:rPr>
              <a:t> </a:t>
            </a:r>
            <a:r>
              <a:rPr lang="en-US" sz="1400" b="0" dirty="0" err="1">
                <a:solidFill>
                  <a:schemeClr val="tx2"/>
                </a:solidFill>
              </a:rPr>
              <a:t>lemmatizer</a:t>
            </a:r>
            <a:r>
              <a:rPr lang="en-US" sz="1400" b="0" dirty="0">
                <a:solidFill>
                  <a:schemeClr val="tx2"/>
                </a:solidFill>
              </a:rPr>
              <a:t> = new </a:t>
            </a:r>
            <a:r>
              <a:rPr lang="en-US" sz="1400" b="0" dirty="0" err="1">
                <a:solidFill>
                  <a:schemeClr val="tx2"/>
                </a:solidFill>
              </a:rPr>
              <a:t>LemmatizerME</a:t>
            </a:r>
            <a:r>
              <a:rPr lang="en-US" sz="1400" b="0" dirty="0">
                <a:solidFill>
                  <a:schemeClr val="tx2"/>
                </a:solidFill>
              </a:rPr>
              <a:t>(model</a:t>
            </a:r>
            <a:r>
              <a:rPr lang="en-US" sz="1400" b="0" dirty="0" smtClean="0">
                <a:solidFill>
                  <a:schemeClr val="tx2"/>
                </a:solidFill>
              </a:rPr>
              <a:t>);</a:t>
            </a:r>
          </a:p>
          <a:p>
            <a:pPr marL="914400" lvl="2" indent="0">
              <a:buNone/>
            </a:pPr>
            <a:endParaRPr lang="en-US" sz="1400" b="0" dirty="0">
              <a:solidFill>
                <a:schemeClr val="tx2"/>
              </a:solidFill>
            </a:endParaRPr>
          </a:p>
          <a:p>
            <a:pPr marL="914400" lvl="2" indent="0">
              <a:buNone/>
            </a:pPr>
            <a:r>
              <a:rPr lang="en-US" sz="1400" dirty="0" smtClean="0">
                <a:solidFill>
                  <a:schemeClr val="tx2"/>
                </a:solidFill>
              </a:rPr>
              <a:t>3. Pass Tokens and POS tags to lemmatize</a:t>
            </a:r>
          </a:p>
          <a:p>
            <a:pPr marL="914400" lvl="2" indent="0">
              <a:buNone/>
            </a:pPr>
            <a:r>
              <a:rPr lang="en-US" sz="1400" b="0" dirty="0">
                <a:solidFill>
                  <a:schemeClr val="tx2"/>
                </a:solidFill>
              </a:rPr>
              <a:t>String[] tokens = new String[]{"Most", "large", "cities", "in", "the", "US", "had",</a:t>
            </a:r>
          </a:p>
          <a:p>
            <a:pPr marL="914400" lvl="2" indent="0">
              <a:buNone/>
            </a:pPr>
            <a:r>
              <a:rPr lang="en-US" sz="1400" b="0" dirty="0">
                <a:solidFill>
                  <a:schemeClr val="tx2"/>
                </a:solidFill>
              </a:rPr>
              <a:t>                             "morning", "and", "afternoon", "newspapers", "."};</a:t>
            </a:r>
          </a:p>
          <a:p>
            <a:pPr marL="914400" lvl="2" indent="0">
              <a:buNone/>
            </a:pPr>
            <a:r>
              <a:rPr lang="en-US" sz="1400" b="0" dirty="0">
                <a:solidFill>
                  <a:schemeClr val="tx2"/>
                </a:solidFill>
              </a:rPr>
              <a:t>String[] tags = </a:t>
            </a:r>
            <a:r>
              <a:rPr lang="en-US" sz="1400" b="0" dirty="0" err="1">
                <a:solidFill>
                  <a:schemeClr val="tx2"/>
                </a:solidFill>
              </a:rPr>
              <a:t>tagger.tag</a:t>
            </a:r>
            <a:r>
              <a:rPr lang="en-US" sz="1400" b="0" dirty="0">
                <a:solidFill>
                  <a:schemeClr val="tx2"/>
                </a:solidFill>
              </a:rPr>
              <a:t>(sent);</a:t>
            </a:r>
          </a:p>
          <a:p>
            <a:pPr marL="914400" lvl="2" indent="0">
              <a:buNone/>
            </a:pPr>
            <a:r>
              <a:rPr lang="en-US" sz="1400" b="0" dirty="0">
                <a:solidFill>
                  <a:schemeClr val="tx2"/>
                </a:solidFill>
              </a:rPr>
              <a:t>String[] lemmas = </a:t>
            </a:r>
            <a:r>
              <a:rPr lang="en-US" sz="1400" b="0" dirty="0" err="1">
                <a:solidFill>
                  <a:schemeClr val="tx2"/>
                </a:solidFill>
              </a:rPr>
              <a:t>lemmatizer.</a:t>
            </a:r>
            <a:r>
              <a:rPr lang="en-US" sz="1400" dirty="0" err="1">
                <a:solidFill>
                  <a:schemeClr val="accent5">
                    <a:lumMod val="60000"/>
                    <a:lumOff val="40000"/>
                  </a:schemeClr>
                </a:solidFill>
              </a:rPr>
              <a:t>lemmatize</a:t>
            </a:r>
            <a:r>
              <a:rPr lang="en-US" sz="1400" b="0" dirty="0">
                <a:solidFill>
                  <a:schemeClr val="tx2"/>
                </a:solidFill>
              </a:rPr>
              <a:t>(tokens, </a:t>
            </a:r>
            <a:r>
              <a:rPr lang="en-US" sz="1400" b="0" dirty="0" err="1">
                <a:solidFill>
                  <a:schemeClr val="tx2"/>
                </a:solidFill>
              </a:rPr>
              <a:t>postags</a:t>
            </a:r>
            <a:r>
              <a:rPr lang="en-US" sz="1400" b="0" dirty="0">
                <a:solidFill>
                  <a:schemeClr val="tx2"/>
                </a:solidFill>
              </a:rPr>
              <a:t>);</a:t>
            </a:r>
          </a:p>
          <a:p>
            <a:pPr marL="914400" lvl="2" indent="0">
              <a:buNone/>
            </a:pPr>
            <a:endParaRPr lang="en-US" sz="1400" dirty="0" smtClean="0">
              <a:solidFill>
                <a:schemeClr val="tx2"/>
              </a:solidFill>
            </a:endParaRPr>
          </a:p>
          <a:p>
            <a:pPr marL="914400" lvl="2" indent="0">
              <a:buNone/>
            </a:pPr>
            <a:endParaRPr lang="en-US" sz="1400" dirty="0">
              <a:solidFill>
                <a:schemeClr val="tx2"/>
              </a:solidFill>
            </a:endParaRPr>
          </a:p>
          <a:p>
            <a:pPr marL="914400" lvl="2" indent="0">
              <a:buNone/>
            </a:pPr>
            <a:endParaRPr lang="en-US" sz="1400" dirty="0" smtClean="0">
              <a:solidFill>
                <a:schemeClr val="tx2"/>
              </a:solidFill>
            </a:endParaRPr>
          </a:p>
          <a:p>
            <a:pPr marL="914400" lvl="2" indent="0">
              <a:buNone/>
            </a:pPr>
            <a:r>
              <a:rPr lang="en-US" sz="1400" dirty="0">
                <a:solidFill>
                  <a:schemeClr val="tx2"/>
                </a:solidFill>
              </a:rPr>
              <a:t> </a:t>
            </a: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lvl="2"/>
            <a:endParaRPr lang="en-US" sz="1400" b="0" dirty="0">
              <a:solidFill>
                <a:schemeClr val="tx2"/>
              </a:solidFill>
            </a:endParaRPr>
          </a:p>
          <a:p>
            <a:pPr marL="914400" lvl="2" indent="0">
              <a:buNone/>
            </a:pPr>
            <a:endParaRPr lang="en-US" sz="1400" b="0" dirty="0">
              <a:solidFill>
                <a:schemeClr val="tx2"/>
              </a:solidFill>
            </a:endParaRPr>
          </a:p>
          <a:p>
            <a:pPr marL="0" indent="0">
              <a:buNone/>
            </a:pPr>
            <a:endParaRPr lang="en-US" sz="1600" dirty="0" smtClean="0">
              <a:solidFill>
                <a:schemeClr val="tx2"/>
              </a:solidFill>
              <a:latin typeface="+mj-lt"/>
            </a:endParaRPr>
          </a:p>
          <a:p>
            <a:pPr marL="0" indent="0">
              <a:buNone/>
            </a:pPr>
            <a:endParaRPr lang="en-US" sz="1600" dirty="0">
              <a:solidFill>
                <a:schemeClr val="tx2"/>
              </a:solidFill>
              <a:latin typeface="+mj-lt"/>
            </a:endParaRPr>
          </a:p>
          <a:p>
            <a:pPr marL="0" indent="0">
              <a:buNone/>
            </a:pPr>
            <a:endParaRPr lang="en-US" sz="1600" dirty="0" smtClean="0">
              <a:solidFill>
                <a:schemeClr val="tx2"/>
              </a:solidFill>
              <a:latin typeface="+mj-lt"/>
            </a:endParaRPr>
          </a:p>
          <a:p>
            <a:pPr marL="0" indent="0">
              <a:buNone/>
            </a:pPr>
            <a:endParaRPr lang="en-US" sz="1400" b="0" dirty="0" smtClean="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3662725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12</a:t>
            </a:fld>
            <a:endParaRPr lang="en-US" dirty="0"/>
          </a:p>
        </p:txBody>
      </p:sp>
      <p:sp>
        <p:nvSpPr>
          <p:cNvPr id="3" name="Title 2"/>
          <p:cNvSpPr>
            <a:spLocks noGrp="1"/>
          </p:cNvSpPr>
          <p:nvPr>
            <p:ph type="title"/>
          </p:nvPr>
        </p:nvSpPr>
        <p:spPr>
          <a:xfrm>
            <a:off x="323528" y="404664"/>
            <a:ext cx="8712968" cy="792088"/>
          </a:xfrm>
        </p:spPr>
        <p:txBody>
          <a:bodyPr>
            <a:normAutofit/>
          </a:bodyPr>
          <a:lstStyle/>
          <a:p>
            <a:r>
              <a:rPr lang="en-US" dirty="0" smtClean="0"/>
              <a:t> Text </a:t>
            </a:r>
            <a:r>
              <a:rPr lang="en-US" dirty="0"/>
              <a:t>preprocessing </a:t>
            </a:r>
            <a:r>
              <a:rPr lang="en-US" dirty="0" smtClean="0"/>
              <a:t>– Syntactical</a:t>
            </a:r>
            <a:endParaRPr lang="en-US" dirty="0"/>
          </a:p>
        </p:txBody>
      </p:sp>
      <p:sp>
        <p:nvSpPr>
          <p:cNvPr id="5" name="Rectangle 4"/>
          <p:cNvSpPr>
            <a:spLocks noGrp="1" noChangeArrowheads="1"/>
          </p:cNvSpPr>
          <p:nvPr/>
        </p:nvSpPr>
        <p:spPr bwMode="auto">
          <a:xfrm>
            <a:off x="167090" y="1196752"/>
            <a:ext cx="800531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914400" lvl="2" indent="0">
              <a:buNone/>
            </a:pPr>
            <a:r>
              <a:rPr lang="en-US" sz="1400" b="0" dirty="0" smtClean="0">
                <a:solidFill>
                  <a:schemeClr val="tx2"/>
                </a:solidFill>
              </a:rPr>
              <a:t>-    It involves in maintaining the </a:t>
            </a:r>
            <a:r>
              <a:rPr lang="en-US" sz="1400" b="0" dirty="0">
                <a:solidFill>
                  <a:schemeClr val="tx2"/>
                </a:solidFill>
              </a:rPr>
              <a:t>structure of </a:t>
            </a:r>
            <a:r>
              <a:rPr lang="en-US" sz="1400" b="0" dirty="0" smtClean="0">
                <a:solidFill>
                  <a:schemeClr val="tx2"/>
                </a:solidFill>
              </a:rPr>
              <a:t>statements/sentences.</a:t>
            </a:r>
          </a:p>
          <a:p>
            <a:pPr lvl="2">
              <a:buFontTx/>
              <a:buChar char="-"/>
            </a:pPr>
            <a:r>
              <a:rPr lang="en-US" sz="1400" b="0" dirty="0" smtClean="0">
                <a:solidFill>
                  <a:schemeClr val="tx2"/>
                </a:solidFill>
              </a:rPr>
              <a:t>Syntactic </a:t>
            </a:r>
            <a:r>
              <a:rPr lang="en-US" sz="1400" b="0" dirty="0">
                <a:solidFill>
                  <a:schemeClr val="tx2"/>
                </a:solidFill>
              </a:rPr>
              <a:t>can be defined as to do with the arrangement of words and phrases when forming a sentence</a:t>
            </a:r>
            <a:r>
              <a:rPr lang="en-US" sz="1400" b="0" dirty="0" smtClean="0">
                <a:solidFill>
                  <a:schemeClr val="tx2"/>
                </a:solidFill>
              </a:rPr>
              <a:t>.</a:t>
            </a:r>
          </a:p>
          <a:p>
            <a:pPr lvl="2">
              <a:buFontTx/>
              <a:buChar char="-"/>
            </a:pPr>
            <a:r>
              <a:rPr lang="en-US" sz="1400" b="0" dirty="0" smtClean="0">
                <a:solidFill>
                  <a:schemeClr val="tx2"/>
                </a:solidFill>
              </a:rPr>
              <a:t> </a:t>
            </a:r>
            <a:r>
              <a:rPr lang="en-US" sz="1400" b="0" dirty="0">
                <a:solidFill>
                  <a:schemeClr val="tx2"/>
                </a:solidFill>
              </a:rPr>
              <a:t>In </a:t>
            </a:r>
            <a:r>
              <a:rPr lang="en-US" sz="1400" b="0" dirty="0">
                <a:solidFill>
                  <a:schemeClr val="tx2"/>
                </a:solidFill>
                <a:hlinkClick r:id="rId3" tooltip="Difference Between  Linguistics and Literature"/>
              </a:rPr>
              <a:t>linguistics</a:t>
            </a:r>
            <a:r>
              <a:rPr lang="en-US" sz="1400" b="0" dirty="0">
                <a:solidFill>
                  <a:schemeClr val="tx2"/>
                </a:solidFill>
              </a:rPr>
              <a:t>, the syntactic rule is also considered as an important rule because in order to bring out the meaning the arrangement of the sentence has to be accurate. </a:t>
            </a:r>
            <a:endParaRPr lang="en-US" sz="1400" b="0" dirty="0" smtClean="0">
              <a:solidFill>
                <a:schemeClr val="tx2"/>
              </a:solidFill>
            </a:endParaRPr>
          </a:p>
          <a:p>
            <a:pPr lvl="2">
              <a:buFontTx/>
              <a:buChar char="-"/>
            </a:pPr>
            <a:endParaRPr lang="en-US" sz="1400" b="0" dirty="0">
              <a:solidFill>
                <a:schemeClr val="tx2"/>
              </a:solidFill>
            </a:endParaRPr>
          </a:p>
          <a:p>
            <a:pPr marL="914400" lvl="2" indent="0">
              <a:buNone/>
            </a:pPr>
            <a:r>
              <a:rPr lang="en-US" sz="1400" dirty="0" smtClean="0">
                <a:solidFill>
                  <a:schemeClr val="tx2"/>
                </a:solidFill>
              </a:rPr>
              <a:t>Example 1:</a:t>
            </a:r>
          </a:p>
          <a:p>
            <a:pPr lvl="2">
              <a:buFont typeface="Wingdings" panose="05000000000000000000" pitchFamily="2" charset="2"/>
              <a:buChar char="Ø"/>
            </a:pPr>
            <a:r>
              <a:rPr lang="en-US" sz="1400" b="0" dirty="0" smtClean="0">
                <a:solidFill>
                  <a:schemeClr val="tx2"/>
                </a:solidFill>
              </a:rPr>
              <a:t>	</a:t>
            </a:r>
            <a:r>
              <a:rPr lang="en-US" sz="1400" dirty="0" smtClean="0">
                <a:solidFill>
                  <a:schemeClr val="tx2"/>
                </a:solidFill>
              </a:rPr>
              <a:t>The </a:t>
            </a:r>
            <a:r>
              <a:rPr lang="en-US" sz="1400" dirty="0">
                <a:solidFill>
                  <a:schemeClr val="tx2"/>
                </a:solidFill>
              </a:rPr>
              <a:t>school goes to </a:t>
            </a:r>
            <a:r>
              <a:rPr lang="en-US" sz="1400" dirty="0" smtClean="0">
                <a:solidFill>
                  <a:schemeClr val="tx2"/>
                </a:solidFill>
              </a:rPr>
              <a:t>boy.</a:t>
            </a:r>
          </a:p>
          <a:p>
            <a:pPr lvl="2">
              <a:buFont typeface="Wingdings" panose="05000000000000000000" pitchFamily="2" charset="2"/>
              <a:buChar char="Ø"/>
            </a:pPr>
            <a:r>
              <a:rPr lang="en-US" sz="1400" dirty="0" smtClean="0">
                <a:solidFill>
                  <a:schemeClr val="tx2"/>
                </a:solidFill>
              </a:rPr>
              <a:t>              The boy goes to school.</a:t>
            </a:r>
            <a:endParaRPr lang="en-US" sz="1400" dirty="0">
              <a:solidFill>
                <a:schemeClr val="tx2"/>
              </a:solidFill>
            </a:endParaRPr>
          </a:p>
          <a:p>
            <a:pPr marL="914400" lvl="2" indent="0">
              <a:buNone/>
            </a:pPr>
            <a:endParaRPr lang="en-US" sz="1400" dirty="0" smtClean="0">
              <a:solidFill>
                <a:schemeClr val="tx2"/>
              </a:solidFill>
            </a:endParaRPr>
          </a:p>
          <a:p>
            <a:pPr marL="914400" lvl="2" indent="0">
              <a:buNone/>
            </a:pPr>
            <a:r>
              <a:rPr lang="en-US" sz="1400" dirty="0" smtClean="0">
                <a:solidFill>
                  <a:schemeClr val="tx2"/>
                </a:solidFill>
              </a:rPr>
              <a:t>Example 2:</a:t>
            </a:r>
          </a:p>
          <a:p>
            <a:pPr lvl="2">
              <a:buFont typeface="Wingdings" panose="05000000000000000000" pitchFamily="2" charset="2"/>
              <a:buChar char="Ø"/>
            </a:pPr>
            <a:r>
              <a:rPr lang="en-US" sz="1400" dirty="0" smtClean="0">
                <a:solidFill>
                  <a:schemeClr val="tx2"/>
                </a:solidFill>
              </a:rPr>
              <a:t>	Only </a:t>
            </a:r>
            <a:r>
              <a:rPr lang="en-US" sz="1400" dirty="0">
                <a:solidFill>
                  <a:schemeClr val="tx2"/>
                </a:solidFill>
              </a:rPr>
              <a:t>John said he wants to write the first </a:t>
            </a:r>
            <a:r>
              <a:rPr lang="en-US" sz="1400" dirty="0" smtClean="0">
                <a:solidFill>
                  <a:schemeClr val="tx2"/>
                </a:solidFill>
              </a:rPr>
              <a:t>chapter.</a:t>
            </a:r>
          </a:p>
          <a:p>
            <a:pPr lvl="2">
              <a:buFont typeface="Wingdings" panose="05000000000000000000" pitchFamily="2" charset="2"/>
              <a:buChar char="Ø"/>
            </a:pPr>
            <a:r>
              <a:rPr lang="en-US" sz="1400" dirty="0" smtClean="0">
                <a:solidFill>
                  <a:schemeClr val="tx2"/>
                </a:solidFill>
              </a:rPr>
              <a:t>              John said he only wants to write the first chapter.</a:t>
            </a:r>
          </a:p>
          <a:p>
            <a:pPr lvl="2">
              <a:buFont typeface="Wingdings" panose="05000000000000000000" pitchFamily="2" charset="2"/>
              <a:buChar char="Ø"/>
            </a:pPr>
            <a:endParaRPr lang="en-US" sz="1400" dirty="0" smtClean="0">
              <a:solidFill>
                <a:schemeClr val="tx2"/>
              </a:solidFill>
            </a:endParaRPr>
          </a:p>
          <a:p>
            <a:pPr marL="914400" lvl="2" indent="0">
              <a:buNone/>
            </a:pPr>
            <a:endParaRPr lang="en-US" sz="1400" dirty="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lvl="2"/>
            <a:endParaRPr lang="en-US" sz="1400" b="0" dirty="0">
              <a:solidFill>
                <a:schemeClr val="tx2"/>
              </a:solidFill>
            </a:endParaRPr>
          </a:p>
          <a:p>
            <a:pPr marL="914400" lvl="2" indent="0">
              <a:buNone/>
            </a:pPr>
            <a:endParaRPr lang="en-US" sz="1400" b="0" dirty="0">
              <a:solidFill>
                <a:schemeClr val="tx2"/>
              </a:solidFill>
            </a:endParaRPr>
          </a:p>
          <a:p>
            <a:pPr marL="0" indent="0">
              <a:buNone/>
            </a:pPr>
            <a:endParaRPr lang="en-US" sz="1600" dirty="0" smtClean="0">
              <a:solidFill>
                <a:schemeClr val="tx2"/>
              </a:solidFill>
              <a:latin typeface="+mj-lt"/>
            </a:endParaRPr>
          </a:p>
          <a:p>
            <a:pPr marL="0" indent="0">
              <a:buNone/>
            </a:pPr>
            <a:endParaRPr lang="en-US" sz="1600" dirty="0">
              <a:solidFill>
                <a:schemeClr val="tx2"/>
              </a:solidFill>
              <a:latin typeface="+mj-lt"/>
            </a:endParaRPr>
          </a:p>
          <a:p>
            <a:pPr marL="0" indent="0">
              <a:buNone/>
            </a:pPr>
            <a:endParaRPr lang="en-US" sz="1600" dirty="0" smtClean="0">
              <a:solidFill>
                <a:schemeClr val="tx2"/>
              </a:solidFill>
              <a:latin typeface="+mj-lt"/>
            </a:endParaRPr>
          </a:p>
          <a:p>
            <a:pPr marL="0" indent="0">
              <a:buNone/>
            </a:pPr>
            <a:endParaRPr lang="en-US" sz="1400" b="0" dirty="0" smtClean="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1914855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13</a:t>
            </a:fld>
            <a:endParaRPr lang="en-US" dirty="0"/>
          </a:p>
        </p:txBody>
      </p:sp>
      <p:sp>
        <p:nvSpPr>
          <p:cNvPr id="3" name="Title 2"/>
          <p:cNvSpPr>
            <a:spLocks noGrp="1"/>
          </p:cNvSpPr>
          <p:nvPr>
            <p:ph type="title"/>
          </p:nvPr>
        </p:nvSpPr>
        <p:spPr/>
        <p:txBody>
          <a:bodyPr>
            <a:normAutofit/>
          </a:bodyPr>
          <a:lstStyle/>
          <a:p>
            <a:r>
              <a:rPr lang="en-US" dirty="0" smtClean="0"/>
              <a:t> Text preprocessing – Semantics </a:t>
            </a:r>
            <a:endParaRPr lang="en-US" dirty="0"/>
          </a:p>
        </p:txBody>
      </p:sp>
      <p:sp>
        <p:nvSpPr>
          <p:cNvPr id="5" name="Rectangle 4"/>
          <p:cNvSpPr>
            <a:spLocks noGrp="1" noChangeArrowheads="1"/>
          </p:cNvSpPr>
          <p:nvPr/>
        </p:nvSpPr>
        <p:spPr bwMode="auto">
          <a:xfrm>
            <a:off x="755576" y="1412776"/>
            <a:ext cx="7713058"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buClr>
                <a:schemeClr val="tx2"/>
              </a:buClr>
              <a:buFont typeface="Arial" panose="020B0604020202020204" pitchFamily="34" charset="0"/>
              <a:buChar char="•"/>
            </a:pPr>
            <a:r>
              <a:rPr lang="en-US" sz="1400" b="0" dirty="0">
                <a:solidFill>
                  <a:schemeClr val="tx2"/>
                </a:solidFill>
                <a:ea typeface="ＭＳ Ｐゴシック" charset="-128"/>
              </a:rPr>
              <a:t>Semantic - ‘to do with meaning</a:t>
            </a:r>
            <a:r>
              <a:rPr lang="en-US" sz="1400" b="0" dirty="0" smtClean="0">
                <a:solidFill>
                  <a:schemeClr val="tx2"/>
                </a:solidFill>
                <a:ea typeface="ＭＳ Ｐゴシック" charset="-128"/>
              </a:rPr>
              <a:t>’.</a:t>
            </a:r>
          </a:p>
          <a:p>
            <a:pPr>
              <a:buClr>
                <a:schemeClr val="tx2"/>
              </a:buClr>
              <a:buFont typeface="Arial" panose="020B0604020202020204" pitchFamily="34" charset="0"/>
              <a:buChar char="•"/>
            </a:pPr>
            <a:r>
              <a:rPr lang="en-US" sz="1400" b="0" dirty="0" smtClean="0">
                <a:solidFill>
                  <a:schemeClr val="tx2"/>
                </a:solidFill>
                <a:ea typeface="ＭＳ Ｐゴシック" charset="-128"/>
              </a:rPr>
              <a:t>From </a:t>
            </a:r>
            <a:r>
              <a:rPr lang="en-US" sz="1400" b="0" dirty="0">
                <a:solidFill>
                  <a:schemeClr val="tx2"/>
                </a:solidFill>
                <a:ea typeface="ＭＳ Ｐゴシック" charset="-128"/>
              </a:rPr>
              <a:t>this definition, it is clear that semantic emphasizes the significance of the meaning of words, </a:t>
            </a:r>
            <a:r>
              <a:rPr lang="en-US" sz="1400" b="0" dirty="0">
                <a:solidFill>
                  <a:schemeClr val="tx2"/>
                </a:solidFill>
                <a:ea typeface="ＭＳ Ｐゴシック" charset="-128"/>
                <a:hlinkClick r:id="rId2"/>
              </a:rPr>
              <a:t>phrases</a:t>
            </a:r>
            <a:r>
              <a:rPr lang="en-US" sz="1400" b="0" dirty="0">
                <a:solidFill>
                  <a:schemeClr val="tx2"/>
                </a:solidFill>
                <a:ea typeface="ＭＳ Ｐゴシック" charset="-128"/>
              </a:rPr>
              <a:t>, etc. </a:t>
            </a:r>
            <a:endParaRPr lang="en-US" sz="1400" b="0" dirty="0" smtClean="0">
              <a:solidFill>
                <a:schemeClr val="tx2"/>
              </a:solidFill>
              <a:ea typeface="ＭＳ Ｐゴシック" charset="-128"/>
            </a:endParaRPr>
          </a:p>
          <a:p>
            <a:pPr>
              <a:buFont typeface="Wingdings" panose="05000000000000000000" pitchFamily="2" charset="2"/>
              <a:buChar char="Ø"/>
            </a:pPr>
            <a:endParaRPr lang="en-US" sz="1400" b="0" dirty="0">
              <a:solidFill>
                <a:schemeClr val="tx2"/>
              </a:solidFill>
              <a:ea typeface="ＭＳ Ｐゴシック" charset="-128"/>
            </a:endParaRPr>
          </a:p>
          <a:p>
            <a:pPr marL="0" indent="0">
              <a:buNone/>
            </a:pPr>
            <a:r>
              <a:rPr lang="en-US" sz="1400" dirty="0" smtClean="0">
                <a:solidFill>
                  <a:schemeClr val="tx2"/>
                </a:solidFill>
                <a:ea typeface="ＭＳ Ｐゴシック" charset="-128"/>
              </a:rPr>
              <a:t>Example:</a:t>
            </a:r>
            <a:br>
              <a:rPr lang="en-US" sz="1400" dirty="0" smtClean="0">
                <a:solidFill>
                  <a:schemeClr val="tx2"/>
                </a:solidFill>
                <a:ea typeface="ＭＳ Ｐゴシック" charset="-128"/>
              </a:rPr>
            </a:br>
            <a:endParaRPr lang="en-US" sz="1400" dirty="0" smtClean="0">
              <a:solidFill>
                <a:schemeClr val="tx2"/>
              </a:solidFill>
              <a:ea typeface="ＭＳ Ｐゴシック" charset="-128"/>
            </a:endParaRPr>
          </a:p>
          <a:p>
            <a:pPr marL="0" indent="0">
              <a:buNone/>
            </a:pPr>
            <a:r>
              <a:rPr lang="en-US" sz="1400" b="0" dirty="0" smtClean="0">
                <a:solidFill>
                  <a:schemeClr val="tx2"/>
                </a:solidFill>
                <a:ea typeface="ＭＳ Ｐゴシック" charset="-128"/>
              </a:rPr>
              <a:t>	You </a:t>
            </a:r>
            <a:r>
              <a:rPr lang="en-US" sz="1400" b="0" dirty="0">
                <a:solidFill>
                  <a:schemeClr val="tx2"/>
                </a:solidFill>
                <a:ea typeface="ＭＳ Ｐゴシック" charset="-128"/>
              </a:rPr>
              <a:t>killed it</a:t>
            </a:r>
            <a:r>
              <a:rPr lang="en-US" sz="1400" b="0" dirty="0" smtClean="0">
                <a:solidFill>
                  <a:schemeClr val="tx2"/>
                </a:solidFill>
                <a:ea typeface="ＭＳ Ｐゴシック" charset="-128"/>
              </a:rPr>
              <a:t>.</a:t>
            </a:r>
          </a:p>
          <a:p>
            <a:pPr marL="0" indent="0">
              <a:buNone/>
            </a:pPr>
            <a:endParaRPr lang="en-US" sz="1400" b="0" dirty="0">
              <a:solidFill>
                <a:schemeClr val="tx2"/>
              </a:solidFill>
              <a:ea typeface="ＭＳ Ｐゴシック" charset="-128"/>
            </a:endParaRPr>
          </a:p>
          <a:p>
            <a:pPr marL="0" indent="0">
              <a:buNone/>
            </a:pPr>
            <a:r>
              <a:rPr lang="en-US" sz="1400" b="0" dirty="0" smtClean="0">
                <a:solidFill>
                  <a:schemeClr val="tx2"/>
                </a:solidFill>
                <a:ea typeface="ＭＳ Ｐゴシック" charset="-128"/>
              </a:rPr>
              <a:t> 1. This </a:t>
            </a:r>
            <a:r>
              <a:rPr lang="en-US" sz="1400" b="0" dirty="0">
                <a:solidFill>
                  <a:schemeClr val="tx2"/>
                </a:solidFill>
                <a:ea typeface="ＭＳ Ｐゴシック" charset="-128"/>
              </a:rPr>
              <a:t>could simply denote that the individual has killed something, such as an animal. </a:t>
            </a:r>
            <a:endParaRPr lang="en-US" sz="1400" b="0" dirty="0" smtClean="0">
              <a:solidFill>
                <a:schemeClr val="tx2"/>
              </a:solidFill>
              <a:ea typeface="ＭＳ Ｐゴシック" charset="-128"/>
            </a:endParaRPr>
          </a:p>
          <a:p>
            <a:pPr marL="0" indent="0">
              <a:buNone/>
            </a:pPr>
            <a:r>
              <a:rPr lang="en-US" sz="1400" b="0" dirty="0" smtClean="0">
                <a:solidFill>
                  <a:schemeClr val="tx2"/>
                </a:solidFill>
                <a:ea typeface="ＭＳ Ｐゴシック" charset="-128"/>
              </a:rPr>
              <a:t> 2. But </a:t>
            </a:r>
            <a:r>
              <a:rPr lang="en-US" sz="1400" b="0" dirty="0">
                <a:solidFill>
                  <a:schemeClr val="tx2"/>
                </a:solidFill>
                <a:ea typeface="ＭＳ Ｐゴシック" charset="-128"/>
              </a:rPr>
              <a:t>put the same sentence in the context of a musical performance. Here a person could say ‘you killed it’ to emphasize that the individual performed very well.</a:t>
            </a:r>
          </a:p>
          <a:p>
            <a:pPr marL="0" indent="0">
              <a:buNone/>
            </a:pPr>
            <a:r>
              <a:rPr lang="en-US" sz="1400" b="0" dirty="0">
                <a:solidFill>
                  <a:schemeClr val="tx2"/>
                </a:solidFill>
                <a:ea typeface="ＭＳ Ｐゴシック" charset="-128"/>
              </a:rPr>
              <a:t>	</a:t>
            </a:r>
          </a:p>
          <a:p>
            <a:pPr marL="0" indent="0">
              <a:buNone/>
            </a:pPr>
            <a:endParaRPr lang="en-US" sz="1600" dirty="0">
              <a:solidFill>
                <a:schemeClr val="tx2"/>
              </a:solidFill>
              <a:latin typeface="+mj-lt"/>
            </a:endParaRPr>
          </a:p>
          <a:p>
            <a:pPr marL="0" indent="0">
              <a:buNone/>
            </a:pPr>
            <a:endParaRPr lang="en-US" sz="1400" b="0" dirty="0">
              <a:solidFill>
                <a:schemeClr val="tx2"/>
              </a:solidFill>
              <a:ea typeface="ＭＳ Ｐゴシック" charset="-128"/>
            </a:endParaRPr>
          </a:p>
          <a:p>
            <a:pPr marL="0" indent="0">
              <a:buNone/>
            </a:pPr>
            <a:endParaRPr lang="en-US" sz="1400" b="0" dirty="0" smtClean="0">
              <a:solidFill>
                <a:schemeClr val="tx2"/>
              </a:solidFill>
              <a:ea typeface="ＭＳ Ｐゴシック" charset="-128"/>
            </a:endParaRPr>
          </a:p>
          <a:p>
            <a:pPr marL="0" indent="0">
              <a:buNone/>
            </a:pPr>
            <a:endParaRPr lang="en-US" sz="1400" b="0" dirty="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637055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14</a:t>
            </a:fld>
            <a:endParaRPr lang="en-US" dirty="0"/>
          </a:p>
        </p:txBody>
      </p:sp>
      <p:sp>
        <p:nvSpPr>
          <p:cNvPr id="3" name="Title 2"/>
          <p:cNvSpPr>
            <a:spLocks noGrp="1"/>
          </p:cNvSpPr>
          <p:nvPr>
            <p:ph type="title"/>
          </p:nvPr>
        </p:nvSpPr>
        <p:spPr/>
        <p:txBody>
          <a:bodyPr>
            <a:normAutofit/>
          </a:bodyPr>
          <a:lstStyle/>
          <a:p>
            <a:r>
              <a:rPr lang="en-US" dirty="0" smtClean="0"/>
              <a:t> Text preprocessing – Semantics </a:t>
            </a:r>
            <a:r>
              <a:rPr lang="en-US" dirty="0"/>
              <a:t>- POS Tagger</a:t>
            </a:r>
          </a:p>
        </p:txBody>
      </p:sp>
      <p:sp>
        <p:nvSpPr>
          <p:cNvPr id="5" name="Rectangle 4"/>
          <p:cNvSpPr>
            <a:spLocks noGrp="1" noChangeArrowheads="1"/>
          </p:cNvSpPr>
          <p:nvPr/>
        </p:nvSpPr>
        <p:spPr bwMode="auto">
          <a:xfrm>
            <a:off x="187714" y="1412776"/>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buClr>
                <a:schemeClr val="tx2"/>
              </a:buClr>
              <a:buFont typeface="Arial" panose="020B0604020202020204" pitchFamily="34" charset="0"/>
              <a:buChar char="•"/>
            </a:pPr>
            <a:r>
              <a:rPr lang="en-US" sz="1400" b="0" dirty="0" smtClean="0">
                <a:solidFill>
                  <a:schemeClr val="tx2"/>
                </a:solidFill>
                <a:ea typeface="ＭＳ Ｐゴシック" charset="-128"/>
              </a:rPr>
              <a:t>The </a:t>
            </a:r>
            <a:r>
              <a:rPr lang="en-US" sz="1400" b="0" dirty="0">
                <a:solidFill>
                  <a:schemeClr val="tx2"/>
                </a:solidFill>
                <a:ea typeface="ＭＳ Ｐゴシック" charset="-128"/>
              </a:rPr>
              <a:t>Part of Speech Tagger marks tokens with their corresponding word type based on the token itself and the context of the token. A token might have multiple </a:t>
            </a:r>
            <a:r>
              <a:rPr lang="en-US" sz="1400" b="0" dirty="0" err="1">
                <a:solidFill>
                  <a:schemeClr val="tx2"/>
                </a:solidFill>
                <a:ea typeface="ＭＳ Ｐゴシック" charset="-128"/>
              </a:rPr>
              <a:t>pos</a:t>
            </a:r>
            <a:r>
              <a:rPr lang="en-US" sz="1400" b="0" dirty="0">
                <a:solidFill>
                  <a:schemeClr val="tx2"/>
                </a:solidFill>
                <a:ea typeface="ＭＳ Ｐゴシック" charset="-128"/>
              </a:rPr>
              <a:t> tags depending on the token and the context. </a:t>
            </a:r>
          </a:p>
          <a:p>
            <a:pPr marL="0" lvl="0" indent="0">
              <a:buNone/>
            </a:pPr>
            <a:endParaRPr lang="en-US" sz="1400" b="0" dirty="0">
              <a:solidFill>
                <a:schemeClr val="tx2"/>
              </a:solidFill>
              <a:ea typeface="ＭＳ Ｐゴシック" charset="-128"/>
            </a:endParaRPr>
          </a:p>
          <a:p>
            <a:pPr marL="0" lvl="0" indent="0">
              <a:buNone/>
            </a:pPr>
            <a:endParaRPr lang="en-US" sz="1400" b="0" dirty="0">
              <a:solidFill>
                <a:schemeClr val="tx2"/>
              </a:solidFill>
              <a:ea typeface="ＭＳ Ｐゴシック" charset="-128"/>
            </a:endParaRPr>
          </a:p>
          <a:p>
            <a:pPr marL="0" lvl="0" indent="0">
              <a:buNone/>
            </a:pPr>
            <a:r>
              <a:rPr lang="en-US" sz="1400" dirty="0">
                <a:solidFill>
                  <a:schemeClr val="tx2"/>
                </a:solidFill>
                <a:ea typeface="ＭＳ Ｐゴシック" charset="-128"/>
              </a:rPr>
              <a:t>Example:</a:t>
            </a:r>
          </a:p>
          <a:p>
            <a:pPr marL="0" lvl="0" indent="0">
              <a:buNone/>
            </a:pPr>
            <a:endParaRPr lang="en-US" sz="1400" b="0" dirty="0">
              <a:solidFill>
                <a:schemeClr val="tx2"/>
              </a:solidFill>
              <a:ea typeface="ＭＳ Ｐゴシック" charset="-128"/>
            </a:endParaRPr>
          </a:p>
          <a:p>
            <a:pPr marL="0" lvl="0" indent="0">
              <a:buNone/>
            </a:pPr>
            <a:r>
              <a:rPr lang="en-US" sz="1400" dirty="0">
                <a:solidFill>
                  <a:schemeClr val="tx1"/>
                </a:solidFill>
                <a:ea typeface="ＭＳ Ｐゴシック" charset="-128"/>
              </a:rPr>
              <a:t>Pierre </a:t>
            </a:r>
            <a:r>
              <a:rPr lang="en-US" sz="1400" dirty="0" err="1">
                <a:solidFill>
                  <a:schemeClr val="tx1"/>
                </a:solidFill>
                <a:ea typeface="ＭＳ Ｐゴシック" charset="-128"/>
              </a:rPr>
              <a:t>Vinken</a:t>
            </a:r>
            <a:r>
              <a:rPr lang="en-US" sz="1400" dirty="0">
                <a:solidFill>
                  <a:schemeClr val="tx1"/>
                </a:solidFill>
                <a:ea typeface="ＭＳ Ｐゴシック" charset="-128"/>
              </a:rPr>
              <a:t> , 61 years old , will join the board as a nonexecutive director Nov. 29 . Mr. </a:t>
            </a:r>
            <a:r>
              <a:rPr lang="en-US" sz="1400" dirty="0" err="1">
                <a:solidFill>
                  <a:schemeClr val="tx1"/>
                </a:solidFill>
                <a:ea typeface="ＭＳ Ｐゴシック" charset="-128"/>
              </a:rPr>
              <a:t>Vinken</a:t>
            </a:r>
            <a:r>
              <a:rPr lang="en-US" sz="1400" dirty="0">
                <a:solidFill>
                  <a:schemeClr val="tx1"/>
                </a:solidFill>
                <a:ea typeface="ＭＳ Ｐゴシック" charset="-128"/>
              </a:rPr>
              <a:t> is chairman of Elsevier N.V. , the Dutch publishing group .</a:t>
            </a:r>
          </a:p>
          <a:p>
            <a:pPr marL="0" lvl="0" indent="0">
              <a:buNone/>
            </a:pPr>
            <a:endParaRPr lang="en-US" sz="1400" b="0" dirty="0">
              <a:solidFill>
                <a:schemeClr val="tx2"/>
              </a:solidFill>
              <a:ea typeface="ＭＳ Ｐゴシック" charset="-128"/>
            </a:endParaRPr>
          </a:p>
          <a:p>
            <a:pPr marL="0" lvl="0" indent="0">
              <a:buNone/>
            </a:pPr>
            <a:r>
              <a:rPr lang="en-US" sz="1400" dirty="0">
                <a:solidFill>
                  <a:schemeClr val="tx2"/>
                </a:solidFill>
                <a:ea typeface="ＭＳ Ｐゴシック" charset="-128"/>
              </a:rPr>
              <a:t>After POS tagging:</a:t>
            </a:r>
          </a:p>
          <a:p>
            <a:pPr marL="0" lvl="0" indent="0">
              <a:buNone/>
            </a:pPr>
            <a:endParaRPr lang="en-US" sz="1400" b="0" dirty="0">
              <a:solidFill>
                <a:schemeClr val="tx2"/>
              </a:solidFill>
              <a:ea typeface="ＭＳ Ｐゴシック" charset="-128"/>
            </a:endParaRPr>
          </a:p>
          <a:p>
            <a:pPr marL="0" lvl="0" indent="0">
              <a:buNone/>
            </a:pPr>
            <a:r>
              <a:rPr lang="en-US" sz="1400" dirty="0" err="1">
                <a:solidFill>
                  <a:schemeClr val="tx1"/>
                </a:solidFill>
                <a:ea typeface="ＭＳ Ｐゴシック" charset="-128"/>
              </a:rPr>
              <a:t>Pierre_NNP</a:t>
            </a:r>
            <a:r>
              <a:rPr lang="en-US" sz="1400" dirty="0">
                <a:solidFill>
                  <a:schemeClr val="tx1"/>
                </a:solidFill>
                <a:ea typeface="ＭＳ Ｐゴシック" charset="-128"/>
              </a:rPr>
              <a:t> </a:t>
            </a:r>
            <a:r>
              <a:rPr lang="en-US" sz="1400" dirty="0" err="1">
                <a:solidFill>
                  <a:schemeClr val="tx1"/>
                </a:solidFill>
                <a:ea typeface="ＭＳ Ｐゴシック" charset="-128"/>
              </a:rPr>
              <a:t>Vinken_NNP</a:t>
            </a:r>
            <a:r>
              <a:rPr lang="en-US" sz="1400" dirty="0">
                <a:solidFill>
                  <a:schemeClr val="tx1"/>
                </a:solidFill>
                <a:ea typeface="ＭＳ Ｐゴシック" charset="-128"/>
              </a:rPr>
              <a:t> ,_, 61_CD </a:t>
            </a:r>
            <a:r>
              <a:rPr lang="en-US" sz="1400" dirty="0" err="1">
                <a:solidFill>
                  <a:schemeClr val="tx1"/>
                </a:solidFill>
                <a:ea typeface="ＭＳ Ｐゴシック" charset="-128"/>
              </a:rPr>
              <a:t>years_NNS</a:t>
            </a:r>
            <a:r>
              <a:rPr lang="en-US" sz="1400" dirty="0">
                <a:solidFill>
                  <a:schemeClr val="tx1"/>
                </a:solidFill>
                <a:ea typeface="ＭＳ Ｐゴシック" charset="-128"/>
              </a:rPr>
              <a:t> </a:t>
            </a:r>
            <a:r>
              <a:rPr lang="en-US" sz="1400" dirty="0" err="1">
                <a:solidFill>
                  <a:schemeClr val="tx1"/>
                </a:solidFill>
                <a:ea typeface="ＭＳ Ｐゴシック" charset="-128"/>
              </a:rPr>
              <a:t>old_JJ</a:t>
            </a:r>
            <a:r>
              <a:rPr lang="en-US" sz="1400" dirty="0">
                <a:solidFill>
                  <a:schemeClr val="tx1"/>
                </a:solidFill>
                <a:ea typeface="ＭＳ Ｐゴシック" charset="-128"/>
              </a:rPr>
              <a:t> ,_, </a:t>
            </a:r>
            <a:r>
              <a:rPr lang="en-US" sz="1400" dirty="0" err="1">
                <a:solidFill>
                  <a:schemeClr val="tx1"/>
                </a:solidFill>
                <a:ea typeface="ＭＳ Ｐゴシック" charset="-128"/>
              </a:rPr>
              <a:t>will_MD</a:t>
            </a:r>
            <a:r>
              <a:rPr lang="en-US" sz="1400" dirty="0">
                <a:solidFill>
                  <a:schemeClr val="tx1"/>
                </a:solidFill>
                <a:ea typeface="ＭＳ Ｐゴシック" charset="-128"/>
              </a:rPr>
              <a:t> </a:t>
            </a:r>
            <a:r>
              <a:rPr lang="en-US" sz="1400" dirty="0" err="1">
                <a:solidFill>
                  <a:schemeClr val="tx1"/>
                </a:solidFill>
                <a:ea typeface="ＭＳ Ｐゴシック" charset="-128"/>
              </a:rPr>
              <a:t>join_VB</a:t>
            </a:r>
            <a:r>
              <a:rPr lang="en-US" sz="1400" dirty="0">
                <a:solidFill>
                  <a:schemeClr val="tx1"/>
                </a:solidFill>
                <a:ea typeface="ＭＳ Ｐゴシック" charset="-128"/>
              </a:rPr>
              <a:t> </a:t>
            </a:r>
            <a:r>
              <a:rPr lang="en-US" sz="1400" dirty="0" err="1">
                <a:solidFill>
                  <a:schemeClr val="tx1"/>
                </a:solidFill>
                <a:ea typeface="ＭＳ Ｐゴシック" charset="-128"/>
              </a:rPr>
              <a:t>the_DT</a:t>
            </a:r>
            <a:r>
              <a:rPr lang="en-US" sz="1400" dirty="0">
                <a:solidFill>
                  <a:schemeClr val="tx1"/>
                </a:solidFill>
                <a:ea typeface="ＭＳ Ｐゴシック" charset="-128"/>
              </a:rPr>
              <a:t> </a:t>
            </a:r>
            <a:r>
              <a:rPr lang="en-US" sz="1400" dirty="0" err="1">
                <a:solidFill>
                  <a:schemeClr val="tx1"/>
                </a:solidFill>
                <a:ea typeface="ＭＳ Ｐゴシック" charset="-128"/>
              </a:rPr>
              <a:t>board_NN</a:t>
            </a:r>
            <a:r>
              <a:rPr lang="en-US" sz="1400" dirty="0">
                <a:solidFill>
                  <a:schemeClr val="tx1"/>
                </a:solidFill>
                <a:ea typeface="ＭＳ Ｐゴシック" charset="-128"/>
              </a:rPr>
              <a:t> </a:t>
            </a:r>
            <a:r>
              <a:rPr lang="en-US" sz="1400" dirty="0" err="1">
                <a:solidFill>
                  <a:schemeClr val="tx1"/>
                </a:solidFill>
                <a:ea typeface="ＭＳ Ｐゴシック" charset="-128"/>
              </a:rPr>
              <a:t>as_IN</a:t>
            </a:r>
            <a:r>
              <a:rPr lang="en-US" sz="1400" dirty="0">
                <a:solidFill>
                  <a:schemeClr val="tx1"/>
                </a:solidFill>
                <a:ea typeface="ＭＳ Ｐゴシック" charset="-128"/>
              </a:rPr>
              <a:t> </a:t>
            </a:r>
            <a:r>
              <a:rPr lang="en-US" sz="1400" dirty="0" err="1">
                <a:solidFill>
                  <a:schemeClr val="tx1"/>
                </a:solidFill>
                <a:ea typeface="ＭＳ Ｐゴシック" charset="-128"/>
              </a:rPr>
              <a:t>a_DT</a:t>
            </a:r>
            <a:r>
              <a:rPr lang="en-US" sz="1400" dirty="0">
                <a:solidFill>
                  <a:schemeClr val="tx1"/>
                </a:solidFill>
                <a:ea typeface="ＭＳ Ｐゴシック" charset="-128"/>
              </a:rPr>
              <a:t> </a:t>
            </a:r>
            <a:r>
              <a:rPr lang="en-US" sz="1400" dirty="0" err="1">
                <a:solidFill>
                  <a:schemeClr val="tx1"/>
                </a:solidFill>
                <a:ea typeface="ＭＳ Ｐゴシック" charset="-128"/>
              </a:rPr>
              <a:t>nonexecutive_JJ</a:t>
            </a:r>
            <a:r>
              <a:rPr lang="en-US" sz="1400" dirty="0">
                <a:solidFill>
                  <a:schemeClr val="tx1"/>
                </a:solidFill>
                <a:ea typeface="ＭＳ Ｐゴシック" charset="-128"/>
              </a:rPr>
              <a:t> </a:t>
            </a:r>
            <a:r>
              <a:rPr lang="en-US" sz="1400" dirty="0" err="1">
                <a:solidFill>
                  <a:schemeClr val="tx1"/>
                </a:solidFill>
                <a:ea typeface="ＭＳ Ｐゴシック" charset="-128"/>
              </a:rPr>
              <a:t>director_NN</a:t>
            </a:r>
            <a:r>
              <a:rPr lang="en-US" sz="1400" dirty="0">
                <a:solidFill>
                  <a:schemeClr val="tx1"/>
                </a:solidFill>
                <a:ea typeface="ＭＳ Ｐゴシック" charset="-128"/>
              </a:rPr>
              <a:t> </a:t>
            </a:r>
            <a:r>
              <a:rPr lang="en-US" sz="1400" dirty="0" err="1">
                <a:solidFill>
                  <a:schemeClr val="tx1"/>
                </a:solidFill>
                <a:ea typeface="ＭＳ Ｐゴシック" charset="-128"/>
              </a:rPr>
              <a:t>Nov._NNP</a:t>
            </a:r>
            <a:r>
              <a:rPr lang="en-US" sz="1400" dirty="0">
                <a:solidFill>
                  <a:schemeClr val="tx1"/>
                </a:solidFill>
                <a:ea typeface="ＭＳ Ｐゴシック" charset="-128"/>
              </a:rPr>
              <a:t> 29_CD ._. </a:t>
            </a:r>
            <a:r>
              <a:rPr lang="en-US" sz="1400" dirty="0" err="1">
                <a:solidFill>
                  <a:schemeClr val="tx1"/>
                </a:solidFill>
                <a:ea typeface="ＭＳ Ｐゴシック" charset="-128"/>
              </a:rPr>
              <a:t>Mr</a:t>
            </a:r>
            <a:r>
              <a:rPr lang="en-US" sz="1400" dirty="0">
                <a:solidFill>
                  <a:schemeClr val="tx1"/>
                </a:solidFill>
                <a:ea typeface="ＭＳ Ｐゴシック" charset="-128"/>
              </a:rPr>
              <a:t>._NNP </a:t>
            </a:r>
            <a:r>
              <a:rPr lang="en-US" sz="1400" dirty="0" err="1">
                <a:solidFill>
                  <a:schemeClr val="tx1"/>
                </a:solidFill>
                <a:ea typeface="ＭＳ Ｐゴシック" charset="-128"/>
              </a:rPr>
              <a:t>Vinken_NNP</a:t>
            </a:r>
            <a:r>
              <a:rPr lang="en-US" sz="1400" dirty="0">
                <a:solidFill>
                  <a:schemeClr val="tx1"/>
                </a:solidFill>
                <a:ea typeface="ＭＳ Ｐゴシック" charset="-128"/>
              </a:rPr>
              <a:t> </a:t>
            </a:r>
            <a:r>
              <a:rPr lang="en-US" sz="1400" dirty="0" err="1">
                <a:solidFill>
                  <a:schemeClr val="tx1"/>
                </a:solidFill>
                <a:ea typeface="ＭＳ Ｐゴシック" charset="-128"/>
              </a:rPr>
              <a:t>is_VBZ</a:t>
            </a:r>
            <a:r>
              <a:rPr lang="en-US" sz="1400" dirty="0">
                <a:solidFill>
                  <a:schemeClr val="tx1"/>
                </a:solidFill>
                <a:ea typeface="ＭＳ Ｐゴシック" charset="-128"/>
              </a:rPr>
              <a:t> </a:t>
            </a:r>
            <a:r>
              <a:rPr lang="en-US" sz="1400" dirty="0" err="1">
                <a:solidFill>
                  <a:schemeClr val="tx1"/>
                </a:solidFill>
                <a:ea typeface="ＭＳ Ｐゴシック" charset="-128"/>
              </a:rPr>
              <a:t>chairman_NN</a:t>
            </a:r>
            <a:r>
              <a:rPr lang="en-US" sz="1400" dirty="0">
                <a:solidFill>
                  <a:schemeClr val="tx1"/>
                </a:solidFill>
                <a:ea typeface="ＭＳ Ｐゴシック" charset="-128"/>
              </a:rPr>
              <a:t> </a:t>
            </a:r>
            <a:r>
              <a:rPr lang="en-US" sz="1400" dirty="0" err="1">
                <a:solidFill>
                  <a:schemeClr val="tx1"/>
                </a:solidFill>
                <a:ea typeface="ＭＳ Ｐゴシック" charset="-128"/>
              </a:rPr>
              <a:t>of_IN</a:t>
            </a:r>
            <a:r>
              <a:rPr lang="en-US" sz="1400" dirty="0">
                <a:solidFill>
                  <a:schemeClr val="tx1"/>
                </a:solidFill>
                <a:ea typeface="ＭＳ Ｐゴシック" charset="-128"/>
              </a:rPr>
              <a:t> </a:t>
            </a:r>
            <a:r>
              <a:rPr lang="en-US" sz="1400" dirty="0" err="1">
                <a:solidFill>
                  <a:schemeClr val="tx1"/>
                </a:solidFill>
                <a:ea typeface="ＭＳ Ｐゴシック" charset="-128"/>
              </a:rPr>
              <a:t>Elsevier_NNP</a:t>
            </a:r>
            <a:r>
              <a:rPr lang="en-US" sz="1400" dirty="0">
                <a:solidFill>
                  <a:schemeClr val="tx1"/>
                </a:solidFill>
                <a:ea typeface="ＭＳ Ｐゴシック" charset="-128"/>
              </a:rPr>
              <a:t> N.V._NNP ,_, </a:t>
            </a:r>
            <a:r>
              <a:rPr lang="en-US" sz="1400" dirty="0" err="1">
                <a:solidFill>
                  <a:schemeClr val="tx1"/>
                </a:solidFill>
                <a:ea typeface="ＭＳ Ｐゴシック" charset="-128"/>
              </a:rPr>
              <a:t>the_DT</a:t>
            </a:r>
            <a:r>
              <a:rPr lang="en-US" sz="1400" dirty="0">
                <a:solidFill>
                  <a:schemeClr val="tx1"/>
                </a:solidFill>
                <a:ea typeface="ＭＳ Ｐゴシック" charset="-128"/>
              </a:rPr>
              <a:t> </a:t>
            </a:r>
            <a:r>
              <a:rPr lang="en-US" sz="1400" dirty="0" err="1">
                <a:solidFill>
                  <a:schemeClr val="tx1"/>
                </a:solidFill>
                <a:ea typeface="ＭＳ Ｐゴシック" charset="-128"/>
              </a:rPr>
              <a:t>Dutch_NNP</a:t>
            </a:r>
            <a:r>
              <a:rPr lang="en-US" sz="1400" dirty="0">
                <a:solidFill>
                  <a:schemeClr val="tx1"/>
                </a:solidFill>
                <a:ea typeface="ＭＳ Ｐゴシック" charset="-128"/>
              </a:rPr>
              <a:t> </a:t>
            </a:r>
            <a:r>
              <a:rPr lang="en-US" sz="1400" dirty="0" err="1">
                <a:solidFill>
                  <a:schemeClr val="tx1"/>
                </a:solidFill>
                <a:ea typeface="ＭＳ Ｐゴシック" charset="-128"/>
              </a:rPr>
              <a:t>publishing_VBG</a:t>
            </a:r>
            <a:r>
              <a:rPr lang="en-US" sz="1400" dirty="0">
                <a:solidFill>
                  <a:schemeClr val="tx1"/>
                </a:solidFill>
                <a:ea typeface="ＭＳ Ｐゴシック" charset="-128"/>
              </a:rPr>
              <a:t> </a:t>
            </a:r>
            <a:r>
              <a:rPr lang="en-US" sz="1400" dirty="0" err="1">
                <a:solidFill>
                  <a:schemeClr val="tx1"/>
                </a:solidFill>
                <a:ea typeface="ＭＳ Ｐゴシック" charset="-128"/>
              </a:rPr>
              <a:t>group_NN</a:t>
            </a:r>
            <a:endParaRPr lang="en-US" sz="1400" dirty="0">
              <a:solidFill>
                <a:schemeClr val="tx1"/>
              </a:solidFill>
              <a:ea typeface="ＭＳ Ｐゴシック" charset="-128"/>
            </a:endParaRPr>
          </a:p>
          <a:p>
            <a:pPr marL="0" indent="0">
              <a:buNone/>
            </a:pPr>
            <a:endParaRPr lang="en-US" sz="1600" dirty="0">
              <a:solidFill>
                <a:schemeClr val="tx2"/>
              </a:solidFill>
              <a:latin typeface="+mj-lt"/>
            </a:endParaRPr>
          </a:p>
          <a:p>
            <a:pPr marL="0" indent="0">
              <a:buNone/>
            </a:pPr>
            <a:endParaRPr lang="en-US" sz="1400" b="0" dirty="0">
              <a:solidFill>
                <a:schemeClr val="tx2"/>
              </a:solidFill>
              <a:ea typeface="ＭＳ Ｐゴシック" charset="-128"/>
            </a:endParaRPr>
          </a:p>
          <a:p>
            <a:pPr marL="0" indent="0">
              <a:buNone/>
            </a:pPr>
            <a:endParaRPr lang="en-US" sz="1400" b="0" dirty="0" smtClean="0">
              <a:solidFill>
                <a:schemeClr val="tx2"/>
              </a:solidFill>
              <a:ea typeface="ＭＳ Ｐゴシック" charset="-128"/>
            </a:endParaRPr>
          </a:p>
          <a:p>
            <a:pPr marL="0" indent="0">
              <a:buNone/>
            </a:pPr>
            <a:endParaRPr lang="en-US" sz="1400" b="0" dirty="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3435391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15</a:t>
            </a:fld>
            <a:endParaRPr lang="en-US" dirty="0"/>
          </a:p>
        </p:txBody>
      </p:sp>
      <p:sp>
        <p:nvSpPr>
          <p:cNvPr id="3" name="Title 2"/>
          <p:cNvSpPr>
            <a:spLocks noGrp="1"/>
          </p:cNvSpPr>
          <p:nvPr>
            <p:ph type="title"/>
          </p:nvPr>
        </p:nvSpPr>
        <p:spPr>
          <a:xfrm>
            <a:off x="323528" y="404664"/>
            <a:ext cx="8458638" cy="607258"/>
          </a:xfrm>
        </p:spPr>
        <p:txBody>
          <a:bodyPr/>
          <a:lstStyle/>
          <a:p>
            <a:r>
              <a:rPr lang="en-US" dirty="0" smtClean="0"/>
              <a:t> Text </a:t>
            </a:r>
            <a:r>
              <a:rPr lang="en-US" dirty="0"/>
              <a:t>preprocessing </a:t>
            </a:r>
            <a:r>
              <a:rPr lang="en-US" dirty="0" smtClean="0"/>
              <a:t>– Semantics - Chunking</a:t>
            </a:r>
            <a:endParaRPr lang="en-US" dirty="0"/>
          </a:p>
        </p:txBody>
      </p:sp>
      <p:sp>
        <p:nvSpPr>
          <p:cNvPr id="5" name="Rectangle 4"/>
          <p:cNvSpPr>
            <a:spLocks noGrp="1" noChangeArrowheads="1"/>
          </p:cNvSpPr>
          <p:nvPr/>
        </p:nvSpPr>
        <p:spPr bwMode="auto">
          <a:xfrm>
            <a:off x="0" y="1196752"/>
            <a:ext cx="810039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lvl="2"/>
            <a:r>
              <a:rPr lang="en-US" sz="1400" b="0" dirty="0" smtClean="0">
                <a:solidFill>
                  <a:schemeClr val="tx2"/>
                </a:solidFill>
                <a:ea typeface="ＭＳ Ｐゴシック" charset="-128"/>
              </a:rPr>
              <a:t>Text </a:t>
            </a:r>
            <a:r>
              <a:rPr lang="en-US" sz="1400" b="0" dirty="0">
                <a:solidFill>
                  <a:schemeClr val="tx2"/>
                </a:solidFill>
                <a:ea typeface="ＭＳ Ｐゴシック" charset="-128"/>
              </a:rPr>
              <a:t>chunking consists of dividing a text in syntactically correlated parts of words, like noun groups, verb groups, but does not specify their internal structure, nor their role in the main sentence.</a:t>
            </a:r>
          </a:p>
          <a:p>
            <a:pPr marL="914400" lvl="2" indent="0">
              <a:buNone/>
            </a:pPr>
            <a:endParaRPr lang="en-US" sz="1400" b="0" dirty="0" smtClean="0">
              <a:solidFill>
                <a:schemeClr val="tx2"/>
              </a:solidFill>
            </a:endParaRPr>
          </a:p>
          <a:p>
            <a:pPr marL="914400" lvl="2" indent="0">
              <a:buNone/>
            </a:pPr>
            <a:r>
              <a:rPr lang="en-US" sz="1400" dirty="0" smtClean="0">
                <a:solidFill>
                  <a:schemeClr val="tx2"/>
                </a:solidFill>
              </a:rPr>
              <a:t>Example:</a:t>
            </a:r>
          </a:p>
          <a:p>
            <a:pPr marL="914400" lvl="2" indent="0">
              <a:buNone/>
            </a:pPr>
            <a:r>
              <a:rPr lang="en-US" sz="1400" dirty="0">
                <a:solidFill>
                  <a:schemeClr val="tx2"/>
                </a:solidFill>
              </a:rPr>
              <a:t>The </a:t>
            </a:r>
            <a:r>
              <a:rPr lang="en-US" sz="1400" dirty="0" err="1">
                <a:solidFill>
                  <a:schemeClr val="tx2"/>
                </a:solidFill>
              </a:rPr>
              <a:t>Chunker</a:t>
            </a:r>
            <a:r>
              <a:rPr lang="en-US" sz="1400" dirty="0">
                <a:solidFill>
                  <a:schemeClr val="tx2"/>
                </a:solidFill>
              </a:rPr>
              <a:t> now reads a </a:t>
            </a:r>
            <a:r>
              <a:rPr lang="en-US" sz="1400" dirty="0" err="1">
                <a:solidFill>
                  <a:schemeClr val="tx2"/>
                </a:solidFill>
              </a:rPr>
              <a:t>pos</a:t>
            </a:r>
            <a:r>
              <a:rPr lang="en-US" sz="1400" dirty="0">
                <a:solidFill>
                  <a:schemeClr val="tx2"/>
                </a:solidFill>
              </a:rPr>
              <a:t> tagged sentence per </a:t>
            </a:r>
            <a:r>
              <a:rPr lang="en-US" sz="1400" dirty="0" smtClean="0">
                <a:solidFill>
                  <a:schemeClr val="tx2"/>
                </a:solidFill>
              </a:rPr>
              <a:t>line:</a:t>
            </a:r>
          </a:p>
          <a:p>
            <a:pPr marL="914400" lvl="2" indent="0">
              <a:buNone/>
            </a:pPr>
            <a:endParaRPr lang="en-US" sz="1400" dirty="0">
              <a:solidFill>
                <a:schemeClr val="tx2"/>
              </a:solidFill>
            </a:endParaRPr>
          </a:p>
          <a:p>
            <a:pPr marL="914400" lvl="2" indent="0">
              <a:buNone/>
            </a:pPr>
            <a:r>
              <a:rPr lang="en-US" sz="1200" dirty="0" err="1" smtClean="0"/>
              <a:t>Rockwell_NNP</a:t>
            </a:r>
            <a:r>
              <a:rPr lang="en-US" sz="1200" dirty="0" smtClean="0"/>
              <a:t> </a:t>
            </a:r>
            <a:r>
              <a:rPr lang="en-US" sz="1200" dirty="0" err="1" smtClean="0"/>
              <a:t>International_NNP</a:t>
            </a:r>
            <a:r>
              <a:rPr lang="en-US" sz="1200" dirty="0" smtClean="0"/>
              <a:t> </a:t>
            </a:r>
            <a:r>
              <a:rPr lang="en-US" sz="1200" dirty="0" err="1" smtClean="0"/>
              <a:t>Corp._NNP</a:t>
            </a:r>
            <a:r>
              <a:rPr lang="en-US" sz="1200" dirty="0" smtClean="0"/>
              <a:t> '</a:t>
            </a:r>
            <a:r>
              <a:rPr lang="en-US" sz="1200" dirty="0" err="1" smtClean="0"/>
              <a:t>s_POS</a:t>
            </a:r>
            <a:r>
              <a:rPr lang="en-US" sz="1200" dirty="0" smtClean="0"/>
              <a:t> </a:t>
            </a:r>
            <a:r>
              <a:rPr lang="en-US" sz="1200" dirty="0" err="1" smtClean="0"/>
              <a:t>Tulsa_NNP</a:t>
            </a:r>
            <a:r>
              <a:rPr lang="en-US" sz="1200" dirty="0" smtClean="0"/>
              <a:t> </a:t>
            </a:r>
            <a:r>
              <a:rPr lang="en-US" sz="1200" dirty="0" err="1" smtClean="0"/>
              <a:t>unit_NN</a:t>
            </a:r>
            <a:r>
              <a:rPr lang="en-US" sz="1200" dirty="0" smtClean="0"/>
              <a:t> </a:t>
            </a:r>
            <a:r>
              <a:rPr lang="en-US" sz="1200" dirty="0" err="1" smtClean="0"/>
              <a:t>said_VBD</a:t>
            </a:r>
            <a:r>
              <a:rPr lang="en-US" sz="1200" dirty="0" smtClean="0"/>
              <a:t> </a:t>
            </a:r>
            <a:r>
              <a:rPr lang="en-US" sz="1200" dirty="0" err="1" smtClean="0"/>
              <a:t>it_PRP</a:t>
            </a:r>
            <a:r>
              <a:rPr lang="en-US" sz="1200" dirty="0" smtClean="0"/>
              <a:t> </a:t>
            </a:r>
            <a:r>
              <a:rPr lang="en-US" sz="1200" dirty="0" err="1" smtClean="0"/>
              <a:t>signed_VBD</a:t>
            </a:r>
            <a:r>
              <a:rPr lang="en-US" sz="1200" dirty="0" smtClean="0"/>
              <a:t> </a:t>
            </a:r>
            <a:r>
              <a:rPr lang="en-US" sz="1200" dirty="0" err="1" smtClean="0"/>
              <a:t>a_DT</a:t>
            </a:r>
            <a:r>
              <a:rPr lang="en-US" sz="1200" dirty="0" smtClean="0"/>
              <a:t> </a:t>
            </a:r>
            <a:r>
              <a:rPr lang="en-US" sz="1200" dirty="0" err="1" smtClean="0"/>
              <a:t>tentative_JJ</a:t>
            </a:r>
            <a:r>
              <a:rPr lang="en-US" sz="1200" dirty="0" smtClean="0"/>
              <a:t> </a:t>
            </a:r>
            <a:r>
              <a:rPr lang="en-US" sz="1200" dirty="0" err="1" smtClean="0"/>
              <a:t>agreement_NN</a:t>
            </a:r>
            <a:r>
              <a:rPr lang="en-US" sz="1200" dirty="0" smtClean="0"/>
              <a:t> </a:t>
            </a:r>
            <a:r>
              <a:rPr lang="en-US" sz="1200" dirty="0" err="1" smtClean="0"/>
              <a:t>extending_VBG</a:t>
            </a:r>
            <a:r>
              <a:rPr lang="en-US" sz="1200" dirty="0" smtClean="0"/>
              <a:t> </a:t>
            </a:r>
            <a:r>
              <a:rPr lang="en-US" sz="1200" dirty="0" err="1" smtClean="0"/>
              <a:t>its_PRP</a:t>
            </a:r>
            <a:r>
              <a:rPr lang="en-US" sz="1200" dirty="0" smtClean="0"/>
              <a:t>$ </a:t>
            </a:r>
            <a:r>
              <a:rPr lang="en-US" sz="1200" dirty="0" err="1" smtClean="0"/>
              <a:t>contract_NN</a:t>
            </a:r>
            <a:r>
              <a:rPr lang="en-US" sz="1200" dirty="0" smtClean="0"/>
              <a:t> </a:t>
            </a:r>
            <a:r>
              <a:rPr lang="en-US" sz="1200" dirty="0" err="1" smtClean="0"/>
              <a:t>with_IN</a:t>
            </a:r>
            <a:r>
              <a:rPr lang="en-US" sz="1200" dirty="0" smtClean="0"/>
              <a:t> </a:t>
            </a:r>
            <a:r>
              <a:rPr lang="en-US" sz="1200" dirty="0" err="1" smtClean="0"/>
              <a:t>Boeing_NNP</a:t>
            </a:r>
            <a:r>
              <a:rPr lang="en-US" sz="1200" dirty="0" smtClean="0"/>
              <a:t> </a:t>
            </a:r>
            <a:r>
              <a:rPr lang="en-US" sz="1200" dirty="0" err="1" smtClean="0"/>
              <a:t>Co._NNP</a:t>
            </a:r>
            <a:r>
              <a:rPr lang="en-US" sz="1200" dirty="0" smtClean="0"/>
              <a:t> </a:t>
            </a:r>
            <a:r>
              <a:rPr lang="en-US" sz="1200" dirty="0" err="1" smtClean="0"/>
              <a:t>to_TO</a:t>
            </a:r>
            <a:r>
              <a:rPr lang="en-US" sz="1200" dirty="0" smtClean="0"/>
              <a:t> </a:t>
            </a:r>
            <a:r>
              <a:rPr lang="en-US" sz="1200" dirty="0" err="1" smtClean="0"/>
              <a:t>provide_VB</a:t>
            </a:r>
            <a:r>
              <a:rPr lang="en-US" sz="1200" dirty="0" smtClean="0"/>
              <a:t> </a:t>
            </a:r>
            <a:r>
              <a:rPr lang="en-US" sz="1200" dirty="0" err="1" smtClean="0"/>
              <a:t>structural_JJ</a:t>
            </a:r>
            <a:r>
              <a:rPr lang="en-US" sz="1200" dirty="0" smtClean="0"/>
              <a:t> </a:t>
            </a:r>
            <a:r>
              <a:rPr lang="en-US" sz="1200" dirty="0" err="1" smtClean="0"/>
              <a:t>parts_NNS</a:t>
            </a:r>
            <a:r>
              <a:rPr lang="en-US" sz="1200" dirty="0" smtClean="0"/>
              <a:t> </a:t>
            </a:r>
            <a:r>
              <a:rPr lang="en-US" sz="1200" dirty="0" err="1" smtClean="0"/>
              <a:t>for_IN</a:t>
            </a:r>
            <a:r>
              <a:rPr lang="en-US" sz="1200" dirty="0" smtClean="0"/>
              <a:t> </a:t>
            </a:r>
            <a:r>
              <a:rPr lang="en-US" sz="1200" dirty="0" err="1" smtClean="0"/>
              <a:t>Boeing_NNP</a:t>
            </a:r>
            <a:r>
              <a:rPr lang="en-US" sz="1200" dirty="0" smtClean="0"/>
              <a:t> '</a:t>
            </a:r>
            <a:r>
              <a:rPr lang="en-US" sz="1200" dirty="0" err="1" smtClean="0"/>
              <a:t>s_POS</a:t>
            </a:r>
            <a:r>
              <a:rPr lang="en-US" sz="1200" dirty="0" smtClean="0"/>
              <a:t> 747_CD </a:t>
            </a:r>
            <a:r>
              <a:rPr lang="en-US" sz="1200" dirty="0" err="1" smtClean="0"/>
              <a:t>jetliners_NNS</a:t>
            </a:r>
            <a:r>
              <a:rPr lang="en-US" sz="1200" dirty="0" smtClean="0"/>
              <a:t> ._. </a:t>
            </a:r>
          </a:p>
          <a:p>
            <a:pPr marL="914400" lvl="2" indent="0">
              <a:buNone/>
            </a:pPr>
            <a:endParaRPr lang="en-US" sz="1200" dirty="0" smtClean="0"/>
          </a:p>
          <a:p>
            <a:pPr marL="914400" lvl="2" indent="0">
              <a:buNone/>
            </a:pPr>
            <a:r>
              <a:rPr lang="en-US" sz="1400" dirty="0" smtClean="0">
                <a:solidFill>
                  <a:schemeClr val="tx2"/>
                </a:solidFill>
              </a:rPr>
              <a:t>After Chunking:</a:t>
            </a:r>
          </a:p>
          <a:p>
            <a:pPr marL="914400" lvl="2" indent="0">
              <a:buNone/>
            </a:pPr>
            <a:endParaRPr lang="en-US" sz="1400" dirty="0" smtClean="0">
              <a:solidFill>
                <a:schemeClr val="tx2"/>
              </a:solidFill>
            </a:endParaRPr>
          </a:p>
          <a:p>
            <a:pPr marL="914400" lvl="2" indent="0">
              <a:buNone/>
            </a:pPr>
            <a:r>
              <a:rPr lang="en-US" sz="1200" dirty="0" smtClean="0"/>
              <a:t>[</a:t>
            </a:r>
            <a:r>
              <a:rPr lang="en-US" sz="1200" dirty="0"/>
              <a:t>NP </a:t>
            </a:r>
            <a:r>
              <a:rPr lang="en-US" sz="1200" dirty="0" err="1"/>
              <a:t>Rockwell_NNP</a:t>
            </a:r>
            <a:r>
              <a:rPr lang="en-US" sz="1200" dirty="0"/>
              <a:t> </a:t>
            </a:r>
            <a:r>
              <a:rPr lang="en-US" sz="1200" dirty="0" err="1"/>
              <a:t>International_NNP</a:t>
            </a:r>
            <a:r>
              <a:rPr lang="en-US" sz="1200" dirty="0"/>
              <a:t> </a:t>
            </a:r>
            <a:r>
              <a:rPr lang="en-US" sz="1200" dirty="0" err="1"/>
              <a:t>Corp._NNP</a:t>
            </a:r>
            <a:r>
              <a:rPr lang="en-US" sz="1200" dirty="0"/>
              <a:t> ] </a:t>
            </a:r>
            <a:endParaRPr lang="en-US" sz="1200" dirty="0" smtClean="0"/>
          </a:p>
          <a:p>
            <a:pPr marL="914400" lvl="2" indent="0">
              <a:buNone/>
            </a:pPr>
            <a:r>
              <a:rPr lang="en-US" sz="1200" dirty="0" smtClean="0"/>
              <a:t>[</a:t>
            </a:r>
            <a:r>
              <a:rPr lang="en-US" sz="1200" dirty="0"/>
              <a:t>NP '</a:t>
            </a:r>
            <a:r>
              <a:rPr lang="en-US" sz="1200" dirty="0" err="1"/>
              <a:t>s_POS</a:t>
            </a:r>
            <a:r>
              <a:rPr lang="en-US" sz="1200" dirty="0"/>
              <a:t> </a:t>
            </a:r>
            <a:r>
              <a:rPr lang="en-US" sz="1200" dirty="0" err="1"/>
              <a:t>Tulsa_NNP</a:t>
            </a:r>
            <a:r>
              <a:rPr lang="en-US" sz="1200" dirty="0"/>
              <a:t> </a:t>
            </a:r>
            <a:r>
              <a:rPr lang="en-US" sz="1200" dirty="0" err="1"/>
              <a:t>unit_NN</a:t>
            </a:r>
            <a:r>
              <a:rPr lang="en-US" sz="1200" dirty="0"/>
              <a:t> ] </a:t>
            </a:r>
            <a:endParaRPr lang="en-US" sz="1200" dirty="0" smtClean="0"/>
          </a:p>
          <a:p>
            <a:pPr marL="914400" lvl="2" indent="0">
              <a:buNone/>
            </a:pPr>
            <a:r>
              <a:rPr lang="en-US" sz="1200" dirty="0" smtClean="0"/>
              <a:t>[</a:t>
            </a:r>
            <a:r>
              <a:rPr lang="en-US" sz="1200" dirty="0"/>
              <a:t>VP </a:t>
            </a:r>
            <a:r>
              <a:rPr lang="en-US" sz="1200" dirty="0" err="1"/>
              <a:t>said_VBD</a:t>
            </a:r>
            <a:r>
              <a:rPr lang="en-US" sz="1200" dirty="0"/>
              <a:t> </a:t>
            </a:r>
            <a:r>
              <a:rPr lang="en-US" sz="1200" dirty="0" smtClean="0"/>
              <a:t>]</a:t>
            </a:r>
          </a:p>
          <a:p>
            <a:pPr marL="914400" lvl="2" indent="0">
              <a:buNone/>
            </a:pPr>
            <a:r>
              <a:rPr lang="en-US" sz="1200" dirty="0" smtClean="0"/>
              <a:t> </a:t>
            </a:r>
            <a:r>
              <a:rPr lang="en-US" sz="1200" dirty="0"/>
              <a:t>[NP </a:t>
            </a:r>
            <a:r>
              <a:rPr lang="en-US" sz="1200" dirty="0" err="1"/>
              <a:t>it_PRP</a:t>
            </a:r>
            <a:r>
              <a:rPr lang="en-US" sz="1200" dirty="0"/>
              <a:t> ] </a:t>
            </a:r>
            <a:endParaRPr lang="en-US" sz="1200" dirty="0" smtClean="0"/>
          </a:p>
          <a:p>
            <a:pPr marL="914400" lvl="2" indent="0">
              <a:buNone/>
            </a:pPr>
            <a:r>
              <a:rPr lang="en-US" sz="1200" dirty="0" smtClean="0"/>
              <a:t>[</a:t>
            </a:r>
            <a:r>
              <a:rPr lang="en-US" sz="1200" dirty="0"/>
              <a:t>VP </a:t>
            </a:r>
            <a:r>
              <a:rPr lang="en-US" sz="1200" dirty="0" err="1"/>
              <a:t>signed_VBD</a:t>
            </a:r>
            <a:r>
              <a:rPr lang="en-US" sz="1200" dirty="0"/>
              <a:t> ] [NP </a:t>
            </a:r>
            <a:r>
              <a:rPr lang="en-US" sz="1200" dirty="0" err="1"/>
              <a:t>a_DT</a:t>
            </a:r>
            <a:r>
              <a:rPr lang="en-US" sz="1200" dirty="0"/>
              <a:t> </a:t>
            </a:r>
            <a:r>
              <a:rPr lang="en-US" sz="1200" dirty="0" err="1"/>
              <a:t>tentative_JJ</a:t>
            </a:r>
            <a:r>
              <a:rPr lang="en-US" sz="1200" dirty="0"/>
              <a:t> </a:t>
            </a:r>
            <a:r>
              <a:rPr lang="en-US" sz="1200" dirty="0" err="1"/>
              <a:t>agreement_NN</a:t>
            </a:r>
            <a:r>
              <a:rPr lang="en-US" sz="1200" dirty="0"/>
              <a:t> ] [VP </a:t>
            </a:r>
            <a:r>
              <a:rPr lang="en-US" sz="1200" dirty="0" err="1"/>
              <a:t>extending_VBG</a:t>
            </a:r>
            <a:r>
              <a:rPr lang="en-US" sz="1200" dirty="0"/>
              <a:t> ] [NP </a:t>
            </a:r>
            <a:r>
              <a:rPr lang="en-US" sz="1200" dirty="0" err="1"/>
              <a:t>its_PRP</a:t>
            </a:r>
            <a:r>
              <a:rPr lang="en-US" sz="1200" dirty="0"/>
              <a:t>$ </a:t>
            </a:r>
            <a:r>
              <a:rPr lang="en-US" sz="1200" dirty="0" err="1"/>
              <a:t>contract_NN</a:t>
            </a:r>
            <a:r>
              <a:rPr lang="en-US" sz="1200" dirty="0"/>
              <a:t> ] [PP </a:t>
            </a:r>
            <a:r>
              <a:rPr lang="en-US" sz="1200" dirty="0" err="1"/>
              <a:t>with_IN</a:t>
            </a:r>
            <a:r>
              <a:rPr lang="en-US" sz="1200" dirty="0"/>
              <a:t> ] [NP </a:t>
            </a:r>
            <a:r>
              <a:rPr lang="en-US" sz="1200" dirty="0" err="1"/>
              <a:t>Boeing_NNP</a:t>
            </a:r>
            <a:r>
              <a:rPr lang="en-US" sz="1200" dirty="0"/>
              <a:t> </a:t>
            </a:r>
            <a:r>
              <a:rPr lang="en-US" sz="1200" dirty="0" err="1"/>
              <a:t>Co._NNP</a:t>
            </a:r>
            <a:r>
              <a:rPr lang="en-US" sz="1200" dirty="0"/>
              <a:t> ] [VP </a:t>
            </a:r>
            <a:r>
              <a:rPr lang="en-US" sz="1200" dirty="0" err="1"/>
              <a:t>to_TO</a:t>
            </a:r>
            <a:r>
              <a:rPr lang="en-US" sz="1200" dirty="0"/>
              <a:t> </a:t>
            </a:r>
            <a:r>
              <a:rPr lang="en-US" sz="1200" dirty="0" err="1"/>
              <a:t>provide_VB</a:t>
            </a:r>
            <a:r>
              <a:rPr lang="en-US" sz="1200" dirty="0"/>
              <a:t> ] [NP </a:t>
            </a:r>
            <a:r>
              <a:rPr lang="en-US" sz="1200" dirty="0" err="1"/>
              <a:t>structural_JJ</a:t>
            </a:r>
            <a:r>
              <a:rPr lang="en-US" sz="1200" dirty="0"/>
              <a:t> </a:t>
            </a:r>
            <a:r>
              <a:rPr lang="en-US" sz="1200" dirty="0" err="1"/>
              <a:t>parts_NNS</a:t>
            </a:r>
            <a:r>
              <a:rPr lang="en-US" sz="1200" dirty="0"/>
              <a:t> ] [PP </a:t>
            </a:r>
            <a:r>
              <a:rPr lang="en-US" sz="1200" dirty="0" err="1"/>
              <a:t>for_IN</a:t>
            </a:r>
            <a:r>
              <a:rPr lang="en-US" sz="1200" dirty="0"/>
              <a:t> ] [NP </a:t>
            </a:r>
            <a:r>
              <a:rPr lang="en-US" sz="1200" dirty="0" err="1"/>
              <a:t>Boeing_NNP</a:t>
            </a:r>
            <a:r>
              <a:rPr lang="en-US" sz="1200" dirty="0"/>
              <a:t> ] [NP '</a:t>
            </a:r>
            <a:r>
              <a:rPr lang="en-US" sz="1200" dirty="0" err="1"/>
              <a:t>s_POS</a:t>
            </a:r>
            <a:r>
              <a:rPr lang="en-US" sz="1200" dirty="0"/>
              <a:t> 747_CD </a:t>
            </a:r>
            <a:r>
              <a:rPr lang="en-US" sz="1200" dirty="0" err="1"/>
              <a:t>jetliners_NNS</a:t>
            </a:r>
            <a:r>
              <a:rPr lang="en-US" sz="1200" dirty="0"/>
              <a:t> ] ._. </a:t>
            </a:r>
            <a:endParaRPr lang="en-US" sz="1200" dirty="0" smtClean="0"/>
          </a:p>
          <a:p>
            <a:pPr marL="914400" lvl="2" indent="0">
              <a:buNone/>
            </a:pPr>
            <a:endParaRPr lang="en-US" sz="1400" dirty="0">
              <a:solidFill>
                <a:schemeClr val="tx2"/>
              </a:solidFill>
            </a:endParaRPr>
          </a:p>
          <a:p>
            <a:pPr marL="914400" lvl="2" indent="0">
              <a:buNone/>
            </a:pPr>
            <a:endParaRPr lang="en-US" sz="1400" dirty="0" smtClean="0">
              <a:solidFill>
                <a:schemeClr val="tx2"/>
              </a:solidFill>
            </a:endParaRPr>
          </a:p>
          <a:p>
            <a:pPr marL="914400" lvl="2" indent="0">
              <a:buNone/>
            </a:pPr>
            <a:endParaRPr lang="en-US" sz="1400" dirty="0" smtClean="0">
              <a:solidFill>
                <a:schemeClr val="tx2"/>
              </a:solidFill>
            </a:endParaRPr>
          </a:p>
          <a:p>
            <a:pPr marL="914400" lvl="2" indent="0">
              <a:buNone/>
            </a:pPr>
            <a:endParaRPr lang="en-US" sz="1400" b="0" dirty="0" smtClean="0">
              <a:solidFill>
                <a:schemeClr val="tx2"/>
              </a:solidFill>
            </a:endParaRPr>
          </a:p>
          <a:p>
            <a:pPr lvl="2"/>
            <a:endParaRPr lang="en-US" sz="1400" b="0" dirty="0">
              <a:solidFill>
                <a:schemeClr val="tx2"/>
              </a:solidFill>
            </a:endParaRPr>
          </a:p>
          <a:p>
            <a:pPr marL="914400" lvl="2" indent="0">
              <a:buNone/>
            </a:pPr>
            <a:endParaRPr lang="en-US" sz="1400" b="0" dirty="0">
              <a:solidFill>
                <a:schemeClr val="tx2"/>
              </a:solidFill>
            </a:endParaRPr>
          </a:p>
          <a:p>
            <a:pPr marL="0" indent="0">
              <a:buNone/>
            </a:pPr>
            <a:endParaRPr lang="en-US" sz="1600" dirty="0" smtClean="0">
              <a:solidFill>
                <a:schemeClr val="tx2"/>
              </a:solidFill>
              <a:latin typeface="+mj-lt"/>
            </a:endParaRPr>
          </a:p>
          <a:p>
            <a:pPr marL="0" indent="0">
              <a:buNone/>
            </a:pPr>
            <a:endParaRPr lang="en-US" sz="1600" dirty="0">
              <a:solidFill>
                <a:schemeClr val="tx2"/>
              </a:solidFill>
              <a:latin typeface="+mj-lt"/>
            </a:endParaRPr>
          </a:p>
          <a:p>
            <a:pPr marL="0" indent="0">
              <a:buNone/>
            </a:pPr>
            <a:endParaRPr lang="en-US" sz="1600" dirty="0" smtClean="0">
              <a:solidFill>
                <a:schemeClr val="tx2"/>
              </a:solidFill>
              <a:latin typeface="+mj-lt"/>
            </a:endParaRPr>
          </a:p>
          <a:p>
            <a:pPr marL="0" indent="0">
              <a:buNone/>
            </a:pPr>
            <a:endParaRPr lang="en-US" sz="1400" b="0" dirty="0" smtClean="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4196205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16</a:t>
            </a:fld>
            <a:endParaRPr lang="en-US" dirty="0"/>
          </a:p>
        </p:txBody>
      </p:sp>
      <p:sp>
        <p:nvSpPr>
          <p:cNvPr id="3" name="Title 2"/>
          <p:cNvSpPr>
            <a:spLocks noGrp="1"/>
          </p:cNvSpPr>
          <p:nvPr>
            <p:ph type="title"/>
          </p:nvPr>
        </p:nvSpPr>
        <p:spPr/>
        <p:txBody>
          <a:bodyPr>
            <a:normAutofit/>
          </a:bodyPr>
          <a:lstStyle/>
          <a:p>
            <a:r>
              <a:rPr lang="en-US" dirty="0" smtClean="0"/>
              <a:t> Text preprocessing – Text Normalization</a:t>
            </a:r>
            <a:endParaRPr lang="en-US" dirty="0"/>
          </a:p>
        </p:txBody>
      </p:sp>
      <p:sp>
        <p:nvSpPr>
          <p:cNvPr id="5" name="Rectangle 4"/>
          <p:cNvSpPr>
            <a:spLocks noGrp="1" noChangeArrowheads="1"/>
          </p:cNvSpPr>
          <p:nvPr/>
        </p:nvSpPr>
        <p:spPr bwMode="auto">
          <a:xfrm>
            <a:off x="607444" y="1412776"/>
            <a:ext cx="786119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buClrTx/>
              <a:buFont typeface="Arial" panose="020B0604020202020204" pitchFamily="34" charset="0"/>
              <a:buChar char="•"/>
            </a:pPr>
            <a:r>
              <a:rPr lang="en-US" sz="1600" b="0" dirty="0" smtClean="0">
                <a:solidFill>
                  <a:schemeClr val="tx2"/>
                </a:solidFill>
                <a:ea typeface="ＭＳ Ｐゴシック" charset="-128"/>
              </a:rPr>
              <a:t>Text </a:t>
            </a:r>
            <a:r>
              <a:rPr lang="en-US" sz="1600" b="0" dirty="0">
                <a:solidFill>
                  <a:schemeClr val="tx2"/>
                </a:solidFill>
                <a:ea typeface="ＭＳ Ｐゴシック" charset="-128"/>
              </a:rPr>
              <a:t>normalization is the process of transforming </a:t>
            </a:r>
            <a:r>
              <a:rPr lang="en-US" sz="1600" b="0" dirty="0">
                <a:solidFill>
                  <a:schemeClr val="tx2"/>
                </a:solidFill>
                <a:ea typeface="ＭＳ Ｐゴシック" charset="-128"/>
                <a:hlinkClick r:id="rId2" tooltip="Writing"/>
              </a:rPr>
              <a:t>text</a:t>
            </a:r>
            <a:r>
              <a:rPr lang="en-US" sz="1600" b="0" dirty="0">
                <a:solidFill>
                  <a:schemeClr val="tx2"/>
                </a:solidFill>
                <a:ea typeface="ＭＳ Ｐゴシック" charset="-128"/>
              </a:rPr>
              <a:t> into a single </a:t>
            </a:r>
            <a:r>
              <a:rPr lang="en-US" sz="1600" b="0" dirty="0">
                <a:solidFill>
                  <a:schemeClr val="tx2"/>
                </a:solidFill>
                <a:ea typeface="ＭＳ Ｐゴシック" charset="-128"/>
                <a:hlinkClick r:id="rId3" tooltip="Canonical form"/>
              </a:rPr>
              <a:t>canonical form</a:t>
            </a:r>
            <a:r>
              <a:rPr lang="en-US" sz="1600" b="0" dirty="0">
                <a:solidFill>
                  <a:schemeClr val="tx2">
                    <a:lumMod val="75000"/>
                    <a:lumOff val="25000"/>
                  </a:schemeClr>
                </a:solidFill>
              </a:rPr>
              <a:t> </a:t>
            </a:r>
            <a:endParaRPr lang="en-US" sz="1600" b="0" dirty="0" smtClean="0">
              <a:solidFill>
                <a:schemeClr val="tx2">
                  <a:lumMod val="75000"/>
                  <a:lumOff val="25000"/>
                </a:schemeClr>
              </a:solidFill>
            </a:endParaRPr>
          </a:p>
          <a:p>
            <a:pPr>
              <a:buClrTx/>
              <a:buFont typeface="Arial" panose="020B0604020202020204" pitchFamily="34" charset="0"/>
              <a:buChar char="•"/>
            </a:pPr>
            <a:r>
              <a:rPr lang="en-US" sz="1600" b="0" dirty="0" smtClean="0">
                <a:solidFill>
                  <a:schemeClr val="tx2"/>
                </a:solidFill>
                <a:ea typeface="ＭＳ Ｐゴシック" charset="-128"/>
              </a:rPr>
              <a:t>Text </a:t>
            </a:r>
            <a:r>
              <a:rPr lang="en-US" sz="1600" b="0" dirty="0">
                <a:solidFill>
                  <a:schemeClr val="tx2"/>
                </a:solidFill>
                <a:ea typeface="ＭＳ Ｐゴシック" charset="-128"/>
              </a:rPr>
              <a:t>normalization is frequently used when converting </a:t>
            </a:r>
            <a:r>
              <a:rPr lang="en-US" sz="1600" b="0" dirty="0" smtClean="0">
                <a:solidFill>
                  <a:schemeClr val="tx2"/>
                </a:solidFill>
                <a:ea typeface="ＭＳ Ｐゴシック" charset="-128"/>
                <a:hlinkClick r:id="rId4" tooltip="Speech synthesis"/>
              </a:rPr>
              <a:t>text to speech</a:t>
            </a:r>
            <a:r>
              <a:rPr lang="en-US" sz="1600" b="0" dirty="0" smtClean="0">
                <a:solidFill>
                  <a:schemeClr val="tx2"/>
                </a:solidFill>
                <a:ea typeface="ＭＳ Ｐゴシック" charset="-128"/>
              </a:rPr>
              <a:t>. </a:t>
            </a:r>
            <a:r>
              <a:rPr lang="en-US" sz="1600" b="0" dirty="0" smtClean="0">
                <a:solidFill>
                  <a:schemeClr val="tx2"/>
                </a:solidFill>
                <a:ea typeface="ＭＳ Ｐゴシック" charset="-128"/>
                <a:hlinkClick r:id="rId5" tooltip="Number"/>
              </a:rPr>
              <a:t>Numbers</a:t>
            </a:r>
            <a:r>
              <a:rPr lang="en-US" sz="1600" b="0" dirty="0">
                <a:solidFill>
                  <a:schemeClr val="tx2"/>
                </a:solidFill>
                <a:ea typeface="ＭＳ Ｐゴシック" charset="-128"/>
              </a:rPr>
              <a:t>, </a:t>
            </a:r>
            <a:r>
              <a:rPr lang="en-US" sz="1600" b="0" dirty="0">
                <a:solidFill>
                  <a:schemeClr val="tx2"/>
                </a:solidFill>
                <a:ea typeface="ＭＳ Ｐゴシック" charset="-128"/>
                <a:hlinkClick r:id="rId6" tooltip="Calendar date"/>
              </a:rPr>
              <a:t>dates</a:t>
            </a:r>
            <a:r>
              <a:rPr lang="en-US" sz="1600" b="0" dirty="0">
                <a:solidFill>
                  <a:schemeClr val="tx2"/>
                </a:solidFill>
                <a:ea typeface="ＭＳ Ｐゴシック" charset="-128"/>
              </a:rPr>
              <a:t>, </a:t>
            </a:r>
            <a:r>
              <a:rPr lang="en-US" sz="1600" b="0" dirty="0">
                <a:solidFill>
                  <a:schemeClr val="tx2"/>
                </a:solidFill>
                <a:ea typeface="ＭＳ Ｐゴシック" charset="-128"/>
                <a:hlinkClick r:id="rId7" tooltip="Acronym"/>
              </a:rPr>
              <a:t>acronyms</a:t>
            </a:r>
            <a:r>
              <a:rPr lang="en-US" sz="1600" b="0" dirty="0">
                <a:solidFill>
                  <a:schemeClr val="tx2"/>
                </a:solidFill>
                <a:ea typeface="ＭＳ Ｐゴシック" charset="-128"/>
              </a:rPr>
              <a:t>, and </a:t>
            </a:r>
            <a:r>
              <a:rPr lang="en-US" sz="1600" b="0" dirty="0">
                <a:solidFill>
                  <a:schemeClr val="tx2"/>
                </a:solidFill>
                <a:ea typeface="ＭＳ Ｐゴシック" charset="-128"/>
                <a:hlinkClick r:id="rId8" tooltip="Abbreviation"/>
              </a:rPr>
              <a:t>abbreviations</a:t>
            </a:r>
            <a:r>
              <a:rPr lang="en-US" sz="1600" b="0" dirty="0">
                <a:solidFill>
                  <a:schemeClr val="tx2"/>
                </a:solidFill>
                <a:ea typeface="ＭＳ Ｐゴシック" charset="-128"/>
              </a:rPr>
              <a:t> are non-standard "words" that need to be pronounced differently depending on context</a:t>
            </a:r>
            <a:r>
              <a:rPr lang="en-US" sz="1600" b="0" dirty="0" smtClean="0">
                <a:solidFill>
                  <a:schemeClr val="tx2"/>
                </a:solidFill>
                <a:ea typeface="ＭＳ Ｐゴシック" charset="-128"/>
              </a:rPr>
              <a:t>.</a:t>
            </a:r>
          </a:p>
          <a:p>
            <a:pPr marL="0" indent="0">
              <a:buNone/>
            </a:pPr>
            <a:endParaRPr lang="en-US" sz="1600" dirty="0" smtClean="0"/>
          </a:p>
          <a:p>
            <a:pPr marL="0" indent="0">
              <a:buNone/>
            </a:pPr>
            <a:r>
              <a:rPr lang="en-US" sz="1600" dirty="0">
                <a:solidFill>
                  <a:schemeClr val="tx2"/>
                </a:solidFill>
                <a:ea typeface="ＭＳ Ｐゴシック" charset="-128"/>
              </a:rPr>
              <a:t>Examples:</a:t>
            </a:r>
          </a:p>
          <a:p>
            <a:pPr marL="0" indent="0">
              <a:buNone/>
            </a:pPr>
            <a:endParaRPr lang="en-US" sz="1600" b="0" dirty="0">
              <a:solidFill>
                <a:schemeClr val="tx2"/>
              </a:solidFill>
              <a:ea typeface="ＭＳ Ｐゴシック" charset="-128"/>
            </a:endParaRPr>
          </a:p>
          <a:p>
            <a:pPr marL="0" indent="0">
              <a:buNone/>
            </a:pPr>
            <a:r>
              <a:rPr lang="en-US" sz="1600" b="0" dirty="0">
                <a:solidFill>
                  <a:schemeClr val="tx2"/>
                </a:solidFill>
                <a:ea typeface="ＭＳ Ｐゴシック" charset="-128"/>
              </a:rPr>
              <a:t>	"$200" would be pronounced as "two hundred dollars" in English, but as "</a:t>
            </a:r>
            <a:r>
              <a:rPr lang="en-US" sz="1600" b="0" dirty="0" err="1">
                <a:solidFill>
                  <a:schemeClr val="tx2"/>
                </a:solidFill>
                <a:ea typeface="ＭＳ Ｐゴシック" charset="-128"/>
              </a:rPr>
              <a:t>lua</a:t>
            </a:r>
            <a:r>
              <a:rPr lang="en-US" sz="1600" b="0" dirty="0">
                <a:solidFill>
                  <a:schemeClr val="tx2"/>
                </a:solidFill>
                <a:ea typeface="ＭＳ Ｐゴシック" charset="-128"/>
              </a:rPr>
              <a:t> </a:t>
            </a:r>
            <a:r>
              <a:rPr lang="en-US" sz="1600" b="0" dirty="0" err="1">
                <a:solidFill>
                  <a:schemeClr val="tx2"/>
                </a:solidFill>
                <a:ea typeface="ＭＳ Ｐゴシック" charset="-128"/>
              </a:rPr>
              <a:t>selau</a:t>
            </a:r>
            <a:r>
              <a:rPr lang="en-US" sz="1600" b="0" dirty="0">
                <a:solidFill>
                  <a:schemeClr val="tx2"/>
                </a:solidFill>
                <a:ea typeface="ＭＳ Ｐゴシック" charset="-128"/>
              </a:rPr>
              <a:t> </a:t>
            </a:r>
            <a:r>
              <a:rPr lang="en-US" sz="1600" b="0" dirty="0" err="1">
                <a:solidFill>
                  <a:schemeClr val="tx2"/>
                </a:solidFill>
                <a:ea typeface="ＭＳ Ｐゴシック" charset="-128"/>
              </a:rPr>
              <a:t>tālā</a:t>
            </a:r>
            <a:r>
              <a:rPr lang="en-US" sz="1600" b="0" dirty="0">
                <a:solidFill>
                  <a:schemeClr val="tx2"/>
                </a:solidFill>
                <a:ea typeface="ＭＳ Ｐゴシック" charset="-128"/>
              </a:rPr>
              <a:t>" in Samoan</a:t>
            </a:r>
            <a:r>
              <a:rPr lang="en-US" sz="1600" b="0" dirty="0" smtClean="0">
                <a:solidFill>
                  <a:schemeClr val="tx2"/>
                </a:solidFill>
                <a:ea typeface="ＭＳ Ｐゴシック" charset="-128"/>
              </a:rPr>
              <a:t>.</a:t>
            </a:r>
          </a:p>
          <a:p>
            <a:pPr marL="0" indent="0">
              <a:buNone/>
            </a:pPr>
            <a:endParaRPr lang="en-US" sz="1600" b="0" dirty="0">
              <a:solidFill>
                <a:schemeClr val="tx2"/>
              </a:solidFill>
              <a:ea typeface="ＭＳ Ｐゴシック" charset="-128"/>
            </a:endParaRPr>
          </a:p>
          <a:p>
            <a:pPr marL="0" indent="0">
              <a:buNone/>
            </a:pPr>
            <a:r>
              <a:rPr lang="en-US" sz="1600" dirty="0" smtClean="0">
                <a:solidFill>
                  <a:schemeClr val="tx2"/>
                </a:solidFill>
                <a:ea typeface="ＭＳ Ｐゴシック" charset="-128"/>
              </a:rPr>
              <a:t>Techniques: </a:t>
            </a:r>
          </a:p>
          <a:p>
            <a:pPr marL="0" indent="0">
              <a:buNone/>
            </a:pPr>
            <a:endParaRPr lang="en-US" sz="1600" b="0" dirty="0">
              <a:solidFill>
                <a:schemeClr val="tx2"/>
              </a:solidFill>
              <a:ea typeface="ＭＳ Ｐゴシック" charset="-128"/>
            </a:endParaRPr>
          </a:p>
          <a:p>
            <a:pPr marL="0" indent="0">
              <a:buNone/>
            </a:pPr>
            <a:r>
              <a:rPr lang="en-US" sz="1600" b="0" dirty="0">
                <a:solidFill>
                  <a:schemeClr val="tx2"/>
                </a:solidFill>
                <a:ea typeface="ＭＳ Ｐゴシック" charset="-128"/>
              </a:rPr>
              <a:t>	</a:t>
            </a:r>
            <a:r>
              <a:rPr lang="en-US" sz="1600" b="0" dirty="0" smtClean="0">
                <a:solidFill>
                  <a:schemeClr val="tx2"/>
                </a:solidFill>
                <a:ea typeface="ＭＳ Ｐゴシック" charset="-128"/>
              </a:rPr>
              <a:t>1. Removing </a:t>
            </a:r>
            <a:r>
              <a:rPr lang="en-US" sz="1600" b="0" dirty="0">
                <a:solidFill>
                  <a:schemeClr val="tx2"/>
                </a:solidFill>
                <a:ea typeface="ＭＳ Ｐゴシック" charset="-128"/>
              </a:rPr>
              <a:t>non-</a:t>
            </a:r>
            <a:r>
              <a:rPr lang="en-US" sz="1600" b="0" dirty="0">
                <a:solidFill>
                  <a:schemeClr val="tx2"/>
                </a:solidFill>
                <a:ea typeface="ＭＳ Ｐゴシック" charset="-128"/>
                <a:hlinkClick r:id="rId9" tooltip="Alphanumeric"/>
              </a:rPr>
              <a:t>alphanumeric</a:t>
            </a:r>
            <a:r>
              <a:rPr lang="en-US" sz="1600" b="0" dirty="0">
                <a:solidFill>
                  <a:schemeClr val="tx2"/>
                </a:solidFill>
                <a:ea typeface="ＭＳ Ｐゴシック" charset="-128"/>
              </a:rPr>
              <a:t> characters </a:t>
            </a:r>
          </a:p>
          <a:p>
            <a:pPr marL="0" indent="0">
              <a:buNone/>
            </a:pPr>
            <a:r>
              <a:rPr lang="en-US" sz="1600" b="0" dirty="0" smtClean="0">
                <a:solidFill>
                  <a:schemeClr val="tx2"/>
                </a:solidFill>
                <a:ea typeface="ＭＳ Ｐゴシック" charset="-128"/>
              </a:rPr>
              <a:t>                2. Removing </a:t>
            </a:r>
            <a:r>
              <a:rPr lang="en-US" sz="1600" b="0" dirty="0">
                <a:solidFill>
                  <a:schemeClr val="tx2"/>
                </a:solidFill>
                <a:ea typeface="ＭＳ Ｐゴシック" charset="-128"/>
                <a:hlinkClick r:id="rId10" tooltip="Diacritical marks"/>
              </a:rPr>
              <a:t>diacritical </a:t>
            </a:r>
            <a:r>
              <a:rPr lang="en-US" sz="1600" b="0" dirty="0" smtClean="0">
                <a:solidFill>
                  <a:schemeClr val="tx2"/>
                </a:solidFill>
                <a:ea typeface="ＭＳ Ｐゴシック" charset="-128"/>
                <a:hlinkClick r:id="rId10" tooltip="Diacritical marks"/>
              </a:rPr>
              <a:t>marks</a:t>
            </a:r>
            <a:endParaRPr lang="en-US" sz="1600" b="0" dirty="0">
              <a:solidFill>
                <a:schemeClr val="tx2"/>
              </a:solidFill>
              <a:ea typeface="ＭＳ Ｐゴシック" charset="-128"/>
            </a:endParaRPr>
          </a:p>
          <a:p>
            <a:pPr marL="0" indent="0">
              <a:buNone/>
            </a:pPr>
            <a:r>
              <a:rPr lang="en-US" sz="1600" b="0" dirty="0" smtClean="0">
                <a:solidFill>
                  <a:schemeClr val="tx2"/>
                </a:solidFill>
                <a:ea typeface="ＭＳ Ｐゴシック" charset="-128"/>
              </a:rPr>
              <a:t>	3. Removing Multiple White spaces</a:t>
            </a:r>
          </a:p>
          <a:p>
            <a:pPr marL="0" indent="0">
              <a:buNone/>
            </a:pPr>
            <a:endParaRPr lang="en-US" sz="1600" b="0" dirty="0" smtClean="0">
              <a:solidFill>
                <a:schemeClr val="tx2"/>
              </a:solidFill>
              <a:ea typeface="ＭＳ Ｐゴシック" charset="-128"/>
            </a:endParaRPr>
          </a:p>
          <a:p>
            <a:pPr marL="0" indent="0">
              <a:buNone/>
            </a:pPr>
            <a:r>
              <a:rPr lang="en-US" sz="1600" dirty="0" smtClean="0">
                <a:solidFill>
                  <a:schemeClr val="tx2"/>
                </a:solidFill>
                <a:ea typeface="ＭＳ Ｐゴシック" charset="-128"/>
              </a:rPr>
              <a:t>Mallet:</a:t>
            </a:r>
            <a:endParaRPr lang="en-US" sz="1600" dirty="0">
              <a:solidFill>
                <a:schemeClr val="tx2"/>
              </a:solidFill>
              <a:ea typeface="ＭＳ Ｐゴシック" charset="-128"/>
            </a:endParaRPr>
          </a:p>
          <a:p>
            <a:pPr marL="0" indent="0">
              <a:buNone/>
            </a:pPr>
            <a:r>
              <a:rPr lang="en-US" sz="1600" b="0" dirty="0" smtClean="0">
                <a:solidFill>
                  <a:schemeClr val="tx2"/>
                </a:solidFill>
                <a:ea typeface="ＭＳ Ｐゴシック" charset="-128"/>
              </a:rPr>
              <a:t>	</a:t>
            </a:r>
            <a:r>
              <a:rPr lang="en-US" sz="1600" dirty="0" smtClean="0">
                <a:solidFill>
                  <a:schemeClr val="tx2"/>
                </a:solidFill>
                <a:latin typeface="+mj-lt"/>
              </a:rPr>
              <a:t>	</a:t>
            </a:r>
          </a:p>
          <a:p>
            <a:pPr marL="0" indent="0">
              <a:buNone/>
            </a:pPr>
            <a:endParaRPr lang="en-US" sz="1600" dirty="0">
              <a:solidFill>
                <a:schemeClr val="tx2"/>
              </a:solidFill>
              <a:latin typeface="+mj-lt"/>
            </a:endParaRPr>
          </a:p>
          <a:p>
            <a:pPr marL="0" indent="0">
              <a:buNone/>
            </a:pPr>
            <a:endParaRPr lang="en-US" sz="1400" b="0" dirty="0">
              <a:solidFill>
                <a:schemeClr val="tx2"/>
              </a:solidFill>
              <a:ea typeface="ＭＳ Ｐゴシック" charset="-128"/>
            </a:endParaRPr>
          </a:p>
          <a:p>
            <a:pPr marL="0" indent="0">
              <a:buNone/>
            </a:pPr>
            <a:endParaRPr lang="en-US" sz="1400" b="0" dirty="0" smtClean="0">
              <a:solidFill>
                <a:schemeClr val="tx2"/>
              </a:solidFill>
              <a:ea typeface="ＭＳ Ｐゴシック" charset="-128"/>
            </a:endParaRPr>
          </a:p>
          <a:p>
            <a:pPr marL="0" indent="0">
              <a:buNone/>
            </a:pPr>
            <a:endParaRPr lang="en-US" sz="1400" b="0" dirty="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pic>
        <p:nvPicPr>
          <p:cNvPr id="6" name="Picture 5"/>
          <p:cNvPicPr>
            <a:picLocks noChangeAspect="1"/>
          </p:cNvPicPr>
          <p:nvPr/>
        </p:nvPicPr>
        <p:blipFill>
          <a:blip r:embed="rId11"/>
          <a:stretch>
            <a:fillRect/>
          </a:stretch>
        </p:blipFill>
        <p:spPr>
          <a:xfrm>
            <a:off x="1043608" y="5621585"/>
            <a:ext cx="6648450" cy="561975"/>
          </a:xfrm>
          <a:prstGeom prst="rect">
            <a:avLst/>
          </a:prstGeom>
        </p:spPr>
      </p:pic>
    </p:spTree>
    <p:extLst>
      <p:ext uri="{BB962C8B-B14F-4D97-AF65-F5344CB8AC3E}">
        <p14:creationId xmlns:p14="http://schemas.microsoft.com/office/powerpoint/2010/main" val="38216245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17</a:t>
            </a:fld>
            <a:endParaRPr lang="en-US" dirty="0"/>
          </a:p>
        </p:txBody>
      </p:sp>
      <p:sp>
        <p:nvSpPr>
          <p:cNvPr id="3" name="Title 2"/>
          <p:cNvSpPr>
            <a:spLocks noGrp="1"/>
          </p:cNvSpPr>
          <p:nvPr>
            <p:ph type="title"/>
          </p:nvPr>
        </p:nvSpPr>
        <p:spPr/>
        <p:txBody>
          <a:bodyPr>
            <a:normAutofit/>
          </a:bodyPr>
          <a:lstStyle/>
          <a:p>
            <a:r>
              <a:rPr lang="en-US" dirty="0" smtClean="0"/>
              <a:t> Text preprocessing – Word Normalization</a:t>
            </a:r>
            <a:endParaRPr lang="en-US" dirty="0"/>
          </a:p>
        </p:txBody>
      </p:sp>
      <p:sp>
        <p:nvSpPr>
          <p:cNvPr id="5" name="Rectangle 4"/>
          <p:cNvSpPr>
            <a:spLocks noGrp="1" noChangeArrowheads="1"/>
          </p:cNvSpPr>
          <p:nvPr/>
        </p:nvSpPr>
        <p:spPr bwMode="auto">
          <a:xfrm>
            <a:off x="683568" y="1340768"/>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r>
              <a:rPr lang="en-US" sz="1600" dirty="0" smtClean="0">
                <a:solidFill>
                  <a:schemeClr val="tx2"/>
                </a:solidFill>
                <a:latin typeface="+mj-lt"/>
              </a:rPr>
              <a:t>Stemming</a:t>
            </a:r>
            <a:endParaRPr lang="en-US" sz="1600" dirty="0">
              <a:solidFill>
                <a:schemeClr val="tx2"/>
              </a:solidFill>
              <a:latin typeface="+mj-lt"/>
            </a:endParaRPr>
          </a:p>
          <a:p>
            <a:endParaRPr lang="en-US" sz="1400" b="0" dirty="0">
              <a:solidFill>
                <a:schemeClr val="tx2"/>
              </a:solidFill>
            </a:endParaRPr>
          </a:p>
          <a:p>
            <a:pPr>
              <a:buClrTx/>
            </a:pPr>
            <a:r>
              <a:rPr lang="en-US" sz="1400" b="0" dirty="0" smtClean="0">
                <a:solidFill>
                  <a:schemeClr val="tx2"/>
                </a:solidFill>
              </a:rPr>
              <a:t>Stemming </a:t>
            </a:r>
            <a:r>
              <a:rPr lang="en-US" sz="1400" b="0" dirty="0">
                <a:solidFill>
                  <a:schemeClr val="tx2"/>
                </a:solidFill>
              </a:rPr>
              <a:t>is the process of reducing inflected (or sometimes derived) words to their word stem, base or root </a:t>
            </a:r>
            <a:r>
              <a:rPr lang="en-US" sz="1400" b="0" dirty="0" smtClean="0">
                <a:solidFill>
                  <a:schemeClr val="tx2"/>
                </a:solidFill>
              </a:rPr>
              <a:t>form.</a:t>
            </a:r>
          </a:p>
          <a:p>
            <a:pPr>
              <a:buClrTx/>
            </a:pPr>
            <a:r>
              <a:rPr lang="en-US" sz="1400" b="0" dirty="0" smtClean="0">
                <a:solidFill>
                  <a:schemeClr val="tx2"/>
                </a:solidFill>
              </a:rPr>
              <a:t>Reduce </a:t>
            </a:r>
            <a:r>
              <a:rPr lang="en-US" sz="1400" b="0" dirty="0">
                <a:solidFill>
                  <a:schemeClr val="tx2"/>
                </a:solidFill>
              </a:rPr>
              <a:t>dimensionality (number of features</a:t>
            </a:r>
            <a:r>
              <a:rPr lang="en-US" sz="1400" b="0" dirty="0" smtClean="0">
                <a:solidFill>
                  <a:schemeClr val="tx2"/>
                </a:solidFill>
              </a:rPr>
              <a:t>).</a:t>
            </a:r>
          </a:p>
          <a:p>
            <a:pPr>
              <a:buClrTx/>
            </a:pPr>
            <a:r>
              <a:rPr lang="en-US" sz="1400" b="0" dirty="0" smtClean="0">
                <a:solidFill>
                  <a:schemeClr val="tx2"/>
                </a:solidFill>
              </a:rPr>
              <a:t>There </a:t>
            </a:r>
            <a:r>
              <a:rPr lang="en-US" sz="1400" b="0" dirty="0">
                <a:solidFill>
                  <a:schemeClr val="tx2"/>
                </a:solidFill>
              </a:rPr>
              <a:t>are experiments that shows 5% of reduction from the document original </a:t>
            </a:r>
            <a:r>
              <a:rPr lang="en-US" sz="1400" b="0" dirty="0" smtClean="0">
                <a:solidFill>
                  <a:schemeClr val="tx2"/>
                </a:solidFill>
              </a:rPr>
              <a:t>size</a:t>
            </a:r>
            <a:r>
              <a:rPr lang="en-US" sz="1400" b="0" dirty="0">
                <a:solidFill>
                  <a:schemeClr val="tx2"/>
                </a:solidFill>
              </a:rPr>
              <a:t>.</a:t>
            </a:r>
          </a:p>
          <a:p>
            <a:pPr marL="0" indent="0">
              <a:buNone/>
            </a:pPr>
            <a:endParaRPr lang="en-US" sz="1400" b="0" dirty="0">
              <a:solidFill>
                <a:schemeClr val="tx2"/>
              </a:solidFill>
              <a:ea typeface="ＭＳ Ｐゴシック" charset="-128"/>
            </a:endParaRPr>
          </a:p>
          <a:p>
            <a:pPr marL="0" indent="0">
              <a:buNone/>
            </a:pPr>
            <a:endParaRPr lang="en-US" sz="1400" b="0" dirty="0" smtClean="0">
              <a:solidFill>
                <a:schemeClr val="tx2"/>
              </a:solidFill>
              <a:ea typeface="ＭＳ Ｐゴシック" charset="-128"/>
            </a:endParaRPr>
          </a:p>
          <a:p>
            <a:pPr marL="0" indent="0">
              <a:buNone/>
            </a:pPr>
            <a:endParaRPr lang="en-US" sz="1400" b="0" dirty="0">
              <a:solidFill>
                <a:schemeClr val="tx2"/>
              </a:solidFill>
              <a:ea typeface="ＭＳ Ｐゴシック" charset="-128"/>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pic>
        <p:nvPicPr>
          <p:cNvPr id="4" name="Picture 3"/>
          <p:cNvPicPr>
            <a:picLocks noChangeAspect="1"/>
          </p:cNvPicPr>
          <p:nvPr/>
        </p:nvPicPr>
        <p:blipFill>
          <a:blip r:embed="rId2"/>
          <a:stretch>
            <a:fillRect/>
          </a:stretch>
        </p:blipFill>
        <p:spPr>
          <a:xfrm>
            <a:off x="1619672" y="3140968"/>
            <a:ext cx="4392488" cy="2208305"/>
          </a:xfrm>
          <a:prstGeom prst="rect">
            <a:avLst/>
          </a:prstGeom>
        </p:spPr>
      </p:pic>
    </p:spTree>
    <p:extLst>
      <p:ext uri="{BB962C8B-B14F-4D97-AF65-F5344CB8AC3E}">
        <p14:creationId xmlns:p14="http://schemas.microsoft.com/office/powerpoint/2010/main" val="1662245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18</a:t>
            </a:fld>
            <a:endParaRPr lang="en-US" dirty="0"/>
          </a:p>
        </p:txBody>
      </p:sp>
      <p:sp>
        <p:nvSpPr>
          <p:cNvPr id="3" name="Title 2"/>
          <p:cNvSpPr>
            <a:spLocks noGrp="1"/>
          </p:cNvSpPr>
          <p:nvPr>
            <p:ph type="title"/>
          </p:nvPr>
        </p:nvSpPr>
        <p:spPr/>
        <p:txBody>
          <a:bodyPr>
            <a:normAutofit/>
          </a:bodyPr>
          <a:lstStyle/>
          <a:p>
            <a:r>
              <a:rPr lang="en-US" dirty="0" smtClean="0"/>
              <a:t> Text </a:t>
            </a:r>
            <a:r>
              <a:rPr lang="en-US" dirty="0"/>
              <a:t>preprocessing</a:t>
            </a:r>
            <a:r>
              <a:rPr lang="en-US" dirty="0" smtClean="0"/>
              <a:t> </a:t>
            </a:r>
            <a:r>
              <a:rPr lang="en-US" dirty="0"/>
              <a:t>– Unicode Normalization</a:t>
            </a:r>
          </a:p>
        </p:txBody>
      </p:sp>
      <p:sp>
        <p:nvSpPr>
          <p:cNvPr id="5" name="Rectangle 4"/>
          <p:cNvSpPr>
            <a:spLocks noGrp="1" noChangeArrowheads="1"/>
          </p:cNvSpPr>
          <p:nvPr/>
        </p:nvSpPr>
        <p:spPr bwMode="auto">
          <a:xfrm>
            <a:off x="607444" y="1412776"/>
            <a:ext cx="786119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buClrTx/>
              <a:buFont typeface="Wingdings" panose="05000000000000000000" pitchFamily="2" charset="2"/>
              <a:buChar char="Ø"/>
            </a:pPr>
            <a:r>
              <a:rPr lang="en-US" sz="1400" b="0" dirty="0" smtClean="0">
                <a:solidFill>
                  <a:schemeClr val="tx2"/>
                </a:solidFill>
              </a:rPr>
              <a:t> Unicode </a:t>
            </a:r>
            <a:r>
              <a:rPr lang="en-US" sz="1400" b="0" dirty="0">
                <a:solidFill>
                  <a:schemeClr val="tx2"/>
                </a:solidFill>
              </a:rPr>
              <a:t>sometimes assigns two different code points to entities that are essentially the same character</a:t>
            </a:r>
            <a:r>
              <a:rPr lang="en-US" sz="1400" b="0" dirty="0" smtClean="0">
                <a:solidFill>
                  <a:schemeClr val="tx2"/>
                </a:solidFill>
              </a:rPr>
              <a:t>.</a:t>
            </a:r>
          </a:p>
          <a:p>
            <a:pPr>
              <a:buFont typeface="Wingdings" panose="05000000000000000000" pitchFamily="2" charset="2"/>
              <a:buChar char="Ø"/>
            </a:pPr>
            <a:endParaRPr lang="en-US" sz="1400" b="0" dirty="0">
              <a:solidFill>
                <a:schemeClr val="tx2"/>
              </a:solidFill>
            </a:endParaRPr>
          </a:p>
          <a:p>
            <a:pPr marL="0" indent="0">
              <a:buNone/>
            </a:pPr>
            <a:r>
              <a:rPr lang="en-US" sz="1400" dirty="0" smtClean="0">
                <a:solidFill>
                  <a:schemeClr val="tx2"/>
                </a:solidFill>
              </a:rPr>
              <a:t>    Example : </a:t>
            </a:r>
            <a:endParaRPr lang="en-US" sz="1400" dirty="0">
              <a:solidFill>
                <a:schemeClr val="tx2"/>
              </a:solidFill>
            </a:endParaRPr>
          </a:p>
          <a:p>
            <a:pPr marL="0" indent="0">
              <a:buNone/>
            </a:pPr>
            <a:endParaRPr lang="en-US" sz="1400" b="0" dirty="0" smtClean="0">
              <a:solidFill>
                <a:schemeClr val="tx2"/>
              </a:solidFill>
              <a:ea typeface="ＭＳ Ｐゴシック" charset="-128"/>
            </a:endParaRPr>
          </a:p>
          <a:p>
            <a:pPr>
              <a:buClrTx/>
            </a:pPr>
            <a:r>
              <a:rPr lang="en-US" sz="1400" b="0" dirty="0" smtClean="0">
                <a:solidFill>
                  <a:schemeClr val="tx2"/>
                </a:solidFill>
              </a:rPr>
              <a:t>The </a:t>
            </a:r>
            <a:r>
              <a:rPr lang="en-US" sz="1400" b="0" dirty="0">
                <a:solidFill>
                  <a:schemeClr val="tx2"/>
                </a:solidFill>
              </a:rPr>
              <a:t>character "Å" can be encoded as U+00C5 (standard name "LATIN CAPITAL LETTER A WITH RING ABOVE", a letter of the </a:t>
            </a:r>
            <a:r>
              <a:rPr lang="en-US" sz="1400" b="0" dirty="0">
                <a:solidFill>
                  <a:schemeClr val="tx2"/>
                </a:solidFill>
                <a:hlinkClick r:id="rId2" tooltip="Alphabet"/>
              </a:rPr>
              <a:t>alphabet</a:t>
            </a:r>
            <a:r>
              <a:rPr lang="en-US" sz="1400" b="0" dirty="0">
                <a:solidFill>
                  <a:schemeClr val="tx2"/>
                </a:solidFill>
              </a:rPr>
              <a:t> in </a:t>
            </a:r>
            <a:r>
              <a:rPr lang="en-US" sz="1400" b="0" dirty="0">
                <a:solidFill>
                  <a:schemeClr val="tx2"/>
                </a:solidFill>
                <a:hlinkClick r:id="rId3" tooltip="Swedish language"/>
              </a:rPr>
              <a:t>Swedish</a:t>
            </a:r>
            <a:r>
              <a:rPr lang="en-US" sz="1400" b="0" dirty="0">
                <a:solidFill>
                  <a:schemeClr val="tx2"/>
                </a:solidFill>
              </a:rPr>
              <a:t> and several other </a:t>
            </a:r>
            <a:r>
              <a:rPr lang="en-US" sz="1400" b="0" dirty="0" smtClean="0">
                <a:solidFill>
                  <a:schemeClr val="tx2"/>
                </a:solidFill>
                <a:hlinkClick r:id="rId4" tooltip="Language"/>
              </a:rPr>
              <a:t>languages</a:t>
            </a:r>
            <a:endParaRPr lang="en-US" sz="1400" b="0" dirty="0" smtClean="0">
              <a:solidFill>
                <a:schemeClr val="tx2"/>
              </a:solidFill>
            </a:endParaRPr>
          </a:p>
          <a:p>
            <a:pPr marL="0" indent="0">
              <a:buClrTx/>
              <a:buNone/>
            </a:pPr>
            <a:endParaRPr lang="en-US" sz="1400" b="0" dirty="0" smtClean="0">
              <a:solidFill>
                <a:schemeClr val="tx2"/>
              </a:solidFill>
            </a:endParaRPr>
          </a:p>
          <a:p>
            <a:pPr>
              <a:buClrTx/>
            </a:pPr>
            <a:r>
              <a:rPr lang="en-US" sz="1400" b="0" dirty="0">
                <a:solidFill>
                  <a:schemeClr val="tx2"/>
                </a:solidFill>
              </a:rPr>
              <a:t> </a:t>
            </a:r>
            <a:r>
              <a:rPr lang="en-US" sz="1400" b="0" dirty="0" smtClean="0">
                <a:solidFill>
                  <a:schemeClr val="tx2"/>
                </a:solidFill>
              </a:rPr>
              <a:t>Å </a:t>
            </a:r>
            <a:r>
              <a:rPr lang="en-US" sz="1400" b="0" dirty="0" smtClean="0">
                <a:solidFill>
                  <a:schemeClr val="tx2"/>
                </a:solidFill>
                <a:sym typeface="Wingdings" panose="05000000000000000000" pitchFamily="2" charset="2"/>
              </a:rPr>
              <a:t></a:t>
            </a:r>
            <a:r>
              <a:rPr lang="en-US" sz="1400" b="0" dirty="0" smtClean="0">
                <a:solidFill>
                  <a:schemeClr val="tx2"/>
                </a:solidFill>
              </a:rPr>
              <a:t> </a:t>
            </a:r>
            <a:r>
              <a:rPr lang="en-US" sz="1400" b="0" dirty="0">
                <a:solidFill>
                  <a:schemeClr val="tx2"/>
                </a:solidFill>
              </a:rPr>
              <a:t>U+212B ("ANGSTROM SIGN")</a:t>
            </a: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1451507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1</a:t>
            </a:fld>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5" name="TextBox 4"/>
          <p:cNvSpPr txBox="1"/>
          <p:nvPr/>
        </p:nvSpPr>
        <p:spPr>
          <a:xfrm>
            <a:off x="325143" y="1181291"/>
            <a:ext cx="4246857" cy="4770537"/>
          </a:xfrm>
          <a:prstGeom prst="rect">
            <a:avLst/>
          </a:prstGeom>
          <a:solidFill>
            <a:schemeClr val="accent1">
              <a:lumMod val="20000"/>
              <a:lumOff val="80000"/>
            </a:schemeClr>
          </a:solidFill>
          <a:ln w="38100">
            <a:solidFill>
              <a:schemeClr val="tx1"/>
            </a:solidFill>
            <a:prstDash val="sysDot"/>
          </a:ln>
        </p:spPr>
        <p:txBody>
          <a:bodyPr wrap="square" rtlCol="0">
            <a:spAutoFit/>
          </a:bodyPr>
          <a:lstStyle/>
          <a:p>
            <a:r>
              <a:rPr lang="en-US" sz="1600" dirty="0" smtClean="0"/>
              <a:t>Topics Covered: Day 1 (4 hours)</a:t>
            </a:r>
          </a:p>
          <a:p>
            <a:endParaRPr lang="en-US" sz="1600" dirty="0" smtClean="0"/>
          </a:p>
          <a:p>
            <a:r>
              <a:rPr lang="en-US" sz="1600" dirty="0" smtClean="0">
                <a:solidFill>
                  <a:schemeClr val="tx2"/>
                </a:solidFill>
                <a:latin typeface="Interstate-Light" panose="02000606030000020004" pitchFamily="2" charset="0"/>
                <a:cs typeface="Calibri" panose="020F0502020204030204" pitchFamily="34" charset="0"/>
              </a:rPr>
              <a:t>Text Mining (90 Minutes)</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Introduction to text processing, analytics and mining </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Text normalization, feature extraction, BOW, Similarity</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Clustering and classification</a:t>
            </a:r>
          </a:p>
          <a:p>
            <a:endParaRPr lang="en-US" sz="1600" b="0" dirty="0">
              <a:solidFill>
                <a:schemeClr val="tx2"/>
              </a:solidFill>
              <a:latin typeface="Interstate-Light" panose="02000606030000020004" pitchFamily="2" charset="0"/>
              <a:cs typeface="Calibri" panose="020F0502020204030204" pitchFamily="34" charset="0"/>
            </a:endParaRPr>
          </a:p>
          <a:p>
            <a:r>
              <a:rPr lang="en-US" sz="1600" dirty="0" smtClean="0">
                <a:solidFill>
                  <a:schemeClr val="tx2"/>
                </a:solidFill>
                <a:latin typeface="Interstate-Light" panose="02000606030000020004"/>
                <a:cs typeface="Calibri" panose="020F0502020204030204" pitchFamily="34" charset="0"/>
              </a:rPr>
              <a:t>Hands-on Session (150 Minutes)</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Text pre-processing, BOW</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K-Means clustering</a:t>
            </a:r>
          </a:p>
          <a:p>
            <a:pPr marL="285750" indent="-285750">
              <a:buFont typeface="Arial" panose="020B0604020202020204" pitchFamily="34" charset="0"/>
              <a:buChar char="•"/>
            </a:pPr>
            <a:r>
              <a:rPr lang="en-GB" sz="1600" b="0" dirty="0" smtClean="0">
                <a:solidFill>
                  <a:schemeClr val="tx2"/>
                </a:solidFill>
                <a:latin typeface="Interstate-Light" panose="02000606030000020004" pitchFamily="2" charset="0"/>
                <a:cs typeface="Calibri" panose="020F0502020204030204" pitchFamily="34" charset="0"/>
              </a:rPr>
              <a:t>Naïve Bayes classification</a:t>
            </a:r>
          </a:p>
          <a:p>
            <a:endParaRPr lang="en-US" sz="1600" dirty="0" smtClean="0"/>
          </a:p>
          <a:p>
            <a:pPr algn="just"/>
            <a:r>
              <a:rPr lang="en-US" sz="1600" dirty="0" smtClean="0"/>
              <a:t>Prerequisites:</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Java </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Regex</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Machine Learning</a:t>
            </a:r>
          </a:p>
          <a:p>
            <a:pPr marL="285750" indent="-285750" algn="just">
              <a:buFont typeface="Arial" panose="020B0604020202020204" pitchFamily="34" charset="0"/>
              <a:buChar char="•"/>
            </a:pPr>
            <a:r>
              <a:rPr lang="en-US" sz="1600" b="0" dirty="0" smtClean="0">
                <a:solidFill>
                  <a:schemeClr val="tx2"/>
                </a:solidFill>
                <a:latin typeface="Interstate-Light" panose="02000606030000020004" pitchFamily="2" charset="0"/>
                <a:cs typeface="Calibri" panose="020F0502020204030204" pitchFamily="34" charset="0"/>
              </a:rPr>
              <a:t>Evaluation metrics (Precision, Recall, ROC)</a:t>
            </a:r>
            <a:endParaRPr lang="en-US" sz="1600" b="0" dirty="0">
              <a:solidFill>
                <a:schemeClr val="tx2"/>
              </a:solidFill>
              <a:latin typeface="Interstate-Light" panose="02000606030000020004" pitchFamily="2" charset="0"/>
              <a:cs typeface="Calibri" panose="020F0502020204030204" pitchFamily="34" charset="0"/>
            </a:endParaRPr>
          </a:p>
        </p:txBody>
      </p:sp>
      <p:sp>
        <p:nvSpPr>
          <p:cNvPr id="6" name="TextBox 5"/>
          <p:cNvSpPr txBox="1"/>
          <p:nvPr/>
        </p:nvSpPr>
        <p:spPr>
          <a:xfrm>
            <a:off x="4716016" y="1196679"/>
            <a:ext cx="4188885" cy="4739759"/>
          </a:xfrm>
          <a:prstGeom prst="rect">
            <a:avLst/>
          </a:prstGeom>
          <a:solidFill>
            <a:schemeClr val="bg2">
              <a:lumMod val="95000"/>
            </a:schemeClr>
          </a:solidFill>
          <a:ln w="38100">
            <a:solidFill>
              <a:schemeClr val="bg2">
                <a:lumMod val="75000"/>
              </a:schemeClr>
            </a:solidFill>
            <a:prstDash val="sysDot"/>
          </a:ln>
        </p:spPr>
        <p:txBody>
          <a:bodyPr wrap="square" rtlCol="0">
            <a:spAutoFit/>
          </a:bodyPr>
          <a:lstStyle/>
          <a:p>
            <a:r>
              <a:rPr lang="en-US" sz="1600" dirty="0" smtClean="0">
                <a:solidFill>
                  <a:schemeClr val="bg1">
                    <a:lumMod val="75000"/>
                  </a:schemeClr>
                </a:solidFill>
              </a:rPr>
              <a:t>Topics Covered: Day 2 (4 hours)</a:t>
            </a:r>
          </a:p>
          <a:p>
            <a:endParaRPr lang="en-US" sz="1600" dirty="0" smtClean="0">
              <a:solidFill>
                <a:schemeClr val="bg1">
                  <a:lumMod val="75000"/>
                </a:schemeClr>
              </a:solidFill>
              <a:latin typeface="Interstate-Light" panose="02000606030000020004"/>
              <a:cs typeface="Calibri" panose="020F0502020204030204" pitchFamily="34" charset="0"/>
            </a:endParaRPr>
          </a:p>
          <a:p>
            <a:r>
              <a:rPr lang="en-US" sz="1600" dirty="0" smtClean="0">
                <a:solidFill>
                  <a:schemeClr val="bg1">
                    <a:lumMod val="75000"/>
                  </a:schemeClr>
                </a:solidFill>
                <a:latin typeface="Interstate-Light" panose="02000606030000020004"/>
                <a:cs typeface="Calibri" panose="020F0502020204030204" pitchFamily="34" charset="0"/>
              </a:rPr>
              <a:t>Information Extraction (90 </a:t>
            </a:r>
            <a:r>
              <a:rPr lang="en-US" sz="1600" dirty="0">
                <a:solidFill>
                  <a:schemeClr val="bg1">
                    <a:lumMod val="75000"/>
                  </a:schemeClr>
                </a:solidFill>
                <a:latin typeface="Interstate-Light" panose="02000606030000020004"/>
                <a:cs typeface="Calibri" panose="020F0502020204030204" pitchFamily="34" charset="0"/>
              </a:rPr>
              <a:t>Minutes)</a:t>
            </a:r>
          </a:p>
          <a:p>
            <a:pPr marL="285750" indent="-285750">
              <a:buFont typeface="Arial" panose="020B0604020202020204" pitchFamily="34" charset="0"/>
              <a:buChar char="•"/>
            </a:pPr>
            <a:r>
              <a:rPr lang="en-US" sz="1600" b="0" dirty="0" smtClean="0">
                <a:solidFill>
                  <a:schemeClr val="bg1">
                    <a:lumMod val="75000"/>
                  </a:schemeClr>
                </a:solidFill>
                <a:latin typeface="Interstate-Light" panose="02000606030000020004" pitchFamily="2" charset="0"/>
                <a:cs typeface="Calibri" panose="020F0502020204030204" pitchFamily="34" charset="0"/>
              </a:rPr>
              <a:t>Typical NLP pipeline</a:t>
            </a:r>
          </a:p>
          <a:p>
            <a:pPr marL="285750" indent="-285750">
              <a:buFont typeface="Arial" panose="020B0604020202020204" pitchFamily="34" charset="0"/>
              <a:buChar char="•"/>
            </a:pPr>
            <a:r>
              <a:rPr lang="en-GB" sz="1600" b="0" dirty="0" smtClean="0">
                <a:solidFill>
                  <a:schemeClr val="bg1">
                    <a:lumMod val="75000"/>
                  </a:schemeClr>
                </a:solidFill>
                <a:latin typeface="Interstate-Light" panose="02000606030000020004" pitchFamily="2" charset="0"/>
                <a:cs typeface="Calibri" panose="020F0502020204030204" pitchFamily="34" charset="0"/>
              </a:rPr>
              <a:t>Default entity extraction models</a:t>
            </a:r>
          </a:p>
          <a:p>
            <a:pPr marL="285750" indent="-285750">
              <a:buFont typeface="Arial" panose="020B0604020202020204" pitchFamily="34" charset="0"/>
              <a:buChar char="•"/>
            </a:pPr>
            <a:r>
              <a:rPr lang="en-GB" sz="1600" b="0" dirty="0" smtClean="0">
                <a:solidFill>
                  <a:schemeClr val="bg1">
                    <a:lumMod val="75000"/>
                  </a:schemeClr>
                </a:solidFill>
                <a:latin typeface="Interstate-Light" panose="02000606030000020004" pitchFamily="2" charset="0"/>
                <a:cs typeface="Calibri" panose="020F0502020204030204" pitchFamily="34" charset="0"/>
              </a:rPr>
              <a:t>Custom entity extraction using Regex, POS, Dependency Relations</a:t>
            </a:r>
            <a:endParaRPr lang="en-US" sz="1600" b="0" dirty="0">
              <a:solidFill>
                <a:schemeClr val="bg1">
                  <a:lumMod val="75000"/>
                </a:schemeClr>
              </a:solidFill>
              <a:latin typeface="Interstate-Light" panose="02000606030000020004" pitchFamily="2" charset="0"/>
              <a:cs typeface="Calibri" panose="020F0502020204030204" pitchFamily="34" charset="0"/>
            </a:endParaRPr>
          </a:p>
          <a:p>
            <a:endParaRPr lang="en-US" sz="1600" dirty="0" smtClean="0">
              <a:solidFill>
                <a:schemeClr val="bg1">
                  <a:lumMod val="75000"/>
                </a:schemeClr>
              </a:solidFill>
              <a:latin typeface="Interstate-Light" panose="02000606030000020004" pitchFamily="2" charset="0"/>
              <a:cs typeface="Calibri" panose="020F0502020204030204" pitchFamily="34" charset="0"/>
            </a:endParaRPr>
          </a:p>
          <a:p>
            <a:endParaRPr lang="en-US" sz="1600" dirty="0" smtClean="0">
              <a:solidFill>
                <a:schemeClr val="bg1">
                  <a:lumMod val="75000"/>
                </a:schemeClr>
              </a:solidFill>
              <a:latin typeface="Interstate-Light" panose="02000606030000020004" pitchFamily="2" charset="0"/>
              <a:cs typeface="Calibri" panose="020F0502020204030204" pitchFamily="34" charset="0"/>
            </a:endParaRPr>
          </a:p>
          <a:p>
            <a:r>
              <a:rPr lang="en-US" sz="1600" dirty="0" smtClean="0">
                <a:solidFill>
                  <a:schemeClr val="bg1">
                    <a:lumMod val="75000"/>
                  </a:schemeClr>
                </a:solidFill>
                <a:latin typeface="Interstate-Light" panose="02000606030000020004" pitchFamily="2" charset="0"/>
                <a:cs typeface="Calibri" panose="020F0502020204030204" pitchFamily="34" charset="0"/>
              </a:rPr>
              <a:t>Hands-on Session (150 Minutes)</a:t>
            </a:r>
            <a:endParaRPr lang="en-US" sz="1600" dirty="0" smtClean="0">
              <a:solidFill>
                <a:schemeClr val="bg1">
                  <a:lumMod val="75000"/>
                </a:schemeClr>
              </a:solidFill>
              <a:latin typeface="Interstate-Light" panose="02000606030000020004"/>
              <a:cs typeface="Calibri" panose="020F0502020204030204" pitchFamily="34" charset="0"/>
            </a:endParaRPr>
          </a:p>
          <a:p>
            <a:pPr marL="285750" indent="-285750">
              <a:buFont typeface="Arial" panose="020B0604020202020204" pitchFamily="34" charset="0"/>
              <a:buChar char="•"/>
            </a:pPr>
            <a:r>
              <a:rPr lang="en-GB" sz="1600" b="0" dirty="0" smtClean="0">
                <a:solidFill>
                  <a:schemeClr val="bg1">
                    <a:lumMod val="75000"/>
                  </a:schemeClr>
                </a:solidFill>
                <a:latin typeface="Interstate-Light" panose="02000606030000020004" pitchFamily="2" charset="0"/>
                <a:cs typeface="Calibri" panose="020F0502020204030204" pitchFamily="34" charset="0"/>
              </a:rPr>
              <a:t>Setup</a:t>
            </a:r>
          </a:p>
          <a:p>
            <a:pPr marL="285750" indent="-285750" algn="just">
              <a:buFont typeface="Arial" panose="020B0604020202020204" pitchFamily="34" charset="0"/>
              <a:buChar char="•"/>
            </a:pPr>
            <a:r>
              <a:rPr lang="en-GB" sz="1600" b="0" dirty="0" smtClean="0">
                <a:solidFill>
                  <a:schemeClr val="bg1">
                    <a:lumMod val="75000"/>
                  </a:schemeClr>
                </a:solidFill>
                <a:latin typeface="Interstate-Light" panose="02000606030000020004" pitchFamily="2" charset="0"/>
                <a:cs typeface="Calibri" panose="020F0502020204030204" pitchFamily="34" charset="0"/>
              </a:rPr>
              <a:t>Default, Regex entity extraction</a:t>
            </a:r>
            <a:endParaRPr lang="en-GB" sz="1600" b="0" dirty="0">
              <a:solidFill>
                <a:schemeClr val="bg1">
                  <a:lumMod val="75000"/>
                </a:schemeClr>
              </a:solidFill>
              <a:latin typeface="Interstate-Light" panose="02000606030000020004" pitchFamily="2" charset="0"/>
              <a:cs typeface="Calibri" panose="020F0502020204030204" pitchFamily="34" charset="0"/>
            </a:endParaRPr>
          </a:p>
          <a:p>
            <a:pPr marL="285750" indent="-285750" algn="just">
              <a:buFont typeface="Arial" panose="020B0604020202020204" pitchFamily="34" charset="0"/>
              <a:buChar char="•"/>
            </a:pPr>
            <a:r>
              <a:rPr lang="en-US" sz="1600" b="0" dirty="0" smtClean="0">
                <a:solidFill>
                  <a:schemeClr val="bg1">
                    <a:lumMod val="75000"/>
                  </a:schemeClr>
                </a:solidFill>
                <a:latin typeface="Interstate-Light" panose="02000606030000020004" pitchFamily="2" charset="0"/>
                <a:cs typeface="Calibri" panose="020F0502020204030204" pitchFamily="34" charset="0"/>
              </a:rPr>
              <a:t>Custom entity extraction exercise</a:t>
            </a:r>
            <a:endParaRPr lang="en-US" sz="1600" b="0" dirty="0">
              <a:solidFill>
                <a:schemeClr val="bg1">
                  <a:lumMod val="75000"/>
                </a:schemeClr>
              </a:solidFill>
              <a:latin typeface="Interstate-Light" panose="02000606030000020004" pitchFamily="2" charset="0"/>
              <a:cs typeface="Calibri" panose="020F0502020204030204" pitchFamily="34" charset="0"/>
            </a:endParaRPr>
          </a:p>
          <a:p>
            <a:pPr algn="just"/>
            <a:endParaRPr lang="en-US" sz="1400" dirty="0" smtClean="0">
              <a:solidFill>
                <a:schemeClr val="bg1">
                  <a:lumMod val="75000"/>
                </a:schemeClr>
              </a:solidFill>
              <a:latin typeface="Interstate-Light" panose="02000606030000020004"/>
            </a:endParaRPr>
          </a:p>
          <a:p>
            <a:pPr algn="just"/>
            <a:r>
              <a:rPr lang="en-US" sz="1600" dirty="0" smtClean="0">
                <a:solidFill>
                  <a:schemeClr val="bg1">
                    <a:lumMod val="75000"/>
                  </a:schemeClr>
                </a:solidFill>
              </a:rPr>
              <a:t>Prerequisites:</a:t>
            </a:r>
          </a:p>
          <a:p>
            <a:pPr marL="285750" indent="-285750" algn="just">
              <a:buFont typeface="Arial" panose="020B0604020202020204" pitchFamily="34" charset="0"/>
              <a:buChar char="•"/>
            </a:pPr>
            <a:r>
              <a:rPr lang="en-US" sz="1600" b="0" dirty="0" smtClean="0">
                <a:solidFill>
                  <a:schemeClr val="bg1">
                    <a:lumMod val="75000"/>
                  </a:schemeClr>
                </a:solidFill>
                <a:latin typeface="Interstate-Light" panose="02000606030000020004" pitchFamily="2" charset="0"/>
                <a:cs typeface="Calibri" panose="020F0502020204030204" pitchFamily="34" charset="0"/>
              </a:rPr>
              <a:t>Java</a:t>
            </a:r>
            <a:endParaRPr lang="en-US" sz="1600" b="0" dirty="0">
              <a:solidFill>
                <a:schemeClr val="bg1">
                  <a:lumMod val="75000"/>
                </a:schemeClr>
              </a:solidFill>
              <a:latin typeface="Interstate-Light" panose="02000606030000020004" pitchFamily="2" charset="0"/>
              <a:cs typeface="Calibri" panose="020F0502020204030204" pitchFamily="34" charset="0"/>
            </a:endParaRPr>
          </a:p>
          <a:p>
            <a:pPr marL="285750" indent="-285750" algn="just">
              <a:buFont typeface="Arial" panose="020B0604020202020204" pitchFamily="34" charset="0"/>
              <a:buChar char="•"/>
            </a:pPr>
            <a:r>
              <a:rPr lang="en-US" sz="1600" b="0" dirty="0">
                <a:solidFill>
                  <a:schemeClr val="bg1">
                    <a:lumMod val="75000"/>
                  </a:schemeClr>
                </a:solidFill>
                <a:latin typeface="Interstate-Light" panose="02000606030000020004" pitchFamily="2" charset="0"/>
                <a:cs typeface="Calibri" panose="020F0502020204030204" pitchFamily="34" charset="0"/>
              </a:rPr>
              <a:t>Regex</a:t>
            </a:r>
          </a:p>
          <a:p>
            <a:pPr marL="285750" indent="-285750" algn="just">
              <a:buFont typeface="Arial" panose="020B0604020202020204" pitchFamily="34" charset="0"/>
              <a:buChar char="•"/>
            </a:pPr>
            <a:r>
              <a:rPr lang="en-US" sz="1600" b="0" dirty="0">
                <a:solidFill>
                  <a:schemeClr val="bg1">
                    <a:lumMod val="75000"/>
                  </a:schemeClr>
                </a:solidFill>
                <a:latin typeface="Interstate-Light" panose="02000606030000020004" pitchFamily="2" charset="0"/>
                <a:cs typeface="Calibri" panose="020F0502020204030204" pitchFamily="34" charset="0"/>
              </a:rPr>
              <a:t>Machine Learning</a:t>
            </a:r>
          </a:p>
          <a:p>
            <a:pPr marL="285750" indent="-285750" algn="just">
              <a:buFont typeface="Arial" panose="020B0604020202020204" pitchFamily="34" charset="0"/>
              <a:buChar char="•"/>
            </a:pPr>
            <a:r>
              <a:rPr lang="en-US" sz="1600" b="0" dirty="0">
                <a:solidFill>
                  <a:schemeClr val="bg1">
                    <a:lumMod val="75000"/>
                  </a:schemeClr>
                </a:solidFill>
                <a:latin typeface="Interstate-Light" panose="02000606030000020004" pitchFamily="2" charset="0"/>
                <a:cs typeface="Calibri" panose="020F0502020204030204" pitchFamily="34" charset="0"/>
              </a:rPr>
              <a:t>Evaluation metrics (Precision, Recall, ROC</a:t>
            </a:r>
            <a:r>
              <a:rPr lang="en-US" sz="1600" b="0" dirty="0" smtClean="0">
                <a:solidFill>
                  <a:schemeClr val="bg1">
                    <a:lumMod val="75000"/>
                  </a:schemeClr>
                </a:solidFill>
                <a:latin typeface="Interstate-Light" panose="02000606030000020004" pitchFamily="2" charset="0"/>
                <a:cs typeface="Calibri" panose="020F0502020204030204" pitchFamily="34" charset="0"/>
              </a:rPr>
              <a:t>)</a:t>
            </a:r>
            <a:endParaRPr lang="en-US" sz="1600" b="0" dirty="0" smtClean="0">
              <a:solidFill>
                <a:schemeClr val="bg1">
                  <a:lumMod val="75000"/>
                </a:schemeClr>
              </a:solidFill>
              <a:latin typeface="Interstate-Light" panose="02000606030000020004"/>
            </a:endParaRPr>
          </a:p>
        </p:txBody>
      </p:sp>
    </p:spTree>
    <p:extLst>
      <p:ext uri="{BB962C8B-B14F-4D97-AF65-F5344CB8AC3E}">
        <p14:creationId xmlns:p14="http://schemas.microsoft.com/office/powerpoint/2010/main" val="3455642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39752" y="3140968"/>
            <a:ext cx="4248472" cy="607258"/>
          </a:xfrm>
        </p:spPr>
        <p:txBody>
          <a:bodyPr>
            <a:normAutofit fontScale="90000"/>
          </a:bodyPr>
          <a:lstStyle/>
          <a:p>
            <a:r>
              <a:rPr lang="en-US" sz="3600" dirty="0" smtClean="0"/>
              <a:t>2. Feature Generation</a:t>
            </a:r>
            <a:endParaRPr lang="en-US" b="1" dirty="0"/>
          </a:p>
        </p:txBody>
      </p:sp>
    </p:spTree>
    <p:extLst>
      <p:ext uri="{BB962C8B-B14F-4D97-AF65-F5344CB8AC3E}">
        <p14:creationId xmlns:p14="http://schemas.microsoft.com/office/powerpoint/2010/main" val="40185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20</a:t>
            </a:fld>
            <a:endParaRPr lang="en-US" dirty="0"/>
          </a:p>
        </p:txBody>
      </p:sp>
      <p:sp>
        <p:nvSpPr>
          <p:cNvPr id="3" name="Title 2"/>
          <p:cNvSpPr>
            <a:spLocks noGrp="1"/>
          </p:cNvSpPr>
          <p:nvPr>
            <p:ph type="title"/>
          </p:nvPr>
        </p:nvSpPr>
        <p:spPr/>
        <p:txBody>
          <a:bodyPr>
            <a:normAutofit/>
          </a:bodyPr>
          <a:lstStyle/>
          <a:p>
            <a:r>
              <a:rPr lang="en-US" dirty="0" smtClean="0"/>
              <a:t> Feature </a:t>
            </a:r>
            <a:r>
              <a:rPr lang="en-US" dirty="0"/>
              <a:t>Generation</a:t>
            </a:r>
            <a:r>
              <a:rPr lang="en-US" dirty="0" smtClean="0"/>
              <a:t> - </a:t>
            </a:r>
            <a:r>
              <a:rPr lang="en-US" dirty="0"/>
              <a:t>StopWords</a:t>
            </a:r>
          </a:p>
        </p:txBody>
      </p:sp>
      <p:sp>
        <p:nvSpPr>
          <p:cNvPr id="5" name="Rectangle 4"/>
          <p:cNvSpPr>
            <a:spLocks noGrp="1" noChangeArrowheads="1"/>
          </p:cNvSpPr>
          <p:nvPr/>
        </p:nvSpPr>
        <p:spPr bwMode="auto">
          <a:xfrm>
            <a:off x="187714" y="1412776"/>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755576" y="1052736"/>
            <a:ext cx="7713058" cy="4647426"/>
          </a:xfrm>
          <a:prstGeom prst="rect">
            <a:avLst/>
          </a:prstGeom>
        </p:spPr>
        <p:txBody>
          <a:bodyPr wrap="square">
            <a:spAutoFit/>
          </a:bodyPr>
          <a:lstStyle/>
          <a:p>
            <a:pPr marL="0" indent="0">
              <a:buNone/>
            </a:pPr>
            <a:endParaRPr lang="en-US" sz="1800" dirty="0">
              <a:solidFill>
                <a:schemeClr val="tx2"/>
              </a:solidFill>
            </a:endParaRPr>
          </a:p>
          <a:p>
            <a:endParaRPr lang="en-US" sz="1600" b="0" dirty="0"/>
          </a:p>
          <a:p>
            <a:pPr marL="285750" indent="-285750">
              <a:buFont typeface="Arial" panose="020B0604020202020204" pitchFamily="34" charset="0"/>
              <a:buChar char="•"/>
            </a:pPr>
            <a:r>
              <a:rPr lang="en-US" sz="1600" b="0" dirty="0">
                <a:solidFill>
                  <a:schemeClr val="tx2"/>
                </a:solidFill>
              </a:rPr>
              <a:t>Stopwords is a list of words that doesn't have the potential to contribute to characterize the content in the text.</a:t>
            </a:r>
          </a:p>
          <a:p>
            <a:pPr marL="285750" indent="-285750">
              <a:buFont typeface="Arial" panose="020B0604020202020204" pitchFamily="34" charset="0"/>
              <a:buChar char="•"/>
            </a:pPr>
            <a:r>
              <a:rPr lang="en-US" sz="1600" b="0" dirty="0">
                <a:solidFill>
                  <a:schemeClr val="tx2"/>
                </a:solidFill>
              </a:rPr>
              <a:t>They can reduce the size of texts by 30% to 50%.</a:t>
            </a:r>
          </a:p>
          <a:p>
            <a:pPr marL="0" indent="0">
              <a:buNone/>
            </a:pPr>
            <a:endParaRPr lang="en-US" sz="1600" b="0" dirty="0">
              <a:solidFill>
                <a:schemeClr val="tx2"/>
              </a:solidFill>
            </a:endParaRPr>
          </a:p>
          <a:p>
            <a:pPr marL="0" indent="0">
              <a:buNone/>
            </a:pPr>
            <a:endParaRPr lang="en-US" sz="1600" b="0" dirty="0">
              <a:solidFill>
                <a:schemeClr val="tx2"/>
              </a:solidFill>
            </a:endParaRPr>
          </a:p>
          <a:p>
            <a:pPr marL="0" indent="0">
              <a:buNone/>
            </a:pPr>
            <a:r>
              <a:rPr lang="en-US" sz="1600" b="0" dirty="0">
                <a:solidFill>
                  <a:schemeClr val="tx2"/>
                </a:solidFill>
              </a:rPr>
              <a:t>	</a:t>
            </a:r>
            <a:r>
              <a:rPr lang="en-US" sz="1600" dirty="0">
                <a:solidFill>
                  <a:schemeClr val="tx2"/>
                </a:solidFill>
              </a:rPr>
              <a:t>Few stopwords are:</a:t>
            </a:r>
          </a:p>
          <a:p>
            <a:pPr marL="0" indent="0">
              <a:buNone/>
            </a:pPr>
            <a:r>
              <a:rPr lang="en-US" sz="1600" b="0" i="1" dirty="0">
                <a:solidFill>
                  <a:schemeClr val="tx2"/>
                </a:solidFill>
              </a:rPr>
              <a:t>	the</a:t>
            </a:r>
            <a:r>
              <a:rPr lang="en-US" sz="1600" b="0" dirty="0">
                <a:solidFill>
                  <a:schemeClr val="tx2"/>
                </a:solidFill>
              </a:rPr>
              <a:t>, </a:t>
            </a:r>
            <a:r>
              <a:rPr lang="en-US" sz="1600" b="0" i="1" dirty="0">
                <a:solidFill>
                  <a:schemeClr val="tx2"/>
                </a:solidFill>
              </a:rPr>
              <a:t>is</a:t>
            </a:r>
            <a:r>
              <a:rPr lang="en-US" sz="1600" b="0" dirty="0">
                <a:solidFill>
                  <a:schemeClr val="tx2"/>
                </a:solidFill>
              </a:rPr>
              <a:t>, </a:t>
            </a:r>
            <a:r>
              <a:rPr lang="en-US" sz="1600" b="0" i="1" dirty="0">
                <a:solidFill>
                  <a:schemeClr val="tx2"/>
                </a:solidFill>
              </a:rPr>
              <a:t>at</a:t>
            </a:r>
            <a:r>
              <a:rPr lang="en-US" sz="1600" b="0" dirty="0">
                <a:solidFill>
                  <a:schemeClr val="tx2"/>
                </a:solidFill>
              </a:rPr>
              <a:t>, </a:t>
            </a:r>
            <a:r>
              <a:rPr lang="en-US" sz="1600" b="0" i="1" dirty="0">
                <a:solidFill>
                  <a:schemeClr val="tx2"/>
                </a:solidFill>
              </a:rPr>
              <a:t>which</a:t>
            </a:r>
            <a:r>
              <a:rPr lang="en-US" sz="1600" b="0" dirty="0">
                <a:solidFill>
                  <a:schemeClr val="tx2"/>
                </a:solidFill>
              </a:rPr>
              <a:t>, </a:t>
            </a:r>
            <a:r>
              <a:rPr lang="en-US" sz="1600" b="0" i="1" dirty="0">
                <a:solidFill>
                  <a:schemeClr val="tx2"/>
                </a:solidFill>
              </a:rPr>
              <a:t>on, you</a:t>
            </a:r>
            <a:r>
              <a:rPr lang="en-US" sz="1600" b="0" i="1" dirty="0" smtClean="0">
                <a:solidFill>
                  <a:schemeClr val="tx2"/>
                </a:solidFill>
              </a:rPr>
              <a:t>…</a:t>
            </a:r>
          </a:p>
          <a:p>
            <a:pPr marL="0" indent="0">
              <a:buNone/>
            </a:pPr>
            <a:endParaRPr lang="en-US" sz="1600" b="0" i="1" dirty="0">
              <a:solidFill>
                <a:schemeClr val="tx2"/>
              </a:solidFill>
            </a:endParaRPr>
          </a:p>
          <a:p>
            <a:pPr marL="0" indent="0">
              <a:buNone/>
            </a:pPr>
            <a:endParaRPr lang="en-US" sz="1600" b="0" i="1" dirty="0" smtClean="0">
              <a:solidFill>
                <a:schemeClr val="tx2"/>
              </a:solidFill>
            </a:endParaRPr>
          </a:p>
          <a:p>
            <a:pPr marL="0" indent="0">
              <a:buNone/>
            </a:pPr>
            <a:endParaRPr lang="en-US" sz="1600" b="0" i="1" dirty="0">
              <a:solidFill>
                <a:schemeClr val="tx2"/>
              </a:solidFill>
            </a:endParaRPr>
          </a:p>
          <a:p>
            <a:pPr marL="0" indent="0">
              <a:buNone/>
            </a:pPr>
            <a:r>
              <a:rPr lang="en-US" sz="1600" dirty="0" smtClean="0">
                <a:solidFill>
                  <a:schemeClr val="tx2"/>
                </a:solidFill>
              </a:rPr>
              <a:t>Mallet:</a:t>
            </a:r>
          </a:p>
          <a:p>
            <a:pPr marL="0" indent="0">
              <a:buNone/>
            </a:pPr>
            <a:endParaRPr lang="en-US" sz="1600" dirty="0">
              <a:solidFill>
                <a:schemeClr val="tx2"/>
              </a:solidFill>
            </a:endParaRPr>
          </a:p>
          <a:p>
            <a:endParaRPr lang="en-US" sz="1400" b="0" dirty="0" smtClean="0">
              <a:solidFill>
                <a:schemeClr val="tx2"/>
              </a:solidFill>
              <a:latin typeface="+mn-lt"/>
              <a:ea typeface="+mn-ea"/>
            </a:endParaRPr>
          </a:p>
          <a:p>
            <a:pPr marL="285750" indent="-285750">
              <a:buFont typeface="Arial" panose="020B0604020202020204" pitchFamily="34" charset="0"/>
              <a:buChar char="•"/>
            </a:pPr>
            <a:endParaRPr lang="en-US" sz="1400" b="0" dirty="0">
              <a:solidFill>
                <a:schemeClr val="tx2"/>
              </a:solidFill>
              <a:latin typeface="+mn-lt"/>
              <a:ea typeface="+mn-ea"/>
            </a:endParaRPr>
          </a:p>
          <a:p>
            <a:pPr marL="285750" indent="-285750">
              <a:buFont typeface="Arial" panose="020B0604020202020204" pitchFamily="34" charset="0"/>
              <a:buChar char="•"/>
            </a:pPr>
            <a:endParaRPr lang="en-US" sz="1400" b="0" dirty="0" smtClean="0">
              <a:solidFill>
                <a:schemeClr val="tx2"/>
              </a:solidFill>
              <a:latin typeface="+mn-lt"/>
              <a:ea typeface="+mn-ea"/>
            </a:endParaRPr>
          </a:p>
          <a:p>
            <a:endParaRPr lang="en-US" sz="1400" b="0" dirty="0">
              <a:solidFill>
                <a:schemeClr val="tx2"/>
              </a:solidFill>
              <a:latin typeface="+mn-lt"/>
              <a:ea typeface="+mn-ea"/>
            </a:endParaRPr>
          </a:p>
          <a:p>
            <a:endParaRPr lang="en-US" sz="1400" b="0" dirty="0">
              <a:solidFill>
                <a:schemeClr val="tx2"/>
              </a:solidFill>
              <a:latin typeface="+mn-lt"/>
              <a:ea typeface="+mn-ea"/>
            </a:endParaRPr>
          </a:p>
        </p:txBody>
      </p:sp>
      <p:pic>
        <p:nvPicPr>
          <p:cNvPr id="4" name="Picture 3"/>
          <p:cNvPicPr>
            <a:picLocks noChangeAspect="1"/>
          </p:cNvPicPr>
          <p:nvPr/>
        </p:nvPicPr>
        <p:blipFill>
          <a:blip r:embed="rId2"/>
          <a:stretch>
            <a:fillRect/>
          </a:stretch>
        </p:blipFill>
        <p:spPr>
          <a:xfrm>
            <a:off x="899592" y="4509120"/>
            <a:ext cx="6515100" cy="628650"/>
          </a:xfrm>
          <a:prstGeom prst="rect">
            <a:avLst/>
          </a:prstGeom>
        </p:spPr>
      </p:pic>
    </p:spTree>
    <p:extLst>
      <p:ext uri="{BB962C8B-B14F-4D97-AF65-F5344CB8AC3E}">
        <p14:creationId xmlns:p14="http://schemas.microsoft.com/office/powerpoint/2010/main" val="2091416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0512" y="751746"/>
            <a:ext cx="8280920" cy="1661993"/>
          </a:xfrm>
          <a:prstGeom prst="rect">
            <a:avLst/>
          </a:prstGeom>
          <a:noFill/>
        </p:spPr>
        <p:txBody>
          <a:bodyPr wrap="square" rtlCol="0">
            <a:spAutoFit/>
          </a:bodyPr>
          <a:lstStyle/>
          <a:p>
            <a:pPr marL="188913" indent="-188913" algn="just" eaLnBrk="1" hangingPunct="1">
              <a:lnSpc>
                <a:spcPct val="150000"/>
              </a:lnSpc>
              <a:buClr>
                <a:schemeClr val="tx1"/>
              </a:buClr>
              <a:buFont typeface="Arial" pitchFamily="34" charset="0"/>
              <a:buChar char="•"/>
            </a:pPr>
            <a:r>
              <a:rPr lang="en-US" altLang="zh-TW" sz="1400" b="0" dirty="0">
                <a:solidFill>
                  <a:schemeClr val="tx2"/>
                </a:solidFill>
                <a:latin typeface="+mn-lt"/>
              </a:rPr>
              <a:t>A collection of n documents can be represented in the vector space model by a term-document matrix.</a:t>
            </a:r>
          </a:p>
          <a:p>
            <a:pPr marL="188913" indent="-188913" algn="just" eaLnBrk="1" hangingPunct="1">
              <a:lnSpc>
                <a:spcPct val="150000"/>
              </a:lnSpc>
              <a:buClr>
                <a:schemeClr val="tx1"/>
              </a:buClr>
              <a:buFont typeface="Arial" pitchFamily="34" charset="0"/>
              <a:buChar char="•"/>
            </a:pPr>
            <a:r>
              <a:rPr lang="en-US" altLang="zh-TW" sz="1400" b="0" dirty="0">
                <a:solidFill>
                  <a:schemeClr val="tx2"/>
                </a:solidFill>
                <a:latin typeface="+mn-lt"/>
              </a:rPr>
              <a:t>An entry in the matrix corresponds to the “weight” of a term in the document; zero means the term has no significance in the document or it simply doesn’t exist in the document.</a:t>
            </a:r>
          </a:p>
          <a:p>
            <a:endParaRPr lang="en-US" sz="1800" b="0" dirty="0">
              <a:solidFill>
                <a:schemeClr val="tx2"/>
              </a:solidFill>
              <a:latin typeface="+mn-lt"/>
            </a:endParaRPr>
          </a:p>
        </p:txBody>
      </p:sp>
      <p:grpSp>
        <p:nvGrpSpPr>
          <p:cNvPr id="7" name="Group 8"/>
          <p:cNvGrpSpPr>
            <a:grpSpLocks/>
          </p:cNvGrpSpPr>
          <p:nvPr/>
        </p:nvGrpSpPr>
        <p:grpSpPr bwMode="auto">
          <a:xfrm>
            <a:off x="2555776" y="2780928"/>
            <a:ext cx="3960440" cy="2088232"/>
            <a:chOff x="1631" y="1776"/>
            <a:chExt cx="2461" cy="993"/>
          </a:xfrm>
        </p:grpSpPr>
        <p:grpSp>
          <p:nvGrpSpPr>
            <p:cNvPr id="8" name="Group 6"/>
            <p:cNvGrpSpPr>
              <a:grpSpLocks/>
            </p:cNvGrpSpPr>
            <p:nvPr/>
          </p:nvGrpSpPr>
          <p:grpSpPr bwMode="auto">
            <a:xfrm>
              <a:off x="1631" y="2434"/>
              <a:ext cx="2071" cy="249"/>
              <a:chOff x="1824" y="1954"/>
              <a:chExt cx="1975" cy="249"/>
            </a:xfrm>
          </p:grpSpPr>
          <p:sp>
            <p:nvSpPr>
              <p:cNvPr id="10" name="AutoShape 4"/>
              <p:cNvSpPr>
                <a:spLocks/>
              </p:cNvSpPr>
              <p:nvPr/>
            </p:nvSpPr>
            <p:spPr bwMode="auto">
              <a:xfrm>
                <a:off x="1824" y="1966"/>
                <a:ext cx="143" cy="235"/>
              </a:xfrm>
              <a:prstGeom prst="leftBracket">
                <a:avLst>
                  <a:gd name="adj" fmla="val 91783"/>
                </a:avLst>
              </a:prstGeom>
              <a:noFill/>
              <a:ln w="9525">
                <a:solidFill>
                  <a:srgbClr val="000000"/>
                </a:solidFill>
                <a:round/>
                <a:headEnd/>
                <a:tailEnd/>
              </a:ln>
            </p:spPr>
            <p:txBody>
              <a:bodyPr anchor="ctr">
                <a:spAutoFit/>
              </a:bodyPr>
              <a:lstStyle/>
              <a:p>
                <a:endParaRPr lang="en-US" sz="2000"/>
              </a:p>
            </p:txBody>
          </p:sp>
          <p:sp>
            <p:nvSpPr>
              <p:cNvPr id="11" name="AutoShape 5"/>
              <p:cNvSpPr>
                <a:spLocks/>
              </p:cNvSpPr>
              <p:nvPr/>
            </p:nvSpPr>
            <p:spPr bwMode="auto">
              <a:xfrm>
                <a:off x="3648" y="1954"/>
                <a:ext cx="151" cy="249"/>
              </a:xfrm>
              <a:prstGeom prst="rightBracket">
                <a:avLst>
                  <a:gd name="adj" fmla="val 141490"/>
                </a:avLst>
              </a:prstGeom>
              <a:noFill/>
              <a:ln w="9525">
                <a:solidFill>
                  <a:srgbClr val="000000"/>
                </a:solidFill>
                <a:round/>
                <a:headEnd/>
                <a:tailEnd/>
              </a:ln>
            </p:spPr>
            <p:txBody>
              <a:bodyPr wrap="none" anchor="ctr">
                <a:spAutoFit/>
              </a:bodyPr>
              <a:lstStyle/>
              <a:p>
                <a:endParaRPr lang="en-US" sz="2000"/>
              </a:p>
            </p:txBody>
          </p:sp>
        </p:grpSp>
        <p:sp>
          <p:nvSpPr>
            <p:cNvPr id="9" name="Text Box 7"/>
            <p:cNvSpPr txBox="1">
              <a:spLocks noChangeArrowheads="1"/>
            </p:cNvSpPr>
            <p:nvPr/>
          </p:nvSpPr>
          <p:spPr bwMode="auto">
            <a:xfrm>
              <a:off x="1732" y="1776"/>
              <a:ext cx="2360" cy="993"/>
            </a:xfrm>
            <a:prstGeom prst="rect">
              <a:avLst/>
            </a:prstGeom>
            <a:noFill/>
            <a:ln w="9525">
              <a:noFill/>
              <a:miter lim="800000"/>
              <a:headEnd/>
              <a:tailEnd/>
            </a:ln>
          </p:spPr>
          <p:txBody>
            <a:bodyPr wrap="square">
              <a:spAutoFit/>
            </a:bodyPr>
            <a:lstStyle/>
            <a:p>
              <a:pPr algn="l"/>
              <a:r>
                <a:rPr kumimoji="1" lang="en-US" altLang="zh-TW" sz="2000" dirty="0"/>
                <a:t>        </a:t>
              </a:r>
              <a:r>
                <a:rPr kumimoji="1" lang="en-US" altLang="zh-TW" sz="2000" b="1" dirty="0">
                  <a:solidFill>
                    <a:schemeClr val="tx2"/>
                  </a:solidFill>
                </a:rPr>
                <a:t>T</a:t>
              </a:r>
              <a:r>
                <a:rPr kumimoji="1" lang="en-US" altLang="zh-TW" sz="2000" b="1" baseline="-25000" dirty="0">
                  <a:solidFill>
                    <a:schemeClr val="tx2"/>
                  </a:solidFill>
                </a:rPr>
                <a:t>1</a:t>
              </a:r>
              <a:r>
                <a:rPr kumimoji="1" lang="en-US" altLang="zh-TW" sz="2000" dirty="0">
                  <a:solidFill>
                    <a:schemeClr val="tx2"/>
                  </a:solidFill>
                </a:rPr>
                <a:t>   </a:t>
              </a:r>
              <a:r>
                <a:rPr kumimoji="1" lang="en-US" altLang="zh-TW" sz="2000" b="1" dirty="0">
                  <a:solidFill>
                    <a:schemeClr val="tx2"/>
                  </a:solidFill>
                </a:rPr>
                <a:t>T</a:t>
              </a:r>
              <a:r>
                <a:rPr kumimoji="1" lang="en-US" altLang="zh-TW" sz="2000" b="1" baseline="-25000" dirty="0">
                  <a:solidFill>
                    <a:schemeClr val="tx2"/>
                  </a:solidFill>
                </a:rPr>
                <a:t>2</a:t>
              </a:r>
              <a:r>
                <a:rPr kumimoji="1" lang="en-US" altLang="zh-TW" sz="2000" dirty="0">
                  <a:solidFill>
                    <a:schemeClr val="tx2"/>
                  </a:solidFill>
                </a:rPr>
                <a:t>    </a:t>
              </a:r>
              <a:r>
                <a:rPr kumimoji="1" lang="en-US" altLang="zh-TW" sz="2000" b="1" dirty="0">
                  <a:solidFill>
                    <a:schemeClr val="tx2"/>
                  </a:solidFill>
                </a:rPr>
                <a:t>….</a:t>
              </a:r>
              <a:r>
                <a:rPr kumimoji="1" lang="en-US" altLang="zh-TW" sz="2000" dirty="0">
                  <a:solidFill>
                    <a:schemeClr val="tx2"/>
                  </a:solidFill>
                </a:rPr>
                <a:t>      </a:t>
              </a:r>
              <a:r>
                <a:rPr kumimoji="1" lang="en-US" altLang="zh-TW" sz="2000" b="1" dirty="0" err="1">
                  <a:solidFill>
                    <a:schemeClr val="tx2"/>
                  </a:solidFill>
                </a:rPr>
                <a:t>T</a:t>
              </a:r>
              <a:r>
                <a:rPr kumimoji="1" lang="en-US" altLang="zh-TW" sz="2000" b="1" baseline="-25000" dirty="0" err="1">
                  <a:solidFill>
                    <a:schemeClr val="tx2"/>
                  </a:solidFill>
                </a:rPr>
                <a:t>t</a:t>
              </a:r>
              <a:endParaRPr kumimoji="1" lang="en-US" altLang="zh-TW" sz="2000" b="1" dirty="0">
                <a:solidFill>
                  <a:schemeClr val="tx2"/>
                </a:solidFill>
              </a:endParaRPr>
            </a:p>
            <a:p>
              <a:pPr algn="l"/>
              <a:r>
                <a:rPr kumimoji="1" lang="en-US" altLang="zh-TW" sz="2000" b="1" dirty="0">
                  <a:solidFill>
                    <a:schemeClr val="tx2"/>
                  </a:solidFill>
                </a:rPr>
                <a:t>D</a:t>
              </a:r>
              <a:r>
                <a:rPr kumimoji="1" lang="en-US" altLang="zh-TW" sz="2000" b="1" baseline="-25000" dirty="0">
                  <a:solidFill>
                    <a:schemeClr val="tx2"/>
                  </a:solidFill>
                </a:rPr>
                <a:t>1</a:t>
              </a:r>
              <a:r>
                <a:rPr kumimoji="1" lang="en-US" altLang="zh-TW" sz="2000" dirty="0">
                  <a:solidFill>
                    <a:schemeClr val="tx2"/>
                  </a:solidFill>
                </a:rPr>
                <a:t>    w</a:t>
              </a:r>
              <a:r>
                <a:rPr kumimoji="1" lang="en-US" altLang="zh-TW" sz="2000" baseline="-25000" dirty="0">
                  <a:solidFill>
                    <a:schemeClr val="tx2"/>
                  </a:solidFill>
                </a:rPr>
                <a:t>11</a:t>
              </a:r>
              <a:r>
                <a:rPr kumimoji="1" lang="en-US" altLang="zh-TW" sz="2000" dirty="0">
                  <a:solidFill>
                    <a:schemeClr val="tx2"/>
                  </a:solidFill>
                </a:rPr>
                <a:t>  w</a:t>
              </a:r>
              <a:r>
                <a:rPr kumimoji="1" lang="en-US" altLang="zh-TW" sz="2000" baseline="-25000" dirty="0">
                  <a:solidFill>
                    <a:schemeClr val="tx2"/>
                  </a:solidFill>
                </a:rPr>
                <a:t>21</a:t>
              </a:r>
              <a:r>
                <a:rPr kumimoji="1" lang="en-US" altLang="zh-TW" sz="2000" dirty="0">
                  <a:solidFill>
                    <a:schemeClr val="tx2"/>
                  </a:solidFill>
                </a:rPr>
                <a:t>   …      w</a:t>
              </a:r>
              <a:r>
                <a:rPr kumimoji="1" lang="en-US" altLang="zh-TW" sz="2000" baseline="-25000" dirty="0">
                  <a:solidFill>
                    <a:schemeClr val="tx2"/>
                  </a:solidFill>
                </a:rPr>
                <a:t>t1</a:t>
              </a:r>
              <a:endParaRPr kumimoji="1" lang="en-US" altLang="zh-TW" sz="2000" dirty="0">
                <a:solidFill>
                  <a:schemeClr val="tx2"/>
                </a:solidFill>
              </a:endParaRPr>
            </a:p>
            <a:p>
              <a:pPr algn="l"/>
              <a:r>
                <a:rPr kumimoji="1" lang="en-US" altLang="zh-TW" sz="2000" b="1" dirty="0">
                  <a:solidFill>
                    <a:schemeClr val="tx2"/>
                  </a:solidFill>
                </a:rPr>
                <a:t>D</a:t>
              </a:r>
              <a:r>
                <a:rPr kumimoji="1" lang="en-US" altLang="zh-TW" sz="2000" b="1" baseline="-25000" dirty="0">
                  <a:solidFill>
                    <a:schemeClr val="tx2"/>
                  </a:solidFill>
                </a:rPr>
                <a:t>2 </a:t>
              </a:r>
              <a:r>
                <a:rPr kumimoji="1" lang="en-US" altLang="zh-TW" sz="2000" dirty="0">
                  <a:solidFill>
                    <a:schemeClr val="tx2"/>
                  </a:solidFill>
                </a:rPr>
                <a:t>   w</a:t>
              </a:r>
              <a:r>
                <a:rPr kumimoji="1" lang="en-US" altLang="zh-TW" sz="2000" baseline="-25000" dirty="0">
                  <a:solidFill>
                    <a:schemeClr val="tx2"/>
                  </a:solidFill>
                </a:rPr>
                <a:t>12</a:t>
              </a:r>
              <a:r>
                <a:rPr kumimoji="1" lang="en-US" altLang="zh-TW" sz="2000" dirty="0">
                  <a:solidFill>
                    <a:schemeClr val="tx2"/>
                  </a:solidFill>
                </a:rPr>
                <a:t>  w</a:t>
              </a:r>
              <a:r>
                <a:rPr kumimoji="1" lang="en-US" altLang="zh-TW" sz="2000" baseline="-25000" dirty="0">
                  <a:solidFill>
                    <a:schemeClr val="tx2"/>
                  </a:solidFill>
                </a:rPr>
                <a:t>22</a:t>
              </a:r>
              <a:r>
                <a:rPr kumimoji="1" lang="en-US" altLang="zh-TW" sz="2000" dirty="0">
                  <a:solidFill>
                    <a:schemeClr val="tx2"/>
                  </a:solidFill>
                </a:rPr>
                <a:t>   …      w</a:t>
              </a:r>
              <a:r>
                <a:rPr kumimoji="1" lang="en-US" altLang="zh-TW" sz="2000" baseline="-25000" dirty="0">
                  <a:solidFill>
                    <a:schemeClr val="tx2"/>
                  </a:solidFill>
                </a:rPr>
                <a:t>t2</a:t>
              </a:r>
              <a:endParaRPr kumimoji="1" lang="en-US" altLang="zh-TW" sz="2000" dirty="0">
                <a:solidFill>
                  <a:schemeClr val="tx2"/>
                </a:solidFill>
              </a:endParaRPr>
            </a:p>
            <a:p>
              <a:pPr algn="l"/>
              <a:r>
                <a:rPr kumimoji="1" lang="en-US" altLang="zh-TW" sz="2000" dirty="0">
                  <a:solidFill>
                    <a:schemeClr val="tx2"/>
                  </a:solidFill>
                </a:rPr>
                <a:t> </a:t>
              </a:r>
              <a:r>
                <a:rPr kumimoji="1" lang="en-US" altLang="zh-TW" sz="2000" b="1" i="0" dirty="0">
                  <a:solidFill>
                    <a:schemeClr val="tx2"/>
                  </a:solidFill>
                </a:rPr>
                <a:t>:</a:t>
              </a:r>
              <a:r>
                <a:rPr kumimoji="1" lang="en-US" altLang="zh-TW" sz="2000" i="0" dirty="0">
                  <a:solidFill>
                    <a:schemeClr val="tx2"/>
                  </a:solidFill>
                </a:rPr>
                <a:t>       :      :              </a:t>
              </a:r>
              <a:r>
                <a:rPr kumimoji="1" lang="en-US" altLang="zh-TW" sz="2000" i="0" dirty="0" smtClean="0">
                  <a:solidFill>
                    <a:schemeClr val="tx2"/>
                  </a:solidFill>
                </a:rPr>
                <a:t>    </a:t>
              </a:r>
              <a:r>
                <a:rPr kumimoji="1" lang="en-US" altLang="zh-TW" sz="2000" i="0" dirty="0">
                  <a:solidFill>
                    <a:schemeClr val="tx2"/>
                  </a:solidFill>
                </a:rPr>
                <a:t>:</a:t>
              </a:r>
            </a:p>
            <a:p>
              <a:pPr algn="l"/>
              <a:r>
                <a:rPr kumimoji="1" lang="en-US" altLang="zh-TW" sz="2000" i="0" dirty="0">
                  <a:solidFill>
                    <a:schemeClr val="tx2"/>
                  </a:solidFill>
                </a:rPr>
                <a:t> </a:t>
              </a:r>
              <a:r>
                <a:rPr kumimoji="1" lang="en-US" altLang="zh-TW" sz="2000" b="1" i="0" dirty="0">
                  <a:solidFill>
                    <a:schemeClr val="tx2"/>
                  </a:solidFill>
                </a:rPr>
                <a:t>:</a:t>
              </a:r>
              <a:r>
                <a:rPr kumimoji="1" lang="en-US" altLang="zh-TW" sz="2000" i="0" dirty="0">
                  <a:solidFill>
                    <a:schemeClr val="tx2"/>
                  </a:solidFill>
                </a:rPr>
                <a:t>       :      :              </a:t>
              </a:r>
              <a:r>
                <a:rPr kumimoji="1" lang="en-US" altLang="zh-TW" sz="2000" i="0" dirty="0" smtClean="0">
                  <a:solidFill>
                    <a:schemeClr val="tx2"/>
                  </a:solidFill>
                </a:rPr>
                <a:t>    </a:t>
              </a:r>
              <a:r>
                <a:rPr kumimoji="1" lang="en-US" altLang="zh-TW" sz="2000" i="0" dirty="0">
                  <a:solidFill>
                    <a:schemeClr val="tx2"/>
                  </a:solidFill>
                </a:rPr>
                <a:t>:</a:t>
              </a:r>
              <a:endParaRPr kumimoji="1" lang="en-US" altLang="zh-TW" sz="2000" dirty="0">
                <a:solidFill>
                  <a:schemeClr val="tx2"/>
                </a:solidFill>
              </a:endParaRPr>
            </a:p>
            <a:p>
              <a:pPr algn="l"/>
              <a:r>
                <a:rPr kumimoji="1" lang="en-US" altLang="zh-TW" sz="2000" b="1" dirty="0" err="1">
                  <a:solidFill>
                    <a:schemeClr val="tx2"/>
                  </a:solidFill>
                </a:rPr>
                <a:t>D</a:t>
              </a:r>
              <a:r>
                <a:rPr kumimoji="1" lang="en-US" altLang="zh-TW" sz="2000" b="1" baseline="-25000" dirty="0" err="1">
                  <a:solidFill>
                    <a:schemeClr val="tx2"/>
                  </a:solidFill>
                </a:rPr>
                <a:t>n</a:t>
              </a:r>
              <a:r>
                <a:rPr kumimoji="1" lang="en-US" altLang="zh-TW" sz="2000" dirty="0">
                  <a:solidFill>
                    <a:schemeClr val="tx2"/>
                  </a:solidFill>
                </a:rPr>
                <a:t>    w</a:t>
              </a:r>
              <a:r>
                <a:rPr kumimoji="1" lang="en-US" altLang="zh-TW" sz="2000" baseline="-25000" dirty="0">
                  <a:solidFill>
                    <a:schemeClr val="tx2"/>
                  </a:solidFill>
                </a:rPr>
                <a:t>1n</a:t>
              </a:r>
              <a:r>
                <a:rPr kumimoji="1" lang="en-US" altLang="zh-TW" sz="2000" dirty="0">
                  <a:solidFill>
                    <a:schemeClr val="tx2"/>
                  </a:solidFill>
                </a:rPr>
                <a:t>  w</a:t>
              </a:r>
              <a:r>
                <a:rPr kumimoji="1" lang="en-US" altLang="zh-TW" sz="2000" baseline="-25000" dirty="0">
                  <a:solidFill>
                    <a:schemeClr val="tx2"/>
                  </a:solidFill>
                </a:rPr>
                <a:t>2n</a:t>
              </a:r>
              <a:r>
                <a:rPr kumimoji="1" lang="en-US" altLang="zh-TW" sz="2000" dirty="0">
                  <a:solidFill>
                    <a:schemeClr val="tx2"/>
                  </a:solidFill>
                </a:rPr>
                <a:t>   …     </a:t>
              </a:r>
              <a:r>
                <a:rPr kumimoji="1" lang="en-US" altLang="zh-TW" sz="2000" dirty="0" err="1" smtClean="0">
                  <a:solidFill>
                    <a:schemeClr val="tx2"/>
                  </a:solidFill>
                </a:rPr>
                <a:t>w</a:t>
              </a:r>
              <a:r>
                <a:rPr kumimoji="1" lang="en-US" altLang="zh-TW" sz="2000" baseline="-25000" dirty="0" err="1" smtClean="0">
                  <a:solidFill>
                    <a:schemeClr val="tx2"/>
                  </a:solidFill>
                </a:rPr>
                <a:t>tn</a:t>
              </a:r>
              <a:endParaRPr kumimoji="1" lang="en-US" altLang="zh-TW" sz="2000" baseline="-25000" dirty="0">
                <a:solidFill>
                  <a:schemeClr val="tx2"/>
                </a:solidFill>
              </a:endParaRPr>
            </a:p>
            <a:p>
              <a:pPr algn="l"/>
              <a:endParaRPr kumimoji="1" lang="zh-TW" altLang="en-US" sz="2000" i="0" dirty="0">
                <a:solidFill>
                  <a:schemeClr val="tx2"/>
                </a:solidFill>
              </a:endParaRPr>
            </a:p>
          </p:txBody>
        </p:sp>
      </p:grpSp>
      <p:sp>
        <p:nvSpPr>
          <p:cNvPr id="4" name="Title 3"/>
          <p:cNvSpPr>
            <a:spLocks noGrp="1"/>
          </p:cNvSpPr>
          <p:nvPr>
            <p:ph type="title" idx="4294967295"/>
          </p:nvPr>
        </p:nvSpPr>
        <p:spPr>
          <a:xfrm>
            <a:off x="-252536" y="155612"/>
            <a:ext cx="8382437" cy="607258"/>
          </a:xfrm>
        </p:spPr>
        <p:txBody>
          <a:bodyPr/>
          <a:lstStyle/>
          <a:p>
            <a:pPr algn="ctr" rtl="0" fontAlgn="base"/>
            <a:r>
              <a:rPr lang="en-US" kern="1200" dirty="0" smtClean="0">
                <a:solidFill>
                  <a:srgbClr val="50B3CF"/>
                </a:solidFill>
                <a:effectLst/>
                <a:latin typeface="Arial" panose="020B0604020202020204" pitchFamily="34" charset="0"/>
                <a:ea typeface="PMingLiU"/>
                <a:cs typeface="+mn-cs"/>
              </a:rPr>
              <a:t> </a:t>
            </a:r>
            <a:r>
              <a:rPr lang="en-US" dirty="0"/>
              <a:t>Feature Generation - Document Collection</a:t>
            </a:r>
          </a:p>
        </p:txBody>
      </p:sp>
    </p:spTree>
    <p:extLst>
      <p:ext uri="{BB962C8B-B14F-4D97-AF65-F5344CB8AC3E}">
        <p14:creationId xmlns:p14="http://schemas.microsoft.com/office/powerpoint/2010/main" val="249302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22</a:t>
            </a:fld>
            <a:endParaRPr lang="en-US" dirty="0"/>
          </a:p>
        </p:txBody>
      </p:sp>
      <p:sp>
        <p:nvSpPr>
          <p:cNvPr id="3" name="Title 2"/>
          <p:cNvSpPr>
            <a:spLocks noGrp="1"/>
          </p:cNvSpPr>
          <p:nvPr>
            <p:ph type="title"/>
          </p:nvPr>
        </p:nvSpPr>
        <p:spPr/>
        <p:txBody>
          <a:bodyPr>
            <a:normAutofit/>
          </a:bodyPr>
          <a:lstStyle/>
          <a:p>
            <a:r>
              <a:rPr lang="en-US" dirty="0" smtClean="0"/>
              <a:t> Feature </a:t>
            </a:r>
            <a:r>
              <a:rPr lang="en-US" dirty="0"/>
              <a:t>Generation</a:t>
            </a:r>
            <a:r>
              <a:rPr lang="en-US" dirty="0" smtClean="0"/>
              <a:t> - BOW</a:t>
            </a:r>
            <a:endParaRPr lang="en-US" dirty="0"/>
          </a:p>
        </p:txBody>
      </p:sp>
      <p:sp>
        <p:nvSpPr>
          <p:cNvPr id="5" name="Rectangle 4"/>
          <p:cNvSpPr>
            <a:spLocks noGrp="1" noChangeArrowheads="1"/>
          </p:cNvSpPr>
          <p:nvPr/>
        </p:nvSpPr>
        <p:spPr bwMode="auto">
          <a:xfrm>
            <a:off x="187714" y="1412776"/>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755576" y="1052736"/>
            <a:ext cx="7713058" cy="1415772"/>
          </a:xfrm>
          <a:prstGeom prst="rect">
            <a:avLst/>
          </a:prstGeom>
        </p:spPr>
        <p:txBody>
          <a:bodyPr wrap="square">
            <a:spAutoFit/>
          </a:bodyPr>
          <a:lstStyle/>
          <a:p>
            <a:r>
              <a:rPr lang="en-US" sz="1600" dirty="0">
                <a:solidFill>
                  <a:schemeClr val="tx2"/>
                </a:solidFill>
                <a:latin typeface="+mj-lt"/>
                <a:ea typeface="+mn-ea"/>
              </a:rPr>
              <a:t>Bag of Words</a:t>
            </a:r>
          </a:p>
          <a:p>
            <a:endParaRPr lang="en-US" sz="1400" b="0" dirty="0" smtClean="0">
              <a:solidFill>
                <a:schemeClr val="tx2"/>
              </a:solidFill>
              <a:latin typeface="+mn-lt"/>
              <a:ea typeface="+mn-ea"/>
            </a:endParaRPr>
          </a:p>
          <a:p>
            <a:pPr marL="285750" indent="-285750">
              <a:buFont typeface="Arial" panose="020B0604020202020204" pitchFamily="34" charset="0"/>
              <a:buChar char="•"/>
            </a:pPr>
            <a:r>
              <a:rPr lang="en-US" sz="1400" b="0" dirty="0" smtClean="0">
                <a:solidFill>
                  <a:schemeClr val="tx2"/>
                </a:solidFill>
                <a:latin typeface="+mn-lt"/>
                <a:ea typeface="+mn-ea"/>
              </a:rPr>
              <a:t>Text </a:t>
            </a:r>
            <a:r>
              <a:rPr lang="en-US" sz="1400" b="0" dirty="0">
                <a:solidFill>
                  <a:schemeClr val="tx2"/>
                </a:solidFill>
                <a:latin typeface="+mn-lt"/>
                <a:ea typeface="+mn-ea"/>
              </a:rPr>
              <a:t>document is represented by the words (features) it contains and their occurrences</a:t>
            </a:r>
            <a:r>
              <a:rPr lang="en-US" sz="1400" b="0" dirty="0" smtClean="0">
                <a:solidFill>
                  <a:schemeClr val="tx2"/>
                </a:solidFill>
                <a:latin typeface="+mn-lt"/>
                <a:ea typeface="+mn-ea"/>
              </a:rPr>
              <a:t>.</a:t>
            </a:r>
          </a:p>
          <a:p>
            <a:pPr marL="285750" indent="-285750">
              <a:buFont typeface="Arial" panose="020B0604020202020204" pitchFamily="34" charset="0"/>
              <a:buChar char="•"/>
            </a:pPr>
            <a:r>
              <a:rPr lang="en-US" sz="1400" b="0" dirty="0" smtClean="0">
                <a:solidFill>
                  <a:schemeClr val="tx2"/>
                </a:solidFill>
                <a:latin typeface="+mn-lt"/>
                <a:ea typeface="+mn-ea"/>
              </a:rPr>
              <a:t>“</a:t>
            </a:r>
            <a:r>
              <a:rPr lang="en-US" sz="1400" b="0" dirty="0">
                <a:solidFill>
                  <a:schemeClr val="tx2"/>
                </a:solidFill>
                <a:latin typeface="+mn-lt"/>
                <a:ea typeface="+mn-ea"/>
              </a:rPr>
              <a:t>Bag of words” Document </a:t>
            </a:r>
            <a:r>
              <a:rPr lang="en-US" sz="1400" b="0" dirty="0" smtClean="0">
                <a:solidFill>
                  <a:schemeClr val="tx2"/>
                </a:solidFill>
                <a:latin typeface="+mn-lt"/>
                <a:ea typeface="+mn-ea"/>
              </a:rPr>
              <a:t>Representation</a:t>
            </a:r>
          </a:p>
          <a:p>
            <a:pPr marL="285750" indent="-285750">
              <a:buFont typeface="Arial" panose="020B0604020202020204" pitchFamily="34" charset="0"/>
              <a:buChar char="•"/>
            </a:pPr>
            <a:endParaRPr lang="en-US" sz="1400" b="0" dirty="0">
              <a:solidFill>
                <a:schemeClr val="tx2"/>
              </a:solidFill>
              <a:latin typeface="+mn-lt"/>
              <a:ea typeface="+mn-ea"/>
            </a:endParaRPr>
          </a:p>
          <a:p>
            <a:endParaRPr lang="en-US" sz="1400" b="0" dirty="0">
              <a:solidFill>
                <a:schemeClr val="tx2"/>
              </a:solidFill>
              <a:latin typeface="+mn-lt"/>
              <a:ea typeface="+mn-ea"/>
            </a:endParaRPr>
          </a:p>
        </p:txBody>
      </p:sp>
      <p:pic>
        <p:nvPicPr>
          <p:cNvPr id="7" name="Picture 6"/>
          <p:cNvPicPr>
            <a:picLocks noChangeAspect="1"/>
          </p:cNvPicPr>
          <p:nvPr/>
        </p:nvPicPr>
        <p:blipFill>
          <a:blip r:embed="rId2"/>
          <a:stretch>
            <a:fillRect/>
          </a:stretch>
        </p:blipFill>
        <p:spPr>
          <a:xfrm>
            <a:off x="1054005" y="2468508"/>
            <a:ext cx="6959352" cy="3018620"/>
          </a:xfrm>
          <a:prstGeom prst="rect">
            <a:avLst/>
          </a:prstGeom>
        </p:spPr>
      </p:pic>
    </p:spTree>
    <p:extLst>
      <p:ext uri="{BB962C8B-B14F-4D97-AF65-F5344CB8AC3E}">
        <p14:creationId xmlns:p14="http://schemas.microsoft.com/office/powerpoint/2010/main" val="41309050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23</a:t>
            </a:fld>
            <a:endParaRPr lang="en-US" dirty="0"/>
          </a:p>
        </p:txBody>
      </p:sp>
      <p:sp>
        <p:nvSpPr>
          <p:cNvPr id="3" name="Title 2"/>
          <p:cNvSpPr>
            <a:spLocks noGrp="1"/>
          </p:cNvSpPr>
          <p:nvPr>
            <p:ph type="title"/>
          </p:nvPr>
        </p:nvSpPr>
        <p:spPr>
          <a:xfrm>
            <a:off x="251520" y="229454"/>
            <a:ext cx="8458638" cy="607258"/>
          </a:xfrm>
        </p:spPr>
        <p:txBody>
          <a:bodyPr>
            <a:normAutofit/>
          </a:bodyPr>
          <a:lstStyle/>
          <a:p>
            <a:r>
              <a:rPr lang="en-US" dirty="0" smtClean="0"/>
              <a:t> Feature </a:t>
            </a:r>
            <a:r>
              <a:rPr lang="en-US" dirty="0"/>
              <a:t>Generation</a:t>
            </a:r>
            <a:r>
              <a:rPr lang="en-US" dirty="0" smtClean="0"/>
              <a:t> –</a:t>
            </a:r>
            <a:r>
              <a:rPr lang="en-US" baseline="0" dirty="0" smtClean="0"/>
              <a:t> N-Grams</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471645" y="836712"/>
            <a:ext cx="7713058" cy="9879628"/>
          </a:xfrm>
          <a:prstGeom prst="rect">
            <a:avLst/>
          </a:prstGeom>
        </p:spPr>
        <p:txBody>
          <a:bodyPr wrap="square">
            <a:spAutoFit/>
          </a:bodyPr>
          <a:lstStyle/>
          <a:p>
            <a:r>
              <a:rPr lang="en-US" sz="1400" dirty="0" smtClean="0">
                <a:solidFill>
                  <a:schemeClr val="tx2"/>
                </a:solidFill>
              </a:rPr>
              <a:t>N- Grams</a:t>
            </a:r>
          </a:p>
          <a:p>
            <a:endParaRPr lang="en-US" sz="1400" dirty="0" smtClean="0">
              <a:solidFill>
                <a:schemeClr val="tx2"/>
              </a:solidFill>
            </a:endParaRPr>
          </a:p>
          <a:p>
            <a:pPr marL="742950" lvl="1" indent="-285750">
              <a:buFont typeface="Arial" panose="020B0604020202020204" pitchFamily="34" charset="0"/>
              <a:buChar char="•"/>
            </a:pPr>
            <a:r>
              <a:rPr lang="en-US" sz="1400" b="0" dirty="0" smtClean="0">
                <a:solidFill>
                  <a:schemeClr val="tx2"/>
                </a:solidFill>
              </a:rPr>
              <a:t>an</a:t>
            </a:r>
            <a:r>
              <a:rPr lang="en-US" sz="1400" b="0" dirty="0">
                <a:solidFill>
                  <a:schemeClr val="tx2"/>
                </a:solidFill>
              </a:rPr>
              <a:t> n-gram is a contiguous sequence of n items from a given </a:t>
            </a:r>
            <a:r>
              <a:rPr lang="en-US" sz="1400" b="0" dirty="0">
                <a:solidFill>
                  <a:schemeClr val="tx2"/>
                </a:solidFill>
                <a:hlinkClick r:id="rId3" tooltip="Sequence"/>
              </a:rPr>
              <a:t>sequence</a:t>
            </a:r>
            <a:r>
              <a:rPr lang="en-US" sz="1400" b="0" dirty="0">
                <a:solidFill>
                  <a:schemeClr val="tx2"/>
                </a:solidFill>
              </a:rPr>
              <a:t> of text or speech. </a:t>
            </a:r>
            <a:endParaRPr lang="en-US" sz="1400" b="0" dirty="0" smtClean="0">
              <a:solidFill>
                <a:schemeClr val="tx2"/>
              </a:solidFill>
            </a:endParaRPr>
          </a:p>
          <a:p>
            <a:pPr marL="742950" lvl="1" indent="-285750">
              <a:buFont typeface="Arial" panose="020B0604020202020204" pitchFamily="34" charset="0"/>
              <a:buChar char="•"/>
            </a:pPr>
            <a:r>
              <a:rPr lang="en-US" sz="1400" b="0" dirty="0">
                <a:solidFill>
                  <a:schemeClr val="tx2"/>
                </a:solidFill>
              </a:rPr>
              <a:t>An n-gram of size 1 is referred to as a "unigram"; size 2 is a "</a:t>
            </a:r>
            <a:r>
              <a:rPr lang="en-US" sz="1400" b="0" dirty="0">
                <a:solidFill>
                  <a:schemeClr val="tx2"/>
                </a:solidFill>
                <a:hlinkClick r:id="rId4" tooltip="Bigram"/>
              </a:rPr>
              <a:t>bigram</a:t>
            </a:r>
            <a:r>
              <a:rPr lang="en-US" sz="1400" b="0" dirty="0">
                <a:solidFill>
                  <a:schemeClr val="tx2"/>
                </a:solidFill>
              </a:rPr>
              <a:t>" (or, less commonly, a "</a:t>
            </a:r>
            <a:r>
              <a:rPr lang="en-US" sz="1400" b="0" dirty="0" err="1">
                <a:solidFill>
                  <a:schemeClr val="tx2"/>
                </a:solidFill>
              </a:rPr>
              <a:t>digram</a:t>
            </a:r>
            <a:r>
              <a:rPr lang="en-US" sz="1400" b="0" dirty="0">
                <a:solidFill>
                  <a:schemeClr val="tx2"/>
                </a:solidFill>
              </a:rPr>
              <a:t>"); size 3 is a "</a:t>
            </a:r>
            <a:r>
              <a:rPr lang="en-US" sz="1400" b="0" dirty="0">
                <a:solidFill>
                  <a:schemeClr val="tx2"/>
                </a:solidFill>
                <a:hlinkClick r:id="rId5" tooltip="Trigram"/>
              </a:rPr>
              <a:t>trigram</a:t>
            </a:r>
            <a:r>
              <a:rPr lang="en-US" sz="1400" b="0" dirty="0">
                <a:solidFill>
                  <a:schemeClr val="tx2"/>
                </a:solidFill>
              </a:rPr>
              <a:t>". Larger sizes are sometimes referred to by the value of n in modern language, e.g., "four-gram", "five-gram", and so on</a:t>
            </a:r>
            <a:r>
              <a:rPr lang="en-US" sz="1400" b="0" dirty="0" smtClean="0">
                <a:solidFill>
                  <a:schemeClr val="tx2"/>
                </a:solidFill>
              </a:rPr>
              <a:t>.</a:t>
            </a:r>
          </a:p>
          <a:p>
            <a:pPr marL="742950" lvl="1" indent="-285750">
              <a:buFont typeface="Arial" panose="020B0604020202020204" pitchFamily="34" charset="0"/>
              <a:buChar char="•"/>
            </a:pPr>
            <a:endParaRPr lang="en-US" sz="1400" b="0" dirty="0">
              <a:solidFill>
                <a:schemeClr val="tx2"/>
              </a:solidFill>
            </a:endParaRPr>
          </a:p>
          <a:p>
            <a:pPr lvl="1"/>
            <a:r>
              <a:rPr lang="en-US" sz="1400" b="0" dirty="0" smtClean="0">
                <a:solidFill>
                  <a:schemeClr val="tx2"/>
                </a:solidFill>
              </a:rPr>
              <a:t>Examples:</a:t>
            </a:r>
          </a:p>
          <a:p>
            <a:pPr lvl="1"/>
            <a:endParaRPr lang="en-US" sz="1400" b="0" dirty="0" smtClean="0">
              <a:solidFill>
                <a:schemeClr val="tx2"/>
              </a:solidFill>
            </a:endParaRPr>
          </a:p>
          <a:p>
            <a:pPr lvl="1"/>
            <a:r>
              <a:rPr lang="en-US" sz="1400" b="0" dirty="0">
                <a:solidFill>
                  <a:schemeClr val="tx2"/>
                </a:solidFill>
              </a:rPr>
              <a:t>Sample Sequence: </a:t>
            </a:r>
            <a:r>
              <a:rPr lang="en-US" sz="1400" b="0" dirty="0" smtClean="0">
                <a:solidFill>
                  <a:schemeClr val="tx2"/>
                </a:solidFill>
              </a:rPr>
              <a:t>AGCTTCGA</a:t>
            </a:r>
          </a:p>
          <a:p>
            <a:pPr lvl="1"/>
            <a:endParaRPr lang="en-US" sz="1400" b="0" dirty="0">
              <a:solidFill>
                <a:schemeClr val="tx2"/>
              </a:solidFill>
            </a:endParaRPr>
          </a:p>
          <a:p>
            <a:pPr lvl="1"/>
            <a:r>
              <a:rPr lang="en-US" sz="1400" dirty="0" smtClean="0">
                <a:solidFill>
                  <a:schemeClr val="tx2"/>
                </a:solidFill>
              </a:rPr>
              <a:t>Unigram:			Mallet</a:t>
            </a:r>
          </a:p>
          <a:p>
            <a:pPr lvl="1"/>
            <a:endParaRPr lang="en-US" sz="1400" dirty="0">
              <a:solidFill>
                <a:schemeClr val="tx2"/>
              </a:solidFill>
            </a:endParaRPr>
          </a:p>
          <a:p>
            <a:pPr lvl="1"/>
            <a:r>
              <a:rPr lang="fr-FR" sz="1400" b="0" dirty="0">
                <a:solidFill>
                  <a:schemeClr val="tx2"/>
                </a:solidFill>
              </a:rPr>
              <a:t> A, G, C, T, T, C, G, </a:t>
            </a:r>
            <a:r>
              <a:rPr lang="fr-FR" sz="1400" b="0" dirty="0" smtClean="0">
                <a:solidFill>
                  <a:schemeClr val="tx2"/>
                </a:solidFill>
              </a:rPr>
              <a:t>A	              </a:t>
            </a:r>
            <a:r>
              <a:rPr lang="en-US" sz="2000" b="0" dirty="0" err="1" smtClean="0">
                <a:solidFill>
                  <a:schemeClr val="tx2">
                    <a:lumMod val="75000"/>
                    <a:lumOff val="25000"/>
                  </a:schemeClr>
                </a:solidFill>
                <a:latin typeface="Calibri" panose="020F0502020204030204" pitchFamily="34" charset="0"/>
              </a:rPr>
              <a:t>TokenSequenceNGrams</a:t>
            </a:r>
            <a:r>
              <a:rPr lang="en-US" sz="2000" b="0" dirty="0" smtClean="0">
                <a:solidFill>
                  <a:schemeClr val="tx2">
                    <a:lumMod val="75000"/>
                    <a:lumOff val="25000"/>
                  </a:schemeClr>
                </a:solidFill>
                <a:latin typeface="Calibri" panose="020F0502020204030204" pitchFamily="34" charset="0"/>
              </a:rPr>
              <a:t>(new </a:t>
            </a:r>
            <a:r>
              <a:rPr lang="en-US" sz="2000" b="0" dirty="0" err="1">
                <a:solidFill>
                  <a:schemeClr val="tx2">
                    <a:lumMod val="75000"/>
                    <a:lumOff val="25000"/>
                  </a:schemeClr>
                </a:solidFill>
                <a:latin typeface="Calibri" panose="020F0502020204030204" pitchFamily="34" charset="0"/>
              </a:rPr>
              <a:t>int</a:t>
            </a:r>
            <a:r>
              <a:rPr lang="en-US" sz="2000" b="0" dirty="0">
                <a:solidFill>
                  <a:schemeClr val="tx2">
                    <a:lumMod val="75000"/>
                    <a:lumOff val="25000"/>
                  </a:schemeClr>
                </a:solidFill>
                <a:latin typeface="Calibri" panose="020F0502020204030204" pitchFamily="34" charset="0"/>
              </a:rPr>
              <a:t>[] </a:t>
            </a:r>
            <a:r>
              <a:rPr lang="en-US" sz="2000" b="0" dirty="0" smtClean="0">
                <a:solidFill>
                  <a:schemeClr val="tx2">
                    <a:lumMod val="75000"/>
                    <a:lumOff val="25000"/>
                  </a:schemeClr>
                </a:solidFill>
                <a:latin typeface="Calibri" panose="020F0502020204030204" pitchFamily="34" charset="0"/>
              </a:rPr>
              <a:t>{1})</a:t>
            </a:r>
          </a:p>
          <a:p>
            <a:pPr lvl="1"/>
            <a:r>
              <a:rPr lang="en-US" sz="2000" b="0" dirty="0" smtClean="0">
                <a:solidFill>
                  <a:srgbClr val="D8750D"/>
                </a:solidFill>
                <a:latin typeface="Calibri" panose="020F0502020204030204" pitchFamily="34" charset="0"/>
              </a:rPr>
              <a:t>				- By Default Unigrams</a:t>
            </a:r>
            <a:endParaRPr lang="fr-FR" sz="1400" b="0" dirty="0">
              <a:solidFill>
                <a:schemeClr val="tx2"/>
              </a:solidFill>
            </a:endParaRPr>
          </a:p>
          <a:p>
            <a:pPr lvl="1"/>
            <a:r>
              <a:rPr lang="fr-FR" sz="1400" dirty="0" err="1" smtClean="0">
                <a:solidFill>
                  <a:schemeClr val="tx2"/>
                </a:solidFill>
              </a:rPr>
              <a:t>Bigram</a:t>
            </a:r>
            <a:r>
              <a:rPr lang="fr-FR" sz="1400" dirty="0" smtClean="0">
                <a:solidFill>
                  <a:schemeClr val="tx2"/>
                </a:solidFill>
              </a:rPr>
              <a:t>:</a:t>
            </a:r>
          </a:p>
          <a:p>
            <a:pPr lvl="1"/>
            <a:endParaRPr lang="fr-FR" sz="1400" dirty="0">
              <a:solidFill>
                <a:schemeClr val="tx2"/>
              </a:solidFill>
            </a:endParaRPr>
          </a:p>
          <a:p>
            <a:pPr lvl="1"/>
            <a:r>
              <a:rPr lang="en-US" sz="1400" b="0" dirty="0" smtClean="0">
                <a:solidFill>
                  <a:schemeClr val="tx2"/>
                </a:solidFill>
              </a:rPr>
              <a:t>AG, GC, CT, TT, TC, CG, GA	              </a:t>
            </a:r>
            <a:r>
              <a:rPr lang="fr-FR" sz="1050" b="0" dirty="0">
                <a:solidFill>
                  <a:schemeClr val="tx2"/>
                </a:solidFill>
              </a:rPr>
              <a:t> </a:t>
            </a:r>
            <a:r>
              <a:rPr lang="en-US" sz="2000" b="0" dirty="0" err="1">
                <a:solidFill>
                  <a:schemeClr val="tx2">
                    <a:lumMod val="75000"/>
                    <a:lumOff val="25000"/>
                  </a:schemeClr>
                </a:solidFill>
                <a:latin typeface="Calibri" panose="020F0502020204030204" pitchFamily="34" charset="0"/>
              </a:rPr>
              <a:t>TokenSequenceNGrams</a:t>
            </a:r>
            <a:r>
              <a:rPr lang="en-US" sz="2000" b="0" dirty="0">
                <a:solidFill>
                  <a:schemeClr val="tx2">
                    <a:lumMod val="75000"/>
                    <a:lumOff val="25000"/>
                  </a:schemeClr>
                </a:solidFill>
                <a:latin typeface="Calibri" panose="020F0502020204030204" pitchFamily="34" charset="0"/>
              </a:rPr>
              <a:t>(new </a:t>
            </a:r>
            <a:r>
              <a:rPr lang="en-US" sz="2000" b="0" dirty="0" err="1">
                <a:solidFill>
                  <a:schemeClr val="tx2">
                    <a:lumMod val="75000"/>
                    <a:lumOff val="25000"/>
                  </a:schemeClr>
                </a:solidFill>
                <a:latin typeface="Calibri" panose="020F0502020204030204" pitchFamily="34" charset="0"/>
              </a:rPr>
              <a:t>int</a:t>
            </a:r>
            <a:r>
              <a:rPr lang="en-US" sz="2000" b="0" dirty="0">
                <a:solidFill>
                  <a:schemeClr val="tx2">
                    <a:lumMod val="75000"/>
                    <a:lumOff val="25000"/>
                  </a:schemeClr>
                </a:solidFill>
                <a:latin typeface="Calibri" panose="020F0502020204030204" pitchFamily="34" charset="0"/>
              </a:rPr>
              <a:t>[] </a:t>
            </a:r>
            <a:r>
              <a:rPr lang="en-US" sz="2000" b="0" dirty="0" smtClean="0">
                <a:solidFill>
                  <a:schemeClr val="tx2">
                    <a:lumMod val="75000"/>
                    <a:lumOff val="25000"/>
                  </a:schemeClr>
                </a:solidFill>
                <a:latin typeface="Calibri" panose="020F0502020204030204" pitchFamily="34" charset="0"/>
              </a:rPr>
              <a:t>{2})</a:t>
            </a:r>
            <a:endParaRPr lang="en-US" sz="2000" b="0" dirty="0">
              <a:solidFill>
                <a:schemeClr val="tx2">
                  <a:lumMod val="75000"/>
                  <a:lumOff val="25000"/>
                </a:schemeClr>
              </a:solidFill>
              <a:latin typeface="Calibri" panose="020F0502020204030204" pitchFamily="34" charset="0"/>
            </a:endParaRPr>
          </a:p>
          <a:p>
            <a:pPr lvl="1"/>
            <a:endParaRPr lang="en-US" sz="1400" b="0" dirty="0">
              <a:solidFill>
                <a:schemeClr val="tx2"/>
              </a:solidFill>
            </a:endParaRPr>
          </a:p>
          <a:p>
            <a:pPr lvl="1"/>
            <a:r>
              <a:rPr lang="en-US" sz="1400" dirty="0" smtClean="0">
                <a:solidFill>
                  <a:schemeClr val="tx2"/>
                </a:solidFill>
              </a:rPr>
              <a:t>Trigram:</a:t>
            </a:r>
          </a:p>
          <a:p>
            <a:pPr lvl="1"/>
            <a:endParaRPr lang="en-US" sz="1400" b="0" dirty="0" smtClean="0">
              <a:solidFill>
                <a:schemeClr val="tx2"/>
              </a:solidFill>
            </a:endParaRPr>
          </a:p>
          <a:p>
            <a:pPr lvl="1"/>
            <a:r>
              <a:rPr lang="en-US" sz="1400" b="0" dirty="0" smtClean="0">
                <a:solidFill>
                  <a:schemeClr val="tx2"/>
                </a:solidFill>
              </a:rPr>
              <a:t>AGC</a:t>
            </a:r>
            <a:r>
              <a:rPr lang="en-US" sz="1400" b="0" dirty="0">
                <a:solidFill>
                  <a:schemeClr val="tx2"/>
                </a:solidFill>
              </a:rPr>
              <a:t>, GCT, CTT, TTC, TCG, </a:t>
            </a:r>
            <a:r>
              <a:rPr lang="en-US" sz="1400" b="0" dirty="0" smtClean="0">
                <a:solidFill>
                  <a:schemeClr val="tx2"/>
                </a:solidFill>
              </a:rPr>
              <a:t>CGA</a:t>
            </a:r>
            <a:r>
              <a:rPr lang="en-US" sz="1400" b="0" dirty="0">
                <a:solidFill>
                  <a:schemeClr val="tx2"/>
                </a:solidFill>
              </a:rPr>
              <a:t> </a:t>
            </a:r>
            <a:r>
              <a:rPr lang="en-US" sz="1400" b="0" dirty="0" smtClean="0">
                <a:solidFill>
                  <a:schemeClr val="tx2"/>
                </a:solidFill>
              </a:rPr>
              <a:t>       </a:t>
            </a:r>
            <a:r>
              <a:rPr lang="en-US" sz="2000" b="0" dirty="0" err="1" smtClean="0">
                <a:solidFill>
                  <a:schemeClr val="tx2">
                    <a:lumMod val="75000"/>
                    <a:lumOff val="25000"/>
                  </a:schemeClr>
                </a:solidFill>
                <a:latin typeface="Calibri" panose="020F0502020204030204" pitchFamily="34" charset="0"/>
              </a:rPr>
              <a:t>TokenSequenceNGrams</a:t>
            </a:r>
            <a:r>
              <a:rPr lang="en-US" sz="2000" b="0" dirty="0" smtClean="0">
                <a:solidFill>
                  <a:schemeClr val="tx2">
                    <a:lumMod val="75000"/>
                    <a:lumOff val="25000"/>
                  </a:schemeClr>
                </a:solidFill>
                <a:latin typeface="Calibri" panose="020F0502020204030204" pitchFamily="34" charset="0"/>
              </a:rPr>
              <a:t>(new </a:t>
            </a:r>
            <a:r>
              <a:rPr lang="en-US" sz="2000" b="0" dirty="0" err="1" smtClean="0">
                <a:solidFill>
                  <a:schemeClr val="tx2">
                    <a:lumMod val="75000"/>
                    <a:lumOff val="25000"/>
                  </a:schemeClr>
                </a:solidFill>
                <a:latin typeface="Calibri" panose="020F0502020204030204" pitchFamily="34" charset="0"/>
              </a:rPr>
              <a:t>int</a:t>
            </a:r>
            <a:r>
              <a:rPr lang="en-US" sz="2000" b="0" dirty="0" smtClean="0">
                <a:solidFill>
                  <a:schemeClr val="tx2">
                    <a:lumMod val="75000"/>
                    <a:lumOff val="25000"/>
                  </a:schemeClr>
                </a:solidFill>
                <a:latin typeface="Calibri" panose="020F0502020204030204" pitchFamily="34" charset="0"/>
              </a:rPr>
              <a:t>[] {2})</a:t>
            </a:r>
          </a:p>
          <a:p>
            <a:pPr lvl="1"/>
            <a:endParaRPr lang="en-US" sz="1400" dirty="0" smtClean="0">
              <a:solidFill>
                <a:schemeClr val="tx2"/>
              </a:solidFill>
            </a:endParaRPr>
          </a:p>
          <a:p>
            <a:pPr lvl="1"/>
            <a:r>
              <a:rPr lang="en-US" b="0" dirty="0"/>
              <a:t> </a:t>
            </a:r>
            <a:endParaRPr lang="en-US" sz="1400" b="0" dirty="0">
              <a:solidFill>
                <a:schemeClr val="tx2"/>
              </a:solidFill>
            </a:endParaRPr>
          </a:p>
          <a:p>
            <a:pPr lvl="1"/>
            <a:endParaRPr lang="en-US" sz="1400" b="0" dirty="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389630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24</a:t>
            </a:fld>
            <a:endParaRPr lang="en-US" dirty="0"/>
          </a:p>
        </p:txBody>
      </p:sp>
      <p:sp>
        <p:nvSpPr>
          <p:cNvPr id="3" name="Title 2"/>
          <p:cNvSpPr>
            <a:spLocks noGrp="1"/>
          </p:cNvSpPr>
          <p:nvPr>
            <p:ph type="title"/>
          </p:nvPr>
        </p:nvSpPr>
        <p:spPr/>
        <p:txBody>
          <a:bodyPr>
            <a:normAutofit/>
          </a:bodyPr>
          <a:lstStyle/>
          <a:p>
            <a:r>
              <a:rPr lang="en-US" dirty="0" smtClean="0"/>
              <a:t> Feature </a:t>
            </a:r>
            <a:r>
              <a:rPr lang="en-US" dirty="0"/>
              <a:t>Generation</a:t>
            </a:r>
            <a:r>
              <a:rPr lang="en-US" dirty="0" smtClean="0"/>
              <a:t> </a:t>
            </a:r>
            <a:r>
              <a:rPr lang="en-US" dirty="0"/>
              <a:t>contd</a:t>
            </a:r>
            <a:r>
              <a:rPr lang="en-US" dirty="0" smtClean="0"/>
              <a:t>…</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767064" y="1119056"/>
            <a:ext cx="7713058" cy="8648521"/>
          </a:xfrm>
          <a:prstGeom prst="rect">
            <a:avLst/>
          </a:prstGeom>
        </p:spPr>
        <p:txBody>
          <a:bodyPr wrap="square">
            <a:spAutoFit/>
          </a:bodyPr>
          <a:lstStyle/>
          <a:p>
            <a:pPr marL="285750" indent="-285750">
              <a:buFont typeface="Arial" panose="020B0604020202020204" pitchFamily="34" charset="0"/>
              <a:buChar char="•"/>
            </a:pPr>
            <a:r>
              <a:rPr lang="en-US" sz="1400" b="0" dirty="0">
                <a:solidFill>
                  <a:schemeClr val="tx2"/>
                </a:solidFill>
              </a:rPr>
              <a:t>Here are further examples; these are word-level 3-grams and 4-grams (and counts of the number of times they appeared) from the Google n-gram corpus</a:t>
            </a:r>
            <a:r>
              <a:rPr lang="en-US" sz="1400" b="0" dirty="0" smtClean="0">
                <a:solidFill>
                  <a:schemeClr val="tx2"/>
                </a:solidFill>
              </a:rPr>
              <a:t>.</a:t>
            </a:r>
          </a:p>
          <a:p>
            <a:endParaRPr lang="en-US" sz="1400" b="0" dirty="0">
              <a:solidFill>
                <a:schemeClr val="tx2"/>
              </a:solidFill>
            </a:endParaRPr>
          </a:p>
          <a:p>
            <a:r>
              <a:rPr lang="en-US" sz="1400" dirty="0" smtClean="0">
                <a:solidFill>
                  <a:schemeClr val="tx2"/>
                </a:solidFill>
              </a:rPr>
              <a:t>3-grams</a:t>
            </a:r>
          </a:p>
          <a:p>
            <a:endParaRPr lang="en-US" sz="1400" dirty="0">
              <a:solidFill>
                <a:schemeClr val="tx2"/>
              </a:solidFill>
            </a:endParaRPr>
          </a:p>
          <a:p>
            <a:r>
              <a:rPr lang="en-US" sz="1400" b="0" dirty="0">
                <a:solidFill>
                  <a:schemeClr val="tx2"/>
                </a:solidFill>
              </a:rPr>
              <a:t>ceramics collectables collectibles (55)</a:t>
            </a:r>
          </a:p>
          <a:p>
            <a:r>
              <a:rPr lang="en-US" sz="1400" b="0" dirty="0">
                <a:solidFill>
                  <a:schemeClr val="tx2"/>
                </a:solidFill>
              </a:rPr>
              <a:t>ceramics collectables fine (130)</a:t>
            </a:r>
          </a:p>
          <a:p>
            <a:r>
              <a:rPr lang="en-US" sz="1400" b="0" dirty="0">
                <a:solidFill>
                  <a:schemeClr val="tx2"/>
                </a:solidFill>
              </a:rPr>
              <a:t>ceramics collected by (52)</a:t>
            </a:r>
          </a:p>
          <a:p>
            <a:r>
              <a:rPr lang="en-US" sz="1400" b="0" dirty="0">
                <a:solidFill>
                  <a:schemeClr val="tx2"/>
                </a:solidFill>
              </a:rPr>
              <a:t>ceramics collectible pottery (50)</a:t>
            </a:r>
          </a:p>
          <a:p>
            <a:r>
              <a:rPr lang="en-US" sz="1400" b="0" dirty="0">
                <a:solidFill>
                  <a:schemeClr val="tx2"/>
                </a:solidFill>
              </a:rPr>
              <a:t>ceramics collectibles cooking (45</a:t>
            </a:r>
            <a:r>
              <a:rPr lang="en-US" sz="1400" b="0" dirty="0" smtClean="0">
                <a:solidFill>
                  <a:schemeClr val="tx2"/>
                </a:solidFill>
              </a:rPr>
              <a:t>)</a:t>
            </a:r>
          </a:p>
          <a:p>
            <a:endParaRPr lang="en-US" sz="1400" b="0" dirty="0">
              <a:solidFill>
                <a:schemeClr val="tx2"/>
              </a:solidFill>
            </a:endParaRPr>
          </a:p>
          <a:p>
            <a:r>
              <a:rPr lang="en-US" sz="1400" dirty="0" smtClean="0">
                <a:solidFill>
                  <a:schemeClr val="tx2"/>
                </a:solidFill>
              </a:rPr>
              <a:t>4-grams</a:t>
            </a:r>
          </a:p>
          <a:p>
            <a:endParaRPr lang="en-US" sz="1400" dirty="0">
              <a:solidFill>
                <a:schemeClr val="tx2"/>
              </a:solidFill>
            </a:endParaRPr>
          </a:p>
          <a:p>
            <a:r>
              <a:rPr lang="en-US" sz="1400" b="0" dirty="0">
                <a:solidFill>
                  <a:schemeClr val="tx2"/>
                </a:solidFill>
              </a:rPr>
              <a:t>serve as the incoming (92)</a:t>
            </a:r>
          </a:p>
          <a:p>
            <a:r>
              <a:rPr lang="en-US" sz="1400" b="0" dirty="0">
                <a:solidFill>
                  <a:schemeClr val="tx2"/>
                </a:solidFill>
              </a:rPr>
              <a:t>serve as the incubator (99)</a:t>
            </a:r>
          </a:p>
          <a:p>
            <a:r>
              <a:rPr lang="en-US" sz="1400" b="0" dirty="0">
                <a:solidFill>
                  <a:schemeClr val="tx2"/>
                </a:solidFill>
              </a:rPr>
              <a:t>serve as the independent (794)</a:t>
            </a:r>
          </a:p>
          <a:p>
            <a:r>
              <a:rPr lang="en-US" sz="1400" b="0" dirty="0">
                <a:solidFill>
                  <a:schemeClr val="tx2"/>
                </a:solidFill>
              </a:rPr>
              <a:t>serve as the index (223)</a:t>
            </a:r>
          </a:p>
          <a:p>
            <a:r>
              <a:rPr lang="en-US" sz="1400" b="0" dirty="0">
                <a:solidFill>
                  <a:schemeClr val="tx2"/>
                </a:solidFill>
              </a:rPr>
              <a:t>serve as the indication (72)</a:t>
            </a:r>
          </a:p>
          <a:p>
            <a:r>
              <a:rPr lang="en-US" sz="1400" b="0" dirty="0">
                <a:solidFill>
                  <a:schemeClr val="tx2"/>
                </a:solidFill>
              </a:rPr>
              <a:t>serve as the indicator (120)</a:t>
            </a:r>
          </a:p>
          <a:p>
            <a:pPr lvl="1"/>
            <a:endParaRPr lang="en-US" sz="1400" dirty="0">
              <a:solidFill>
                <a:schemeClr val="tx2"/>
              </a:solidFill>
            </a:endParaRPr>
          </a:p>
          <a:p>
            <a:pPr lvl="1"/>
            <a:r>
              <a:rPr lang="en-US" b="0" dirty="0"/>
              <a:t> </a:t>
            </a:r>
            <a:endParaRPr lang="en-US" sz="1400" b="0" dirty="0">
              <a:solidFill>
                <a:schemeClr val="tx2"/>
              </a:solidFill>
            </a:endParaRPr>
          </a:p>
          <a:p>
            <a:pPr lvl="1"/>
            <a:endParaRPr lang="en-US" sz="1400" b="0" dirty="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2122493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25</a:t>
            </a:fld>
            <a:endParaRPr lang="en-US" dirty="0"/>
          </a:p>
        </p:txBody>
      </p:sp>
      <p:sp>
        <p:nvSpPr>
          <p:cNvPr id="3" name="Title 2"/>
          <p:cNvSpPr>
            <a:spLocks noGrp="1"/>
          </p:cNvSpPr>
          <p:nvPr>
            <p:ph type="title"/>
          </p:nvPr>
        </p:nvSpPr>
        <p:spPr/>
        <p:txBody>
          <a:bodyPr>
            <a:normAutofit/>
          </a:bodyPr>
          <a:lstStyle/>
          <a:p>
            <a:r>
              <a:rPr lang="en-US" dirty="0" smtClean="0"/>
              <a:t> Feature </a:t>
            </a:r>
            <a:r>
              <a:rPr lang="en-US" dirty="0"/>
              <a:t>Generation</a:t>
            </a:r>
            <a:r>
              <a:rPr lang="en-US" dirty="0" smtClean="0"/>
              <a:t> – Frequency of tokens</a:t>
            </a:r>
            <a:endParaRPr lang="en-US" dirty="0"/>
          </a:p>
        </p:txBody>
      </p:sp>
      <p:sp>
        <p:nvSpPr>
          <p:cNvPr id="5" name="Rectangle 4"/>
          <p:cNvSpPr>
            <a:spLocks noGrp="1" noChangeArrowheads="1"/>
          </p:cNvSpPr>
          <p:nvPr/>
        </p:nvSpPr>
        <p:spPr bwMode="auto">
          <a:xfrm>
            <a:off x="187714" y="1412776"/>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677152" y="1137420"/>
            <a:ext cx="7713058" cy="5755422"/>
          </a:xfrm>
          <a:prstGeom prst="rect">
            <a:avLst/>
          </a:prstGeom>
        </p:spPr>
        <p:txBody>
          <a:bodyPr wrap="square">
            <a:spAutoFit/>
          </a:bodyPr>
          <a:lstStyle/>
          <a:p>
            <a:pPr marL="285750" indent="-285750">
              <a:buFont typeface="Arial" panose="020B0604020202020204" pitchFamily="34" charset="0"/>
              <a:buChar char="•"/>
            </a:pPr>
            <a:r>
              <a:rPr lang="en-US" sz="1400" b="0" dirty="0" smtClean="0">
                <a:solidFill>
                  <a:schemeClr val="tx2"/>
                </a:solidFill>
                <a:latin typeface="+mn-lt"/>
                <a:ea typeface="+mn-ea"/>
              </a:rPr>
              <a:t>In </a:t>
            </a:r>
            <a:r>
              <a:rPr lang="en-US" sz="1400" b="0" dirty="0">
                <a:solidFill>
                  <a:schemeClr val="tx2"/>
                </a:solidFill>
                <a:latin typeface="+mn-lt"/>
                <a:ea typeface="+mn-ea"/>
              </a:rPr>
              <a:t>“Bag of </a:t>
            </a:r>
            <a:r>
              <a:rPr lang="en-US" sz="1400" b="0" dirty="0" err="1">
                <a:solidFill>
                  <a:schemeClr val="tx2"/>
                </a:solidFill>
                <a:latin typeface="+mn-lt"/>
                <a:ea typeface="+mn-ea"/>
              </a:rPr>
              <a:t>words”representation</a:t>
            </a:r>
            <a:r>
              <a:rPr lang="en-US" sz="1400" b="0" dirty="0">
                <a:solidFill>
                  <a:schemeClr val="tx2"/>
                </a:solidFill>
                <a:latin typeface="+mn-lt"/>
                <a:ea typeface="+mn-ea"/>
              </a:rPr>
              <a:t> each word is represented as a separate variable having numeric weight.</a:t>
            </a:r>
          </a:p>
          <a:p>
            <a:endParaRPr lang="en-US" sz="1600" dirty="0">
              <a:solidFill>
                <a:schemeClr val="tx2"/>
              </a:solidFill>
              <a:latin typeface="+mj-lt"/>
              <a:ea typeface="+mn-ea"/>
            </a:endParaRPr>
          </a:p>
          <a:p>
            <a:endParaRPr lang="en-US" sz="1400" b="0" dirty="0" smtClean="0">
              <a:solidFill>
                <a:schemeClr val="tx2"/>
              </a:solidFill>
              <a:latin typeface="+mn-lt"/>
              <a:ea typeface="+mn-ea"/>
            </a:endParaRPr>
          </a:p>
          <a:p>
            <a:pPr marL="285750" indent="-285750">
              <a:buFont typeface="Arial" panose="020B0604020202020204" pitchFamily="34" charset="0"/>
              <a:buChar char="•"/>
            </a:pPr>
            <a:r>
              <a:rPr lang="en-US" sz="1400" b="0" dirty="0" smtClean="0">
                <a:solidFill>
                  <a:schemeClr val="tx2"/>
                </a:solidFill>
                <a:latin typeface="+mn-lt"/>
                <a:ea typeface="+mn-ea"/>
              </a:rPr>
              <a:t>The </a:t>
            </a:r>
            <a:r>
              <a:rPr lang="en-US" sz="1400" b="0" dirty="0">
                <a:solidFill>
                  <a:schemeClr val="tx2"/>
                </a:solidFill>
                <a:latin typeface="+mn-lt"/>
                <a:ea typeface="+mn-ea"/>
              </a:rPr>
              <a:t>most popular weighting schema is normalized word frequency tfidf</a:t>
            </a:r>
            <a:r>
              <a:rPr lang="en-US" sz="1400" b="0" dirty="0" smtClean="0">
                <a:solidFill>
                  <a:schemeClr val="tx2"/>
                </a:solidFill>
                <a:latin typeface="+mn-lt"/>
                <a:ea typeface="+mn-ea"/>
              </a:rPr>
              <a:t>:</a:t>
            </a:r>
          </a:p>
          <a:p>
            <a:endParaRPr lang="en-US" sz="1400" b="0" dirty="0">
              <a:solidFill>
                <a:schemeClr val="tx2"/>
              </a:solidFill>
              <a:latin typeface="+mn-lt"/>
              <a:ea typeface="+mn-ea"/>
            </a:endParaRPr>
          </a:p>
          <a:p>
            <a:endParaRPr lang="en-US" sz="1400" b="0" dirty="0">
              <a:solidFill>
                <a:schemeClr val="tx2"/>
              </a:solidFill>
              <a:latin typeface="+mn-lt"/>
              <a:ea typeface="+mn-ea"/>
            </a:endParaRPr>
          </a:p>
          <a:p>
            <a:pPr marL="285750" indent="-285750">
              <a:buFont typeface="Arial" panose="020B0604020202020204" pitchFamily="34" charset="0"/>
              <a:buChar char="•"/>
            </a:pPr>
            <a:r>
              <a:rPr lang="en-US" sz="1400" b="0" dirty="0" err="1">
                <a:solidFill>
                  <a:schemeClr val="tx2"/>
                </a:solidFill>
                <a:latin typeface="+mn-lt"/>
                <a:ea typeface="+mn-ea"/>
              </a:rPr>
              <a:t>tf</a:t>
            </a:r>
            <a:r>
              <a:rPr lang="en-US" sz="1400" b="0" dirty="0">
                <a:solidFill>
                  <a:schemeClr val="tx2"/>
                </a:solidFill>
                <a:latin typeface="+mn-lt"/>
                <a:ea typeface="+mn-ea"/>
              </a:rPr>
              <a:t>(w)–term frequency (number of word occurrences in a </a:t>
            </a:r>
            <a:r>
              <a:rPr lang="en-US" sz="1400" b="0" dirty="0" smtClean="0">
                <a:solidFill>
                  <a:schemeClr val="tx2"/>
                </a:solidFill>
                <a:latin typeface="+mn-lt"/>
                <a:ea typeface="+mn-ea"/>
              </a:rPr>
              <a:t>document)</a:t>
            </a:r>
          </a:p>
          <a:p>
            <a:pPr marL="285750" indent="-285750">
              <a:buFont typeface="Arial" panose="020B0604020202020204" pitchFamily="34" charset="0"/>
              <a:buChar char="•"/>
            </a:pPr>
            <a:r>
              <a:rPr lang="en-US" sz="1400" b="0" dirty="0" err="1" smtClean="0">
                <a:solidFill>
                  <a:schemeClr val="tx2"/>
                </a:solidFill>
                <a:latin typeface="+mn-lt"/>
                <a:ea typeface="+mn-ea"/>
              </a:rPr>
              <a:t>df</a:t>
            </a:r>
            <a:r>
              <a:rPr lang="en-US" sz="1400" b="0" dirty="0" smtClean="0">
                <a:solidFill>
                  <a:schemeClr val="tx2"/>
                </a:solidFill>
                <a:latin typeface="+mn-lt"/>
                <a:ea typeface="+mn-ea"/>
              </a:rPr>
              <a:t>(w</a:t>
            </a:r>
            <a:r>
              <a:rPr lang="en-US" sz="1400" b="0" dirty="0">
                <a:solidFill>
                  <a:schemeClr val="tx2"/>
                </a:solidFill>
                <a:latin typeface="+mn-lt"/>
                <a:ea typeface="+mn-ea"/>
              </a:rPr>
              <a:t>)–document frequency (number of documents containing the </a:t>
            </a:r>
            <a:r>
              <a:rPr lang="en-US" sz="1400" b="0" dirty="0" smtClean="0">
                <a:solidFill>
                  <a:schemeClr val="tx2"/>
                </a:solidFill>
                <a:latin typeface="+mn-lt"/>
                <a:ea typeface="+mn-ea"/>
              </a:rPr>
              <a:t>word)</a:t>
            </a:r>
          </a:p>
          <a:p>
            <a:pPr marL="285750" indent="-285750">
              <a:buFont typeface="Arial" panose="020B0604020202020204" pitchFamily="34" charset="0"/>
              <a:buChar char="•"/>
            </a:pPr>
            <a:r>
              <a:rPr lang="en-US" sz="1400" b="0" dirty="0" smtClean="0">
                <a:solidFill>
                  <a:schemeClr val="tx2"/>
                </a:solidFill>
                <a:latin typeface="+mn-lt"/>
                <a:ea typeface="+mn-ea"/>
              </a:rPr>
              <a:t>N–number </a:t>
            </a:r>
            <a:r>
              <a:rPr lang="en-US" sz="1400" b="0" dirty="0">
                <a:solidFill>
                  <a:schemeClr val="tx2"/>
                </a:solidFill>
                <a:latin typeface="+mn-lt"/>
                <a:ea typeface="+mn-ea"/>
              </a:rPr>
              <a:t>of all </a:t>
            </a:r>
            <a:r>
              <a:rPr lang="en-US" sz="1400" b="0" dirty="0" smtClean="0">
                <a:solidFill>
                  <a:schemeClr val="tx2"/>
                </a:solidFill>
                <a:latin typeface="+mn-lt"/>
                <a:ea typeface="+mn-ea"/>
              </a:rPr>
              <a:t>documents</a:t>
            </a:r>
          </a:p>
          <a:p>
            <a:pPr marL="285750" indent="-285750">
              <a:buFont typeface="Arial" panose="020B0604020202020204" pitchFamily="34" charset="0"/>
              <a:buChar char="•"/>
            </a:pPr>
            <a:r>
              <a:rPr lang="en-US" sz="1400" b="0" dirty="0" smtClean="0">
                <a:solidFill>
                  <a:schemeClr val="tx2"/>
                </a:solidFill>
                <a:latin typeface="+mn-lt"/>
                <a:ea typeface="+mn-ea"/>
              </a:rPr>
              <a:t>tfidf(w</a:t>
            </a:r>
            <a:r>
              <a:rPr lang="en-US" sz="1400" b="0" dirty="0">
                <a:solidFill>
                  <a:schemeClr val="tx2"/>
                </a:solidFill>
                <a:latin typeface="+mn-lt"/>
                <a:ea typeface="+mn-ea"/>
              </a:rPr>
              <a:t>)–relative importance of the word in the document</a:t>
            </a:r>
            <a:r>
              <a:rPr lang="en-US" sz="1400" b="0" dirty="0" smtClean="0">
                <a:solidFill>
                  <a:schemeClr val="tx2"/>
                </a:solidFill>
                <a:latin typeface="+mn-lt"/>
                <a:ea typeface="+mn-ea"/>
              </a:rPr>
              <a:t>)</a:t>
            </a:r>
          </a:p>
          <a:p>
            <a:pPr marL="285750" indent="-285750">
              <a:buFont typeface="Arial" panose="020B0604020202020204" pitchFamily="34" charset="0"/>
              <a:buChar char="•"/>
            </a:pPr>
            <a:endParaRPr lang="en-US" sz="1400" b="0" dirty="0">
              <a:solidFill>
                <a:schemeClr val="tx2"/>
              </a:solidFill>
              <a:latin typeface="+mn-lt"/>
              <a:ea typeface="+mn-ea"/>
            </a:endParaRPr>
          </a:p>
          <a:p>
            <a:r>
              <a:rPr lang="en-US" sz="1400" i="1" dirty="0" smtClean="0">
                <a:solidFill>
                  <a:schemeClr val="tx2"/>
                </a:solidFill>
                <a:latin typeface="+mn-lt"/>
                <a:ea typeface="+mn-ea"/>
              </a:rPr>
              <a:t>	tfidf(w) = tf.log ( N / </a:t>
            </a:r>
            <a:r>
              <a:rPr lang="en-US" sz="1400" i="1" dirty="0" err="1" smtClean="0">
                <a:solidFill>
                  <a:schemeClr val="tx2"/>
                </a:solidFill>
                <a:latin typeface="+mn-lt"/>
                <a:ea typeface="+mn-ea"/>
              </a:rPr>
              <a:t>df</a:t>
            </a:r>
            <a:r>
              <a:rPr lang="en-US" sz="1400" i="1" dirty="0" smtClean="0">
                <a:solidFill>
                  <a:schemeClr val="tx2"/>
                </a:solidFill>
                <a:latin typeface="+mn-lt"/>
                <a:ea typeface="+mn-ea"/>
              </a:rPr>
              <a:t> ( W))</a:t>
            </a:r>
          </a:p>
          <a:p>
            <a:r>
              <a:rPr lang="en-US" sz="1400" i="1" dirty="0">
                <a:solidFill>
                  <a:schemeClr val="tx2"/>
                </a:solidFill>
                <a:latin typeface="+mn-lt"/>
                <a:ea typeface="+mn-ea"/>
              </a:rPr>
              <a:t>	</a:t>
            </a:r>
            <a:endParaRPr lang="en-US" sz="1400" i="1" dirty="0" smtClean="0">
              <a:solidFill>
                <a:schemeClr val="tx2"/>
              </a:solidFill>
              <a:latin typeface="+mn-lt"/>
              <a:ea typeface="+mn-ea"/>
            </a:endParaRPr>
          </a:p>
          <a:p>
            <a:r>
              <a:rPr lang="en-US" sz="1400" i="1" dirty="0">
                <a:solidFill>
                  <a:schemeClr val="tx2"/>
                </a:solidFill>
                <a:latin typeface="+mn-lt"/>
                <a:ea typeface="+mn-ea"/>
              </a:rPr>
              <a:t>	</a:t>
            </a:r>
            <a:r>
              <a:rPr lang="en-US" sz="2000" i="1" dirty="0" err="1" smtClean="0">
                <a:solidFill>
                  <a:schemeClr val="accent6">
                    <a:lumMod val="75000"/>
                  </a:schemeClr>
                </a:solidFill>
                <a:latin typeface="+mn-lt"/>
                <a:ea typeface="+mn-ea"/>
              </a:rPr>
              <a:t>tf</a:t>
            </a:r>
            <a:r>
              <a:rPr lang="en-US" sz="2000" i="1" dirty="0" smtClean="0">
                <a:solidFill>
                  <a:schemeClr val="accent6">
                    <a:lumMod val="75000"/>
                  </a:schemeClr>
                </a:solidFill>
                <a:latin typeface="+mn-lt"/>
                <a:ea typeface="+mn-ea"/>
              </a:rPr>
              <a:t>- The </a:t>
            </a:r>
            <a:r>
              <a:rPr lang="en-US" sz="2000" i="1" dirty="0">
                <a:solidFill>
                  <a:schemeClr val="accent6">
                    <a:lumMod val="75000"/>
                  </a:schemeClr>
                </a:solidFill>
                <a:latin typeface="+mn-lt"/>
                <a:ea typeface="+mn-ea"/>
              </a:rPr>
              <a:t>word is more important if it </a:t>
            </a:r>
            <a:r>
              <a:rPr lang="en-US" sz="2000" i="1" dirty="0" smtClean="0">
                <a:solidFill>
                  <a:schemeClr val="accent6">
                    <a:lumMod val="75000"/>
                  </a:schemeClr>
                </a:solidFill>
                <a:latin typeface="+mn-lt"/>
                <a:ea typeface="+mn-ea"/>
              </a:rPr>
              <a:t>appears several </a:t>
            </a:r>
            <a:r>
              <a:rPr lang="en-US" sz="2000" i="1" dirty="0">
                <a:solidFill>
                  <a:schemeClr val="accent6">
                    <a:lumMod val="75000"/>
                  </a:schemeClr>
                </a:solidFill>
                <a:latin typeface="+mn-lt"/>
                <a:ea typeface="+mn-ea"/>
              </a:rPr>
              <a:t>times in a target </a:t>
            </a:r>
            <a:r>
              <a:rPr lang="en-US" sz="2000" i="1" dirty="0" smtClean="0">
                <a:solidFill>
                  <a:schemeClr val="accent6">
                    <a:lumMod val="75000"/>
                  </a:schemeClr>
                </a:solidFill>
                <a:latin typeface="+mn-lt"/>
                <a:ea typeface="+mn-ea"/>
              </a:rPr>
              <a:t>document</a:t>
            </a:r>
            <a:endParaRPr lang="en-US" sz="2000" b="0" dirty="0">
              <a:solidFill>
                <a:schemeClr val="accent6">
                  <a:lumMod val="75000"/>
                </a:schemeClr>
              </a:solidFill>
            </a:endParaRPr>
          </a:p>
          <a:p>
            <a:r>
              <a:rPr lang="en-US" sz="2000" i="1" dirty="0" smtClean="0">
                <a:solidFill>
                  <a:schemeClr val="accent6">
                    <a:lumMod val="75000"/>
                  </a:schemeClr>
                </a:solidFill>
                <a:latin typeface="+mn-lt"/>
                <a:ea typeface="+mn-ea"/>
              </a:rPr>
              <a:t>             </a:t>
            </a:r>
            <a:r>
              <a:rPr lang="en-US" sz="2000" i="1" dirty="0" err="1" smtClean="0">
                <a:solidFill>
                  <a:schemeClr val="accent6">
                    <a:lumMod val="75000"/>
                  </a:schemeClr>
                </a:solidFill>
                <a:latin typeface="+mn-lt"/>
                <a:ea typeface="+mn-ea"/>
              </a:rPr>
              <a:t>df</a:t>
            </a:r>
            <a:r>
              <a:rPr lang="en-US" sz="2000" i="1" dirty="0" smtClean="0">
                <a:solidFill>
                  <a:schemeClr val="accent6">
                    <a:lumMod val="75000"/>
                  </a:schemeClr>
                </a:solidFill>
                <a:latin typeface="+mn-lt"/>
                <a:ea typeface="+mn-ea"/>
              </a:rPr>
              <a:t>-word </a:t>
            </a:r>
            <a:r>
              <a:rPr lang="en-US" sz="2000" i="1" dirty="0">
                <a:solidFill>
                  <a:schemeClr val="accent6">
                    <a:lumMod val="75000"/>
                  </a:schemeClr>
                </a:solidFill>
                <a:latin typeface="+mn-lt"/>
                <a:ea typeface="+mn-ea"/>
              </a:rPr>
              <a:t>is more important </a:t>
            </a:r>
            <a:r>
              <a:rPr lang="en-US" sz="2000" i="1" dirty="0" smtClean="0">
                <a:solidFill>
                  <a:schemeClr val="accent6">
                    <a:lumMod val="75000"/>
                  </a:schemeClr>
                </a:solidFill>
                <a:latin typeface="+mn-lt"/>
                <a:ea typeface="+mn-ea"/>
              </a:rPr>
              <a:t>if it </a:t>
            </a:r>
            <a:r>
              <a:rPr lang="en-US" sz="2000" i="1" dirty="0">
                <a:solidFill>
                  <a:schemeClr val="accent6">
                    <a:lumMod val="75000"/>
                  </a:schemeClr>
                </a:solidFill>
                <a:latin typeface="+mn-lt"/>
                <a:ea typeface="+mn-ea"/>
              </a:rPr>
              <a:t>appears in less </a:t>
            </a:r>
            <a:r>
              <a:rPr lang="en-US" sz="2000" i="1" dirty="0" smtClean="0">
                <a:solidFill>
                  <a:schemeClr val="accent6">
                    <a:lumMod val="75000"/>
                  </a:schemeClr>
                </a:solidFill>
                <a:latin typeface="+mn-lt"/>
                <a:ea typeface="+mn-ea"/>
              </a:rPr>
              <a:t>documents</a:t>
            </a:r>
          </a:p>
          <a:p>
            <a:endParaRPr lang="en-US" sz="2000" i="1" dirty="0">
              <a:solidFill>
                <a:schemeClr val="accent6">
                  <a:lumMod val="75000"/>
                </a:schemeClr>
              </a:solidFill>
              <a:latin typeface="+mn-lt"/>
              <a:ea typeface="+mn-ea"/>
            </a:endParaRPr>
          </a:p>
          <a:p>
            <a:endParaRPr lang="en-US" sz="1400" i="1" dirty="0" smtClean="0">
              <a:solidFill>
                <a:schemeClr val="tx2"/>
              </a:solidFill>
              <a:latin typeface="+mn-lt"/>
              <a:ea typeface="+mn-ea"/>
            </a:endParaRPr>
          </a:p>
          <a:p>
            <a:endParaRPr lang="en-US" sz="1400" b="0" dirty="0">
              <a:solidFill>
                <a:schemeClr val="tx2"/>
              </a:solidFill>
              <a:latin typeface="+mn-lt"/>
              <a:ea typeface="+mn-ea"/>
            </a:endParaRPr>
          </a:p>
          <a:p>
            <a:endParaRPr lang="en-US" sz="1400" b="0" dirty="0">
              <a:solidFill>
                <a:schemeClr val="tx2"/>
              </a:solidFill>
              <a:latin typeface="+mn-lt"/>
              <a:ea typeface="+mn-ea"/>
            </a:endParaRPr>
          </a:p>
          <a:p>
            <a:pPr marL="285750" indent="-285750">
              <a:buFont typeface="Arial" panose="020B0604020202020204" pitchFamily="34" charset="0"/>
              <a:buChar char="•"/>
            </a:pPr>
            <a:endParaRPr lang="en-US" sz="1400" b="0" dirty="0">
              <a:solidFill>
                <a:schemeClr val="tx2"/>
              </a:solidFill>
              <a:latin typeface="+mn-lt"/>
              <a:ea typeface="+mn-ea"/>
            </a:endParaRPr>
          </a:p>
          <a:p>
            <a:endParaRPr lang="en-US" sz="1400" b="0" dirty="0">
              <a:solidFill>
                <a:schemeClr val="tx2"/>
              </a:solidFill>
              <a:latin typeface="+mn-lt"/>
              <a:ea typeface="+mn-ea"/>
            </a:endParaRPr>
          </a:p>
        </p:txBody>
      </p:sp>
    </p:spTree>
    <p:extLst>
      <p:ext uri="{BB962C8B-B14F-4D97-AF65-F5344CB8AC3E}">
        <p14:creationId xmlns:p14="http://schemas.microsoft.com/office/powerpoint/2010/main" val="13248460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39752" y="3140968"/>
            <a:ext cx="4248472" cy="607258"/>
          </a:xfrm>
        </p:spPr>
        <p:txBody>
          <a:bodyPr>
            <a:normAutofit fontScale="90000"/>
          </a:bodyPr>
          <a:lstStyle/>
          <a:p>
            <a:r>
              <a:rPr lang="en-US" sz="3600" dirty="0" smtClean="0"/>
              <a:t>3. Feature Selection</a:t>
            </a:r>
            <a:endParaRPr lang="en-US" b="1" dirty="0"/>
          </a:p>
        </p:txBody>
      </p:sp>
    </p:spTree>
    <p:extLst>
      <p:ext uri="{BB962C8B-B14F-4D97-AF65-F5344CB8AC3E}">
        <p14:creationId xmlns:p14="http://schemas.microsoft.com/office/powerpoint/2010/main" val="86990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27</a:t>
            </a:fld>
            <a:endParaRPr lang="en-US" dirty="0"/>
          </a:p>
        </p:txBody>
      </p:sp>
      <p:sp>
        <p:nvSpPr>
          <p:cNvPr id="3" name="Title 2"/>
          <p:cNvSpPr>
            <a:spLocks noGrp="1"/>
          </p:cNvSpPr>
          <p:nvPr>
            <p:ph type="title"/>
          </p:nvPr>
        </p:nvSpPr>
        <p:spPr/>
        <p:txBody>
          <a:bodyPr>
            <a:normAutofit/>
          </a:bodyPr>
          <a:lstStyle/>
          <a:p>
            <a:r>
              <a:rPr lang="en-US" dirty="0" smtClean="0"/>
              <a:t>  Feature Selection </a:t>
            </a:r>
            <a:endParaRPr lang="en-US" dirty="0"/>
          </a:p>
        </p:txBody>
      </p:sp>
      <p:sp>
        <p:nvSpPr>
          <p:cNvPr id="5" name="Rectangle 4"/>
          <p:cNvSpPr>
            <a:spLocks noGrp="1" noChangeArrowheads="1"/>
          </p:cNvSpPr>
          <p:nvPr/>
        </p:nvSpPr>
        <p:spPr bwMode="auto">
          <a:xfrm>
            <a:off x="187714" y="1412776"/>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755576" y="1052736"/>
            <a:ext cx="7713058" cy="2462213"/>
          </a:xfrm>
          <a:prstGeom prst="rect">
            <a:avLst/>
          </a:prstGeom>
        </p:spPr>
        <p:txBody>
          <a:bodyPr wrap="square">
            <a:spAutoFit/>
          </a:bodyPr>
          <a:lstStyle/>
          <a:p>
            <a:pPr marL="285750" indent="-285750">
              <a:buFont typeface="Wingdings" panose="05000000000000000000" pitchFamily="2" charset="2"/>
              <a:buChar char="Ø"/>
            </a:pPr>
            <a:r>
              <a:rPr lang="en-US" sz="1400" b="0" dirty="0">
                <a:solidFill>
                  <a:schemeClr val="tx2"/>
                </a:solidFill>
                <a:latin typeface="+mn-lt"/>
                <a:ea typeface="+mn-ea"/>
              </a:rPr>
              <a:t>Machine learning works on a simple rule – if you put garbage in, you will only get garbage to come out. By garbage here, I mean noise in data.</a:t>
            </a:r>
          </a:p>
          <a:p>
            <a:endParaRPr lang="en-US" sz="1400" dirty="0" smtClean="0">
              <a:solidFill>
                <a:schemeClr val="tx2"/>
              </a:solidFill>
              <a:latin typeface="+mn-lt"/>
              <a:ea typeface="+mn-ea"/>
            </a:endParaRPr>
          </a:p>
          <a:p>
            <a:r>
              <a:rPr lang="en-US" sz="1400" dirty="0">
                <a:solidFill>
                  <a:schemeClr val="tx2"/>
                </a:solidFill>
                <a:latin typeface="+mn-lt"/>
                <a:ea typeface="+mn-ea"/>
              </a:rPr>
              <a:t>Top reasons to use feature selection are</a:t>
            </a:r>
            <a:r>
              <a:rPr lang="en-US" sz="1400" dirty="0" smtClean="0">
                <a:solidFill>
                  <a:schemeClr val="tx2"/>
                </a:solidFill>
                <a:latin typeface="+mn-lt"/>
                <a:ea typeface="+mn-ea"/>
              </a:rPr>
              <a:t>:</a:t>
            </a:r>
          </a:p>
          <a:p>
            <a:endParaRPr lang="en-US" sz="1400" dirty="0">
              <a:solidFill>
                <a:schemeClr val="tx2"/>
              </a:solidFill>
              <a:latin typeface="+mn-lt"/>
              <a:ea typeface="+mn-ea"/>
            </a:endParaRPr>
          </a:p>
          <a:p>
            <a:pPr marL="285750" lvl="0" indent="-285750">
              <a:buFont typeface="Arial" panose="020B0604020202020204" pitchFamily="34" charset="0"/>
              <a:buChar char="•"/>
            </a:pPr>
            <a:r>
              <a:rPr lang="en-US" sz="1400" b="0" dirty="0">
                <a:solidFill>
                  <a:schemeClr val="tx2"/>
                </a:solidFill>
                <a:latin typeface="+mn-lt"/>
                <a:ea typeface="+mn-ea"/>
              </a:rPr>
              <a:t>It enables the machine learning algorithm to train faster.</a:t>
            </a:r>
          </a:p>
          <a:p>
            <a:pPr marL="285750" lvl="0" indent="-285750">
              <a:buFont typeface="Arial" panose="020B0604020202020204" pitchFamily="34" charset="0"/>
              <a:buChar char="•"/>
            </a:pPr>
            <a:r>
              <a:rPr lang="en-US" sz="1400" b="0" dirty="0">
                <a:solidFill>
                  <a:schemeClr val="tx2"/>
                </a:solidFill>
                <a:latin typeface="+mn-lt"/>
                <a:ea typeface="+mn-ea"/>
              </a:rPr>
              <a:t>It reduces the complexity of a model and makes it easier to interpret.</a:t>
            </a:r>
          </a:p>
          <a:p>
            <a:pPr marL="285750" lvl="0" indent="-285750">
              <a:buFont typeface="Arial" panose="020B0604020202020204" pitchFamily="34" charset="0"/>
              <a:buChar char="•"/>
            </a:pPr>
            <a:r>
              <a:rPr lang="en-US" sz="1400" b="0" dirty="0">
                <a:solidFill>
                  <a:schemeClr val="tx2"/>
                </a:solidFill>
                <a:latin typeface="+mn-lt"/>
                <a:ea typeface="+mn-ea"/>
              </a:rPr>
              <a:t>It improves the accuracy of a model if the right subset is chosen.</a:t>
            </a:r>
          </a:p>
          <a:p>
            <a:pPr marL="285750" lvl="0" indent="-285750">
              <a:buFont typeface="Arial" panose="020B0604020202020204" pitchFamily="34" charset="0"/>
              <a:buChar char="•"/>
            </a:pPr>
            <a:r>
              <a:rPr lang="en-US" sz="1400" b="0" dirty="0">
                <a:solidFill>
                  <a:schemeClr val="tx2"/>
                </a:solidFill>
                <a:latin typeface="+mn-lt"/>
                <a:ea typeface="+mn-ea"/>
              </a:rPr>
              <a:t>It reduces overfitting.</a:t>
            </a:r>
          </a:p>
          <a:p>
            <a:endParaRPr lang="en-US" sz="1400" b="0" dirty="0" smtClean="0">
              <a:solidFill>
                <a:schemeClr val="tx2"/>
              </a:solidFill>
              <a:latin typeface="+mn-lt"/>
              <a:ea typeface="+mn-ea"/>
            </a:endParaRPr>
          </a:p>
          <a:p>
            <a:endParaRPr lang="en-US" sz="1400" b="0" dirty="0">
              <a:solidFill>
                <a:schemeClr val="tx2"/>
              </a:solidFill>
              <a:latin typeface="+mn-lt"/>
              <a:ea typeface="+mn-ea"/>
            </a:endParaRPr>
          </a:p>
        </p:txBody>
      </p:sp>
    </p:spTree>
    <p:extLst>
      <p:ext uri="{BB962C8B-B14F-4D97-AF65-F5344CB8AC3E}">
        <p14:creationId xmlns:p14="http://schemas.microsoft.com/office/powerpoint/2010/main" val="1270471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28</a:t>
            </a:fld>
            <a:endParaRPr lang="en-US" dirty="0"/>
          </a:p>
        </p:txBody>
      </p:sp>
      <p:sp>
        <p:nvSpPr>
          <p:cNvPr id="3" name="Title 2"/>
          <p:cNvSpPr>
            <a:spLocks noGrp="1"/>
          </p:cNvSpPr>
          <p:nvPr>
            <p:ph type="title"/>
          </p:nvPr>
        </p:nvSpPr>
        <p:spPr/>
        <p:txBody>
          <a:bodyPr>
            <a:normAutofit/>
          </a:bodyPr>
          <a:lstStyle/>
          <a:p>
            <a:r>
              <a:rPr lang="en-US" dirty="0" smtClean="0"/>
              <a:t>  Feature Selection - </a:t>
            </a:r>
            <a:r>
              <a:rPr lang="en-US" sz="2800" kern="1200" dirty="0" smtClean="0">
                <a:solidFill>
                  <a:srgbClr val="0099CC"/>
                </a:solidFill>
                <a:effectLst/>
              </a:rPr>
              <a:t>Similarity Measures</a:t>
            </a:r>
            <a:endParaRPr lang="en-US" dirty="0"/>
          </a:p>
        </p:txBody>
      </p:sp>
      <p:sp>
        <p:nvSpPr>
          <p:cNvPr id="5" name="Rectangle 4"/>
          <p:cNvSpPr>
            <a:spLocks noGrp="1" noChangeArrowheads="1"/>
          </p:cNvSpPr>
          <p:nvPr/>
        </p:nvSpPr>
        <p:spPr bwMode="auto">
          <a:xfrm>
            <a:off x="187714" y="1412776"/>
            <a:ext cx="828092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755576" y="1052736"/>
            <a:ext cx="7713058" cy="3000821"/>
          </a:xfrm>
          <a:prstGeom prst="rect">
            <a:avLst/>
          </a:prstGeom>
        </p:spPr>
        <p:txBody>
          <a:bodyPr wrap="square">
            <a:spAutoFit/>
          </a:bodyPr>
          <a:lstStyle/>
          <a:p>
            <a:endParaRPr lang="en-US" sz="1400" b="0" dirty="0" smtClean="0">
              <a:solidFill>
                <a:schemeClr val="tx2"/>
              </a:solidFill>
              <a:latin typeface="+mn-lt"/>
              <a:ea typeface="+mn-ea"/>
            </a:endParaRPr>
          </a:p>
          <a:p>
            <a:pPr eaLnBrk="1" hangingPunct="1">
              <a:lnSpc>
                <a:spcPct val="150000"/>
              </a:lnSpc>
              <a:buFont typeface="Arial" pitchFamily="34" charset="0"/>
              <a:buChar char="•"/>
            </a:pPr>
            <a:r>
              <a:rPr lang="en-US" altLang="zh-TW" sz="1400" b="0" dirty="0">
                <a:solidFill>
                  <a:schemeClr val="tx2"/>
                </a:solidFill>
                <a:latin typeface="+mn-lt"/>
                <a:ea typeface="+mn-ea"/>
              </a:rPr>
              <a:t> A similarity measure is a function that computes the degree of similarity between two vectors.</a:t>
            </a:r>
          </a:p>
          <a:p>
            <a:pPr eaLnBrk="1" hangingPunct="1">
              <a:lnSpc>
                <a:spcPct val="150000"/>
              </a:lnSpc>
              <a:buFont typeface="Arial" pitchFamily="34" charset="0"/>
              <a:buChar char="•"/>
            </a:pPr>
            <a:r>
              <a:rPr lang="en-US" altLang="zh-TW" sz="1400" dirty="0">
                <a:solidFill>
                  <a:schemeClr val="tx2"/>
                </a:solidFill>
                <a:latin typeface="+mn-lt"/>
                <a:ea typeface="+mn-ea"/>
              </a:rPr>
              <a:t> Similarity Metrics: </a:t>
            </a:r>
          </a:p>
          <a:p>
            <a:pPr marL="457200" indent="-457200" eaLnBrk="1" hangingPunct="1">
              <a:lnSpc>
                <a:spcPct val="150000"/>
              </a:lnSpc>
              <a:buFont typeface="+mj-lt"/>
              <a:buAutoNum type="arabicPeriod"/>
            </a:pPr>
            <a:r>
              <a:rPr lang="en-US" altLang="zh-TW" sz="1400" b="0" dirty="0">
                <a:solidFill>
                  <a:schemeClr val="tx2"/>
                </a:solidFill>
                <a:latin typeface="+mn-lt"/>
                <a:ea typeface="+mn-ea"/>
              </a:rPr>
              <a:t>Edit Distance Based</a:t>
            </a:r>
          </a:p>
          <a:p>
            <a:pPr marL="457200" indent="-457200" eaLnBrk="1" hangingPunct="1">
              <a:lnSpc>
                <a:spcPct val="150000"/>
              </a:lnSpc>
              <a:buFont typeface="+mj-lt"/>
              <a:buAutoNum type="arabicPeriod"/>
            </a:pPr>
            <a:r>
              <a:rPr lang="en-US" altLang="zh-TW" sz="1400" b="0" dirty="0">
                <a:solidFill>
                  <a:schemeClr val="tx2"/>
                </a:solidFill>
                <a:latin typeface="+mn-lt"/>
                <a:ea typeface="+mn-ea"/>
              </a:rPr>
              <a:t>Token Based</a:t>
            </a:r>
          </a:p>
          <a:p>
            <a:pPr eaLnBrk="1" hangingPunct="1">
              <a:lnSpc>
                <a:spcPct val="150000"/>
              </a:lnSpc>
            </a:pPr>
            <a:r>
              <a:rPr lang="en-US" altLang="zh-TW" sz="1400" b="0" dirty="0">
                <a:solidFill>
                  <a:schemeClr val="tx2"/>
                </a:solidFill>
                <a:latin typeface="+mn-lt"/>
                <a:ea typeface="+mn-ea"/>
              </a:rPr>
              <a:t>       -- Cosine Similarity</a:t>
            </a:r>
          </a:p>
          <a:p>
            <a:pPr eaLnBrk="1" hangingPunct="1">
              <a:lnSpc>
                <a:spcPct val="150000"/>
              </a:lnSpc>
            </a:pPr>
            <a:r>
              <a:rPr lang="en-US" altLang="zh-TW" sz="1400" b="0" dirty="0">
                <a:solidFill>
                  <a:schemeClr val="tx2"/>
                </a:solidFill>
                <a:latin typeface="+mn-lt"/>
                <a:ea typeface="+mn-ea"/>
              </a:rPr>
              <a:t>       -- Jaccard Similarity</a:t>
            </a:r>
          </a:p>
          <a:p>
            <a:pPr eaLnBrk="1" hangingPunct="1">
              <a:lnSpc>
                <a:spcPct val="150000"/>
              </a:lnSpc>
            </a:pPr>
            <a:r>
              <a:rPr lang="en-US" altLang="zh-TW" sz="1400" b="0" dirty="0">
                <a:solidFill>
                  <a:schemeClr val="tx2"/>
                </a:solidFill>
                <a:latin typeface="+mn-lt"/>
                <a:ea typeface="+mn-ea"/>
              </a:rPr>
              <a:t>3.   Wordnet Similarity measures</a:t>
            </a:r>
          </a:p>
          <a:p>
            <a:endParaRPr lang="en-US" sz="1400" b="0" dirty="0" smtClean="0">
              <a:solidFill>
                <a:schemeClr val="tx2"/>
              </a:solidFill>
              <a:latin typeface="+mn-lt"/>
              <a:ea typeface="+mn-ea"/>
            </a:endParaRPr>
          </a:p>
          <a:p>
            <a:endParaRPr lang="en-US" sz="1400" b="0" dirty="0">
              <a:solidFill>
                <a:schemeClr val="tx2"/>
              </a:solidFill>
              <a:latin typeface="+mn-lt"/>
              <a:ea typeface="+mn-ea"/>
            </a:endParaRPr>
          </a:p>
        </p:txBody>
      </p:sp>
    </p:spTree>
    <p:extLst>
      <p:ext uri="{BB962C8B-B14F-4D97-AF65-F5344CB8AC3E}">
        <p14:creationId xmlns:p14="http://schemas.microsoft.com/office/powerpoint/2010/main" val="394766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2</a:t>
            </a:fld>
            <a:endParaRPr lang="en-US" dirty="0"/>
          </a:p>
        </p:txBody>
      </p:sp>
      <p:sp>
        <p:nvSpPr>
          <p:cNvPr id="3" name="Title 2"/>
          <p:cNvSpPr>
            <a:spLocks noGrp="1"/>
          </p:cNvSpPr>
          <p:nvPr>
            <p:ph type="title"/>
          </p:nvPr>
        </p:nvSpPr>
        <p:spPr/>
        <p:txBody>
          <a:bodyPr/>
          <a:lstStyle/>
          <a:p>
            <a:r>
              <a:rPr lang="en-US" dirty="0" smtClean="0"/>
              <a:t>Text Mining - Definition</a:t>
            </a:r>
            <a:endParaRPr lang="en-US" dirty="0"/>
          </a:p>
        </p:txBody>
      </p:sp>
      <p:sp>
        <p:nvSpPr>
          <p:cNvPr id="5" name="Rectangle 4"/>
          <p:cNvSpPr/>
          <p:nvPr/>
        </p:nvSpPr>
        <p:spPr>
          <a:xfrm>
            <a:off x="351866" y="1556792"/>
            <a:ext cx="8458638" cy="400110"/>
          </a:xfrm>
          <a:prstGeom prst="rect">
            <a:avLst/>
          </a:prstGeom>
        </p:spPr>
        <p:txBody>
          <a:bodyPr wrap="square">
            <a:spAutoFit/>
          </a:bodyPr>
          <a:lstStyle/>
          <a:p>
            <a:r>
              <a:rPr lang="en-US" altLang="en-US" sz="2000" dirty="0" smtClean="0"/>
              <a:t>Data Mining: </a:t>
            </a:r>
            <a:r>
              <a:rPr lang="en-US" altLang="en-US" sz="2000" dirty="0"/>
              <a:t>Discover new knowledge </a:t>
            </a:r>
            <a:r>
              <a:rPr lang="en-US" altLang="en-US" sz="2000" dirty="0" smtClean="0"/>
              <a:t>through </a:t>
            </a:r>
            <a:r>
              <a:rPr lang="en-US" altLang="en-US" sz="2000" dirty="0"/>
              <a:t>analysis of </a:t>
            </a:r>
            <a:r>
              <a:rPr lang="en-US" altLang="en-US" sz="2000" dirty="0" smtClean="0"/>
              <a:t>data</a:t>
            </a:r>
            <a:endParaRPr lang="en-US" altLang="en-US" sz="2000" dirty="0"/>
          </a:p>
        </p:txBody>
      </p:sp>
      <p:sp>
        <p:nvSpPr>
          <p:cNvPr id="6" name="Rectangle 5"/>
          <p:cNvSpPr/>
          <p:nvPr/>
        </p:nvSpPr>
        <p:spPr>
          <a:xfrm>
            <a:off x="339777" y="2176065"/>
            <a:ext cx="8458638" cy="400110"/>
          </a:xfrm>
          <a:prstGeom prst="rect">
            <a:avLst/>
          </a:prstGeom>
        </p:spPr>
        <p:txBody>
          <a:bodyPr wrap="square">
            <a:spAutoFit/>
          </a:bodyPr>
          <a:lstStyle/>
          <a:p>
            <a:r>
              <a:rPr lang="en-US" altLang="en-US" sz="2000" dirty="0" smtClean="0">
                <a:solidFill>
                  <a:schemeClr val="accent6">
                    <a:lumMod val="75000"/>
                  </a:schemeClr>
                </a:solidFill>
              </a:rPr>
              <a:t>Text</a:t>
            </a:r>
            <a:r>
              <a:rPr lang="en-US" altLang="en-US" sz="2000" dirty="0" smtClean="0"/>
              <a:t> Mining: </a:t>
            </a:r>
            <a:r>
              <a:rPr lang="en-US" altLang="en-US" sz="2000" dirty="0"/>
              <a:t>Discover new </a:t>
            </a:r>
            <a:r>
              <a:rPr lang="en-US" altLang="en-US" sz="2000" dirty="0" smtClean="0"/>
              <a:t>knowledge </a:t>
            </a:r>
            <a:r>
              <a:rPr lang="en-US" altLang="en-US" sz="2000" dirty="0"/>
              <a:t>through analysis of </a:t>
            </a:r>
            <a:r>
              <a:rPr lang="en-US" altLang="en-US" sz="2000" dirty="0" smtClean="0">
                <a:solidFill>
                  <a:schemeClr val="accent6">
                    <a:lumMod val="75000"/>
                  </a:schemeClr>
                </a:solidFill>
              </a:rPr>
              <a:t>Text</a:t>
            </a:r>
            <a:endParaRPr lang="en-US" altLang="en-US" sz="2000" dirty="0">
              <a:solidFill>
                <a:schemeClr val="accent6">
                  <a:lumMod val="75000"/>
                </a:schemeClr>
              </a:solidFill>
            </a:endParaRPr>
          </a:p>
        </p:txBody>
      </p:sp>
      <p:graphicFrame>
        <p:nvGraphicFramePr>
          <p:cNvPr id="7" name="Diagram 6"/>
          <p:cNvGraphicFramePr/>
          <p:nvPr>
            <p:extLst>
              <p:ext uri="{D42A27DB-BD31-4B8C-83A1-F6EECF244321}">
                <p14:modId xmlns:p14="http://schemas.microsoft.com/office/powerpoint/2010/main" val="2573946537"/>
              </p:ext>
            </p:extLst>
          </p:nvPr>
        </p:nvGraphicFramePr>
        <p:xfrm>
          <a:off x="539552" y="3195448"/>
          <a:ext cx="8136904" cy="2608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563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81" y="908721"/>
            <a:ext cx="7776864" cy="5112567"/>
          </a:xfrm>
          <a:prstGeom prst="rect">
            <a:avLst/>
          </a:prstGeom>
        </p:spPr>
      </p:pic>
      <p:sp>
        <p:nvSpPr>
          <p:cNvPr id="5" name="Title 4"/>
          <p:cNvSpPr>
            <a:spLocks noGrp="1"/>
          </p:cNvSpPr>
          <p:nvPr>
            <p:ph type="title" idx="4294967295"/>
          </p:nvPr>
        </p:nvSpPr>
        <p:spPr/>
        <p:txBody>
          <a:bodyPr>
            <a:normAutofit/>
          </a:bodyPr>
          <a:lstStyle/>
          <a:p>
            <a:pPr rtl="0" fontAlgn="base"/>
            <a:r>
              <a:rPr lang="en-US" kern="1200" dirty="0" smtClean="0">
                <a:solidFill>
                  <a:srgbClr val="50B3CF"/>
                </a:solidFill>
                <a:effectLst/>
                <a:ea typeface="PMingLiU"/>
                <a:cs typeface="+mn-cs"/>
              </a:rPr>
              <a:t>  </a:t>
            </a:r>
            <a:r>
              <a:rPr lang="en-US" dirty="0"/>
              <a:t>Edit Distance Based</a:t>
            </a:r>
          </a:p>
        </p:txBody>
      </p:sp>
      <p:sp>
        <p:nvSpPr>
          <p:cNvPr id="2" name="TextBox 1"/>
          <p:cNvSpPr txBox="1"/>
          <p:nvPr/>
        </p:nvSpPr>
        <p:spPr>
          <a:xfrm>
            <a:off x="611560" y="6021288"/>
            <a:ext cx="8075240" cy="246221"/>
          </a:xfrm>
          <a:prstGeom prst="rect">
            <a:avLst/>
          </a:prstGeom>
          <a:noFill/>
        </p:spPr>
        <p:txBody>
          <a:bodyPr wrap="square" rtlCol="0">
            <a:spAutoFit/>
          </a:bodyPr>
          <a:lstStyle/>
          <a:p>
            <a:r>
              <a:rPr lang="en-US" sz="1000" b="0" i="1" dirty="0">
                <a:solidFill>
                  <a:schemeClr val="tx2"/>
                </a:solidFill>
              </a:rPr>
              <a:t>Source: https://hpi.de/fileadmin/user_upload/fachgebiete/naumann/folien/SS13/DPDC/DPDC_12_Similarity.pdf</a:t>
            </a:r>
          </a:p>
        </p:txBody>
      </p:sp>
    </p:spTree>
    <p:extLst>
      <p:ext uri="{BB962C8B-B14F-4D97-AF65-F5344CB8AC3E}">
        <p14:creationId xmlns:p14="http://schemas.microsoft.com/office/powerpoint/2010/main" val="13387286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980728"/>
            <a:ext cx="8280920" cy="2893100"/>
          </a:xfrm>
          <a:prstGeom prst="rect">
            <a:avLst/>
          </a:prstGeom>
          <a:noFill/>
        </p:spPr>
        <p:txBody>
          <a:bodyPr wrap="square" rtlCol="0">
            <a:spAutoFit/>
          </a:bodyPr>
          <a:lstStyle/>
          <a:p>
            <a:endParaRPr lang="en-US" sz="1400" b="0" dirty="0">
              <a:solidFill>
                <a:schemeClr val="tx2"/>
              </a:solidFill>
            </a:endParaRPr>
          </a:p>
          <a:p>
            <a:pPr marL="285750" indent="-285750">
              <a:buFont typeface="Arial" panose="020B0604020202020204" pitchFamily="34" charset="0"/>
              <a:buChar char="•"/>
            </a:pPr>
            <a:r>
              <a:rPr lang="en-US" sz="1400" b="0" dirty="0">
                <a:solidFill>
                  <a:schemeClr val="tx2"/>
                </a:solidFill>
              </a:rPr>
              <a:t>The Jaccard index is defined as the size of the intersection of the two documents divided by the size of the union of the two documents</a:t>
            </a:r>
            <a:r>
              <a:rPr lang="en-US" sz="1400" b="0" dirty="0" smtClean="0">
                <a:solidFill>
                  <a:schemeClr val="tx2"/>
                </a:solidFill>
              </a:rPr>
              <a:t>.</a:t>
            </a:r>
          </a:p>
          <a:p>
            <a:endParaRPr lang="en-US" sz="1400" b="0" dirty="0">
              <a:solidFill>
                <a:schemeClr val="tx2"/>
              </a:solidFill>
            </a:endParaRPr>
          </a:p>
          <a:p>
            <a:pPr marL="285750" indent="-285750">
              <a:buFont typeface="Arial" panose="020B0604020202020204" pitchFamily="34" charset="0"/>
              <a:buChar char="•"/>
            </a:pPr>
            <a:r>
              <a:rPr lang="en-US" sz="1400" b="0" dirty="0">
                <a:solidFill>
                  <a:schemeClr val="tx2"/>
                </a:solidFill>
              </a:rPr>
              <a:t>Of course, we need to decide how to represent the two documents as sets. Of the different ways this can be done, we might</a:t>
            </a:r>
            <a:r>
              <a:rPr lang="en-US" sz="1400" b="0" dirty="0" smtClean="0">
                <a:solidFill>
                  <a:schemeClr val="tx2"/>
                </a:solidFill>
              </a:rPr>
              <a:t>:</a:t>
            </a:r>
          </a:p>
          <a:p>
            <a:endParaRPr lang="en-US" sz="1400" b="0" dirty="0">
              <a:solidFill>
                <a:schemeClr val="tx2"/>
              </a:solidFill>
            </a:endParaRPr>
          </a:p>
          <a:p>
            <a:pPr marL="285750" indent="-285750">
              <a:buFont typeface="Arial" panose="020B0604020202020204" pitchFamily="34" charset="0"/>
              <a:buChar char="•"/>
            </a:pPr>
            <a:r>
              <a:rPr lang="en-US" sz="1400" b="0" dirty="0">
                <a:solidFill>
                  <a:schemeClr val="tx2"/>
                </a:solidFill>
              </a:rPr>
              <a:t> </a:t>
            </a:r>
            <a:r>
              <a:rPr lang="en-US" sz="1400" b="0" dirty="0" smtClean="0">
                <a:solidFill>
                  <a:schemeClr val="tx2"/>
                </a:solidFill>
              </a:rPr>
              <a:t>Use </a:t>
            </a:r>
            <a:r>
              <a:rPr lang="en-US" sz="1400" b="0" dirty="0">
                <a:solidFill>
                  <a:schemeClr val="tx2"/>
                </a:solidFill>
              </a:rPr>
              <a:t>a </a:t>
            </a:r>
            <a:r>
              <a:rPr lang="en-US" sz="1400" b="0" i="1" dirty="0">
                <a:solidFill>
                  <a:schemeClr val="accent2"/>
                </a:solidFill>
              </a:rPr>
              <a:t>Bag Of Words</a:t>
            </a:r>
            <a:r>
              <a:rPr lang="en-US" sz="1400" b="0" i="1" dirty="0">
                <a:solidFill>
                  <a:schemeClr val="tx2"/>
                </a:solidFill>
              </a:rPr>
              <a:t>, </a:t>
            </a:r>
            <a:r>
              <a:rPr lang="en-US" sz="1400" b="0" dirty="0">
                <a:solidFill>
                  <a:schemeClr val="tx2"/>
                </a:solidFill>
              </a:rPr>
              <a:t>which is the list of unique words in the document, with no frequency count.</a:t>
            </a:r>
          </a:p>
          <a:p>
            <a:pPr marL="285750" indent="-285750">
              <a:buFont typeface="Arial" panose="020B0604020202020204" pitchFamily="34" charset="0"/>
              <a:buChar char="•"/>
            </a:pPr>
            <a:r>
              <a:rPr lang="en-US" sz="1400" b="0" dirty="0">
                <a:solidFill>
                  <a:schemeClr val="tx2"/>
                </a:solidFill>
              </a:rPr>
              <a:t>A </a:t>
            </a:r>
            <a:r>
              <a:rPr lang="en-US" sz="1400" b="0" dirty="0">
                <a:solidFill>
                  <a:schemeClr val="accent2"/>
                </a:solidFill>
              </a:rPr>
              <a:t>Bag of Words with </a:t>
            </a:r>
            <a:r>
              <a:rPr lang="en-US" sz="1400" b="0" i="1" dirty="0">
                <a:solidFill>
                  <a:schemeClr val="accent2"/>
                </a:solidFill>
              </a:rPr>
              <a:t>Stop Words </a:t>
            </a:r>
            <a:r>
              <a:rPr lang="en-US" sz="1400" b="0" dirty="0">
                <a:solidFill>
                  <a:schemeClr val="accent2"/>
                </a:solidFill>
              </a:rPr>
              <a:t>removed</a:t>
            </a:r>
            <a:r>
              <a:rPr lang="en-US" sz="1400" b="0" dirty="0">
                <a:solidFill>
                  <a:schemeClr val="tx2"/>
                </a:solidFill>
              </a:rPr>
              <a:t> (common language words like “the”, “at” for English).</a:t>
            </a:r>
          </a:p>
          <a:p>
            <a:pPr marL="285750" indent="-285750">
              <a:buFont typeface="Arial" panose="020B0604020202020204" pitchFamily="34" charset="0"/>
              <a:buChar char="•"/>
            </a:pPr>
            <a:r>
              <a:rPr lang="en-US" sz="1400" b="0" dirty="0">
                <a:solidFill>
                  <a:schemeClr val="tx2"/>
                </a:solidFill>
              </a:rPr>
              <a:t>Sets that take into account the </a:t>
            </a:r>
            <a:r>
              <a:rPr lang="en-US" sz="1400" b="0" dirty="0">
                <a:solidFill>
                  <a:schemeClr val="accent2"/>
                </a:solidFill>
              </a:rPr>
              <a:t>frequency of words</a:t>
            </a:r>
            <a:r>
              <a:rPr lang="en-US" sz="1400" b="0" dirty="0">
                <a:solidFill>
                  <a:schemeClr val="tx2"/>
                </a:solidFill>
              </a:rPr>
              <a:t> in the </a:t>
            </a:r>
            <a:r>
              <a:rPr lang="en-US" sz="1400" b="0" dirty="0" smtClean="0">
                <a:solidFill>
                  <a:schemeClr val="tx2"/>
                </a:solidFill>
              </a:rPr>
              <a:t>document.</a:t>
            </a:r>
          </a:p>
          <a:p>
            <a:pPr marL="285750" indent="-285750">
              <a:buFont typeface="Arial" panose="020B0604020202020204" pitchFamily="34" charset="0"/>
              <a:buChar char="•"/>
            </a:pPr>
            <a:r>
              <a:rPr lang="en-US" sz="1400" b="0" i="1" dirty="0" smtClean="0">
                <a:solidFill>
                  <a:schemeClr val="accent2"/>
                </a:solidFill>
              </a:rPr>
              <a:t>k-Shingles</a:t>
            </a:r>
            <a:r>
              <a:rPr lang="en-US" sz="1400" b="0" dirty="0">
                <a:solidFill>
                  <a:schemeClr val="tx2"/>
                </a:solidFill>
              </a:rPr>
              <a:t> which are fixed k length overlapping runs of characters </a:t>
            </a:r>
          </a:p>
          <a:p>
            <a:pPr marL="285750" indent="-285750">
              <a:buFont typeface="Arial" panose="020B0604020202020204" pitchFamily="34" charset="0"/>
              <a:buChar char="•"/>
            </a:pPr>
            <a:r>
              <a:rPr lang="en-US" sz="1400" b="0" i="1" dirty="0" smtClean="0">
                <a:solidFill>
                  <a:schemeClr val="accent2"/>
                </a:solidFill>
              </a:rPr>
              <a:t>n-grams</a:t>
            </a:r>
            <a:r>
              <a:rPr lang="en-US" sz="1400" b="0" i="1" dirty="0">
                <a:solidFill>
                  <a:schemeClr val="tx2"/>
                </a:solidFill>
              </a:rPr>
              <a:t> </a:t>
            </a:r>
            <a:r>
              <a:rPr lang="en-US" sz="1400" b="0" dirty="0">
                <a:solidFill>
                  <a:schemeClr val="tx2"/>
                </a:solidFill>
              </a:rPr>
              <a:t>which are fixed length n word </a:t>
            </a:r>
            <a:r>
              <a:rPr lang="en-US" sz="1400" b="0" dirty="0" smtClean="0">
                <a:solidFill>
                  <a:schemeClr val="tx2"/>
                </a:solidFill>
              </a:rPr>
              <a:t>runs</a:t>
            </a:r>
          </a:p>
          <a:p>
            <a:endParaRPr lang="en-US" sz="1400" dirty="0">
              <a:solidFill>
                <a:schemeClr val="tx2"/>
              </a:solidFill>
            </a:endParaRPr>
          </a:p>
        </p:txBody>
      </p:sp>
      <p:sp>
        <p:nvSpPr>
          <p:cNvPr id="5" name="Title 4"/>
          <p:cNvSpPr>
            <a:spLocks noGrp="1"/>
          </p:cNvSpPr>
          <p:nvPr>
            <p:ph type="title" idx="4294967295"/>
          </p:nvPr>
        </p:nvSpPr>
        <p:spPr>
          <a:xfrm>
            <a:off x="304363" y="330261"/>
            <a:ext cx="8382437" cy="434443"/>
          </a:xfrm>
        </p:spPr>
        <p:txBody>
          <a:bodyPr>
            <a:noAutofit/>
          </a:bodyPr>
          <a:lstStyle/>
          <a:p>
            <a:pPr fontAlgn="base"/>
            <a:r>
              <a:rPr lang="en-US" kern="1200" dirty="0" smtClean="0">
                <a:solidFill>
                  <a:srgbClr val="50B3CF"/>
                </a:solidFill>
                <a:effectLst/>
                <a:latin typeface="Arial" panose="020B0604020202020204" pitchFamily="34" charset="0"/>
                <a:ea typeface="PMingLiU"/>
                <a:cs typeface="+mn-cs"/>
              </a:rPr>
              <a:t>  </a:t>
            </a:r>
            <a:r>
              <a:rPr lang="en-US" dirty="0"/>
              <a:t>Token Based- Jaccard Similarity</a:t>
            </a:r>
          </a:p>
        </p:txBody>
      </p:sp>
    </p:spTree>
    <p:extLst>
      <p:ext uri="{BB962C8B-B14F-4D97-AF65-F5344CB8AC3E}">
        <p14:creationId xmlns:p14="http://schemas.microsoft.com/office/powerpoint/2010/main" val="29019954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908720"/>
            <a:ext cx="6408712" cy="1277273"/>
          </a:xfrm>
          <a:prstGeom prst="rect">
            <a:avLst/>
          </a:prstGeom>
          <a:noFill/>
        </p:spPr>
        <p:txBody>
          <a:bodyPr wrap="square" rtlCol="0">
            <a:spAutoFit/>
          </a:bodyPr>
          <a:lstStyle/>
          <a:p>
            <a:pPr marL="342900" lvl="0" indent="-342900" algn="just" defTabSz="279400">
              <a:spcBef>
                <a:spcPct val="20000"/>
              </a:spcBef>
              <a:buFont typeface="Arial" pitchFamily="34" charset="0"/>
              <a:buChar char="•"/>
              <a:defRPr/>
            </a:pPr>
            <a:endParaRPr lang="en-US" altLang="zh-TW" sz="1400" b="0" kern="0" dirty="0" smtClean="0">
              <a:solidFill>
                <a:schemeClr val="tx2"/>
              </a:solidFill>
              <a:ea typeface="PMingLiU" pitchFamily="18" charset="-120"/>
            </a:endParaRPr>
          </a:p>
          <a:p>
            <a:pPr marL="342900" lvl="0" indent="-342900" algn="just" defTabSz="279400">
              <a:spcBef>
                <a:spcPct val="20000"/>
              </a:spcBef>
              <a:buFont typeface="Arial" pitchFamily="34" charset="0"/>
              <a:buChar char="•"/>
              <a:defRPr/>
            </a:pPr>
            <a:r>
              <a:rPr lang="en-US" altLang="zh-TW" sz="1400" b="0" kern="0" dirty="0" smtClean="0">
                <a:solidFill>
                  <a:schemeClr val="tx2"/>
                </a:solidFill>
                <a:ea typeface="PMingLiU" pitchFamily="18" charset="-120"/>
              </a:rPr>
              <a:t>Cosine similarity measures the cosine of the angle between two vectors.</a:t>
            </a:r>
          </a:p>
          <a:p>
            <a:pPr marL="342900" lvl="0" indent="-342900" algn="just" defTabSz="279400">
              <a:spcBef>
                <a:spcPct val="20000"/>
              </a:spcBef>
              <a:buFont typeface="Arial" pitchFamily="34" charset="0"/>
              <a:buChar char="•"/>
              <a:defRPr/>
            </a:pPr>
            <a:r>
              <a:rPr lang="en-US" altLang="zh-TW" sz="1400" b="0" kern="0" dirty="0" smtClean="0">
                <a:solidFill>
                  <a:schemeClr val="tx2"/>
                </a:solidFill>
                <a:ea typeface="PMingLiU" pitchFamily="18" charset="-120"/>
              </a:rPr>
              <a:t>Inner </a:t>
            </a:r>
            <a:r>
              <a:rPr lang="en-US" altLang="zh-TW" sz="1400" b="0" kern="0" dirty="0">
                <a:solidFill>
                  <a:schemeClr val="tx2"/>
                </a:solidFill>
                <a:ea typeface="PMingLiU" pitchFamily="18" charset="-120"/>
              </a:rPr>
              <a:t>product normalized by the vector lengths.</a:t>
            </a:r>
          </a:p>
          <a:p>
            <a:pPr marL="342900" lvl="0" indent="-342900" defTabSz="279400">
              <a:lnSpc>
                <a:spcPct val="90000"/>
              </a:lnSpc>
              <a:spcBef>
                <a:spcPct val="20000"/>
              </a:spcBef>
              <a:defRPr/>
            </a:pPr>
            <a:r>
              <a:rPr lang="en-US" altLang="zh-TW" sz="1400" b="0" kern="0" dirty="0">
                <a:solidFill>
                  <a:schemeClr val="tx2"/>
                </a:solidFill>
                <a:ea typeface="PMingLiU" pitchFamily="18" charset="-120"/>
              </a:rPr>
              <a:t>   </a:t>
            </a:r>
          </a:p>
          <a:p>
            <a:endParaRPr lang="en-US" sz="1400" dirty="0">
              <a:solidFill>
                <a:schemeClr val="tx2"/>
              </a:solidFill>
            </a:endParaRPr>
          </a:p>
        </p:txBody>
      </p:sp>
      <p:sp>
        <p:nvSpPr>
          <p:cNvPr id="5" name="Rectangle 4"/>
          <p:cNvSpPr/>
          <p:nvPr/>
        </p:nvSpPr>
        <p:spPr>
          <a:xfrm>
            <a:off x="382675" y="2462992"/>
            <a:ext cx="1648208" cy="338554"/>
          </a:xfrm>
          <a:prstGeom prst="rect">
            <a:avLst/>
          </a:prstGeom>
        </p:spPr>
        <p:txBody>
          <a:bodyPr wrap="none">
            <a:spAutoFit/>
          </a:bodyPr>
          <a:lstStyle/>
          <a:p>
            <a:r>
              <a:rPr kumimoji="1" lang="en-US" altLang="zh-TW" sz="1600" b="0" dirty="0" smtClean="0">
                <a:solidFill>
                  <a:schemeClr val="tx2"/>
                </a:solidFill>
              </a:rPr>
              <a:t> </a:t>
            </a:r>
            <a:r>
              <a:rPr kumimoji="1" lang="en-US" altLang="zh-TW" sz="1600" b="0" dirty="0" err="1" smtClean="0">
                <a:solidFill>
                  <a:schemeClr val="tx2"/>
                </a:solidFill>
              </a:rPr>
              <a:t>CosSim</a:t>
            </a:r>
            <a:r>
              <a:rPr kumimoji="1" lang="en-US" altLang="zh-TW" sz="1600" b="0" dirty="0" smtClean="0">
                <a:solidFill>
                  <a:schemeClr val="tx2"/>
                </a:solidFill>
              </a:rPr>
              <a:t>(</a:t>
            </a:r>
            <a:r>
              <a:rPr kumimoji="1" lang="en-US" altLang="zh-TW" sz="1600" b="0" dirty="0" err="1" smtClean="0">
                <a:solidFill>
                  <a:schemeClr val="tx2"/>
                </a:solidFill>
              </a:rPr>
              <a:t>d</a:t>
            </a:r>
            <a:r>
              <a:rPr kumimoji="1" lang="en-US" altLang="zh-TW" sz="1600" b="0" baseline="-25000" dirty="0" err="1" smtClean="0">
                <a:solidFill>
                  <a:schemeClr val="tx2"/>
                </a:solidFill>
              </a:rPr>
              <a:t>j</a:t>
            </a:r>
            <a:r>
              <a:rPr kumimoji="1" lang="en-US" altLang="zh-TW" sz="1600" b="0" dirty="0">
                <a:solidFill>
                  <a:schemeClr val="tx2"/>
                </a:solidFill>
              </a:rPr>
              <a:t>, q) =</a:t>
            </a:r>
            <a:endParaRPr kumimoji="1" lang="zh-TW" altLang="en-US" sz="1600" b="0" dirty="0">
              <a:solidFill>
                <a:schemeClr val="tx2"/>
              </a:solidFill>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1859166444"/>
              </p:ext>
            </p:extLst>
          </p:nvPr>
        </p:nvGraphicFramePr>
        <p:xfrm>
          <a:off x="2237736" y="1995732"/>
          <a:ext cx="3695700" cy="1143000"/>
        </p:xfrm>
        <a:graphic>
          <a:graphicData uri="http://schemas.openxmlformats.org/presentationml/2006/ole">
            <mc:AlternateContent xmlns:mc="http://schemas.openxmlformats.org/markup-compatibility/2006">
              <mc:Choice xmlns:v="urn:schemas-microsoft-com:vml" Requires="v">
                <p:oleObj spid="_x0000_s7453" name="Equation" r:id="rId3" imgW="1866600" imgH="888840" progId="Equation.3">
                  <p:embed/>
                </p:oleObj>
              </mc:Choice>
              <mc:Fallback>
                <p:oleObj name="Equation" r:id="rId3" imgW="1866600" imgH="888840" progId="Equation.3">
                  <p:embed/>
                  <p:pic>
                    <p:nvPicPr>
                      <p:cNvPr id="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7736" y="1995732"/>
                        <a:ext cx="36957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22"/>
          <p:cNvGrpSpPr>
            <a:grpSpLocks/>
          </p:cNvGrpSpPr>
          <p:nvPr/>
        </p:nvGrpSpPr>
        <p:grpSpPr bwMode="auto">
          <a:xfrm>
            <a:off x="5822787" y="2033832"/>
            <a:ext cx="2487613" cy="3033713"/>
            <a:chOff x="3978" y="2152"/>
            <a:chExt cx="1567" cy="1911"/>
          </a:xfrm>
        </p:grpSpPr>
        <p:sp>
          <p:nvSpPr>
            <p:cNvPr id="8" name="Text Box 6"/>
            <p:cNvSpPr txBox="1">
              <a:spLocks noChangeArrowheads="1"/>
            </p:cNvSpPr>
            <p:nvPr/>
          </p:nvSpPr>
          <p:spPr bwMode="auto">
            <a:xfrm>
              <a:off x="4445" y="3222"/>
              <a:ext cx="251" cy="250"/>
            </a:xfrm>
            <a:prstGeom prst="rect">
              <a:avLst/>
            </a:prstGeom>
            <a:noFill/>
            <a:ln w="9525">
              <a:noFill/>
              <a:miter lim="800000"/>
              <a:headEnd/>
              <a:tailEnd/>
            </a:ln>
          </p:spPr>
          <p:txBody>
            <a:bodyPr wrap="none">
              <a:spAutoFit/>
            </a:bodyPr>
            <a:lstStyle/>
            <a:p>
              <a:pPr algn="l"/>
              <a:r>
                <a:rPr kumimoji="1" lang="zh-TW" altLang="en-US" sz="2000">
                  <a:latin typeface="Symbol" pitchFamily="18" charset="2"/>
                  <a:sym typeface="Symbol" pitchFamily="18" charset="2"/>
                </a:rPr>
                <a:t></a:t>
              </a:r>
              <a:r>
                <a:rPr kumimoji="1" lang="zh-TW" altLang="en-US" sz="2000" i="0" baseline="-25000">
                  <a:latin typeface="Symbol" pitchFamily="18" charset="2"/>
                  <a:sym typeface="Symbol" pitchFamily="18" charset="2"/>
                </a:rPr>
                <a:t>2</a:t>
              </a:r>
              <a:endParaRPr kumimoji="1" lang="zh-TW" altLang="en-US" sz="2000" i="0"/>
            </a:p>
          </p:txBody>
        </p:sp>
        <p:sp>
          <p:nvSpPr>
            <p:cNvPr id="9" name="Text Box 7"/>
            <p:cNvSpPr txBox="1">
              <a:spLocks noChangeArrowheads="1"/>
            </p:cNvSpPr>
            <p:nvPr/>
          </p:nvSpPr>
          <p:spPr bwMode="auto">
            <a:xfrm>
              <a:off x="4808" y="2159"/>
              <a:ext cx="212" cy="250"/>
            </a:xfrm>
            <a:prstGeom prst="rect">
              <a:avLst/>
            </a:prstGeom>
            <a:noFill/>
            <a:ln w="9525">
              <a:noFill/>
              <a:miter lim="800000"/>
              <a:headEnd/>
              <a:tailEnd/>
            </a:ln>
          </p:spPr>
          <p:txBody>
            <a:bodyPr wrap="none">
              <a:spAutoFit/>
            </a:bodyPr>
            <a:lstStyle/>
            <a:p>
              <a:pPr algn="l"/>
              <a:r>
                <a:rPr kumimoji="1" lang="en-US" altLang="zh-TW" sz="2000"/>
                <a:t>t</a:t>
              </a:r>
              <a:r>
                <a:rPr kumimoji="1" lang="en-US" altLang="zh-TW" sz="2000" baseline="-25000"/>
                <a:t>3</a:t>
              </a:r>
              <a:endParaRPr kumimoji="1" lang="en-US" altLang="zh-TW" sz="2000" i="0"/>
            </a:p>
          </p:txBody>
        </p:sp>
        <p:sp>
          <p:nvSpPr>
            <p:cNvPr id="10" name="Line 8"/>
            <p:cNvSpPr>
              <a:spLocks noChangeShapeType="1"/>
            </p:cNvSpPr>
            <p:nvPr/>
          </p:nvSpPr>
          <p:spPr bwMode="auto">
            <a:xfrm>
              <a:off x="4789" y="3331"/>
              <a:ext cx="722" cy="0"/>
            </a:xfrm>
            <a:prstGeom prst="line">
              <a:avLst/>
            </a:prstGeom>
            <a:noFill/>
            <a:ln w="9525">
              <a:solidFill>
                <a:schemeClr val="tx1"/>
              </a:solidFill>
              <a:round/>
              <a:headEnd/>
              <a:tailEnd type="triangle" w="med" len="med"/>
            </a:ln>
          </p:spPr>
          <p:txBody>
            <a:bodyPr anchor="ctr">
              <a:spAutoFit/>
            </a:bodyPr>
            <a:lstStyle/>
            <a:p>
              <a:endParaRPr lang="en-US"/>
            </a:p>
          </p:txBody>
        </p:sp>
        <p:sp>
          <p:nvSpPr>
            <p:cNvPr id="11" name="Line 9"/>
            <p:cNvSpPr>
              <a:spLocks noChangeShapeType="1"/>
            </p:cNvSpPr>
            <p:nvPr/>
          </p:nvSpPr>
          <p:spPr bwMode="auto">
            <a:xfrm flipH="1">
              <a:off x="4103" y="3329"/>
              <a:ext cx="681" cy="734"/>
            </a:xfrm>
            <a:prstGeom prst="line">
              <a:avLst/>
            </a:prstGeom>
            <a:noFill/>
            <a:ln w="9525">
              <a:solidFill>
                <a:schemeClr val="tx1"/>
              </a:solidFill>
              <a:round/>
              <a:headEnd/>
              <a:tailEnd type="triangle" w="med" len="med"/>
            </a:ln>
          </p:spPr>
          <p:txBody>
            <a:bodyPr wrap="none" anchor="ctr">
              <a:spAutoFit/>
            </a:bodyPr>
            <a:lstStyle/>
            <a:p>
              <a:endParaRPr lang="en-US"/>
            </a:p>
          </p:txBody>
        </p:sp>
        <p:sp>
          <p:nvSpPr>
            <p:cNvPr id="12" name="Line 10"/>
            <p:cNvSpPr>
              <a:spLocks noChangeShapeType="1"/>
            </p:cNvSpPr>
            <p:nvPr/>
          </p:nvSpPr>
          <p:spPr bwMode="auto">
            <a:xfrm flipV="1">
              <a:off x="4784" y="2152"/>
              <a:ext cx="0" cy="1177"/>
            </a:xfrm>
            <a:prstGeom prst="line">
              <a:avLst/>
            </a:prstGeom>
            <a:noFill/>
            <a:ln w="9525">
              <a:solidFill>
                <a:schemeClr val="tx1"/>
              </a:solidFill>
              <a:round/>
              <a:headEnd/>
              <a:tailEnd type="triangle" w="med" len="med"/>
            </a:ln>
          </p:spPr>
          <p:txBody>
            <a:bodyPr wrap="none" anchor="ctr">
              <a:spAutoFit/>
            </a:bodyPr>
            <a:lstStyle/>
            <a:p>
              <a:endParaRPr lang="en-US"/>
            </a:p>
          </p:txBody>
        </p:sp>
        <p:sp>
          <p:nvSpPr>
            <p:cNvPr id="13" name="Line 11"/>
            <p:cNvSpPr>
              <a:spLocks noChangeShapeType="1"/>
            </p:cNvSpPr>
            <p:nvPr/>
          </p:nvSpPr>
          <p:spPr bwMode="auto">
            <a:xfrm flipH="1" flipV="1">
              <a:off x="4481" y="2843"/>
              <a:ext cx="294" cy="484"/>
            </a:xfrm>
            <a:prstGeom prst="line">
              <a:avLst/>
            </a:prstGeom>
            <a:noFill/>
            <a:ln w="57150">
              <a:solidFill>
                <a:schemeClr val="tx2"/>
              </a:solidFill>
              <a:round/>
              <a:headEnd/>
              <a:tailEnd type="triangle" w="med" len="med"/>
            </a:ln>
          </p:spPr>
          <p:txBody>
            <a:bodyPr anchor="ctr">
              <a:spAutoFit/>
            </a:bodyPr>
            <a:lstStyle/>
            <a:p>
              <a:endParaRPr lang="en-US"/>
            </a:p>
          </p:txBody>
        </p:sp>
        <p:sp>
          <p:nvSpPr>
            <p:cNvPr id="14" name="Line 12"/>
            <p:cNvSpPr>
              <a:spLocks noChangeShapeType="1"/>
            </p:cNvSpPr>
            <p:nvPr/>
          </p:nvSpPr>
          <p:spPr bwMode="auto">
            <a:xfrm flipH="1">
              <a:off x="4416" y="3321"/>
              <a:ext cx="363" cy="734"/>
            </a:xfrm>
            <a:prstGeom prst="line">
              <a:avLst/>
            </a:prstGeom>
            <a:noFill/>
            <a:ln w="57150">
              <a:solidFill>
                <a:srgbClr val="F83F24"/>
              </a:solidFill>
              <a:round/>
              <a:headEnd/>
              <a:tailEnd type="triangle" w="med" len="med"/>
            </a:ln>
          </p:spPr>
          <p:txBody>
            <a:bodyPr anchor="ctr">
              <a:spAutoFit/>
            </a:bodyPr>
            <a:lstStyle/>
            <a:p>
              <a:endParaRPr lang="en-US"/>
            </a:p>
          </p:txBody>
        </p:sp>
        <p:sp>
          <p:nvSpPr>
            <p:cNvPr id="15" name="Line 13"/>
            <p:cNvSpPr>
              <a:spLocks noChangeShapeType="1"/>
            </p:cNvSpPr>
            <p:nvPr/>
          </p:nvSpPr>
          <p:spPr bwMode="auto">
            <a:xfrm flipV="1">
              <a:off x="4784" y="2938"/>
              <a:ext cx="0" cy="391"/>
            </a:xfrm>
            <a:prstGeom prst="line">
              <a:avLst/>
            </a:prstGeom>
            <a:noFill/>
            <a:ln w="57150">
              <a:solidFill>
                <a:schemeClr val="tx1"/>
              </a:solidFill>
              <a:round/>
              <a:headEnd/>
              <a:tailEnd type="triangle" w="med" len="med"/>
            </a:ln>
          </p:spPr>
          <p:txBody>
            <a:bodyPr anchor="ctr">
              <a:spAutoFit/>
            </a:bodyPr>
            <a:lstStyle/>
            <a:p>
              <a:endParaRPr lang="en-US"/>
            </a:p>
          </p:txBody>
        </p:sp>
        <p:sp>
          <p:nvSpPr>
            <p:cNvPr id="16" name="Text Box 14"/>
            <p:cNvSpPr txBox="1">
              <a:spLocks noChangeArrowheads="1"/>
            </p:cNvSpPr>
            <p:nvPr/>
          </p:nvSpPr>
          <p:spPr bwMode="auto">
            <a:xfrm>
              <a:off x="5333" y="3288"/>
              <a:ext cx="212" cy="250"/>
            </a:xfrm>
            <a:prstGeom prst="rect">
              <a:avLst/>
            </a:prstGeom>
            <a:noFill/>
            <a:ln w="9525">
              <a:noFill/>
              <a:miter lim="800000"/>
              <a:headEnd/>
              <a:tailEnd/>
            </a:ln>
          </p:spPr>
          <p:txBody>
            <a:bodyPr wrap="none">
              <a:spAutoFit/>
            </a:bodyPr>
            <a:lstStyle/>
            <a:p>
              <a:pPr algn="l"/>
              <a:r>
                <a:rPr kumimoji="1" lang="en-US" altLang="zh-TW" sz="2000"/>
                <a:t>t</a:t>
              </a:r>
              <a:r>
                <a:rPr kumimoji="1" lang="en-US" altLang="zh-TW" sz="2000" baseline="-25000"/>
                <a:t>1</a:t>
              </a:r>
              <a:endParaRPr kumimoji="1" lang="en-US" altLang="zh-TW" sz="2000" i="0"/>
            </a:p>
          </p:txBody>
        </p:sp>
        <p:sp>
          <p:nvSpPr>
            <p:cNvPr id="17" name="Text Box 15"/>
            <p:cNvSpPr txBox="1">
              <a:spLocks noChangeArrowheads="1"/>
            </p:cNvSpPr>
            <p:nvPr/>
          </p:nvSpPr>
          <p:spPr bwMode="auto">
            <a:xfrm>
              <a:off x="3978" y="3733"/>
              <a:ext cx="212" cy="250"/>
            </a:xfrm>
            <a:prstGeom prst="rect">
              <a:avLst/>
            </a:prstGeom>
            <a:noFill/>
            <a:ln w="9525">
              <a:noFill/>
              <a:miter lim="800000"/>
              <a:headEnd/>
              <a:tailEnd/>
            </a:ln>
          </p:spPr>
          <p:txBody>
            <a:bodyPr wrap="none">
              <a:spAutoFit/>
            </a:bodyPr>
            <a:lstStyle/>
            <a:p>
              <a:pPr algn="l"/>
              <a:r>
                <a:rPr kumimoji="1" lang="en-US" altLang="zh-TW" sz="2000"/>
                <a:t>t</a:t>
              </a:r>
              <a:r>
                <a:rPr kumimoji="1" lang="en-US" altLang="zh-TW" sz="2000" baseline="-25000"/>
                <a:t>2</a:t>
              </a:r>
              <a:endParaRPr kumimoji="1" lang="en-US" altLang="zh-TW" sz="2000" i="0"/>
            </a:p>
          </p:txBody>
        </p:sp>
        <p:sp>
          <p:nvSpPr>
            <p:cNvPr id="18" name="Text Box 16"/>
            <p:cNvSpPr txBox="1">
              <a:spLocks noChangeArrowheads="1"/>
            </p:cNvSpPr>
            <p:nvPr/>
          </p:nvSpPr>
          <p:spPr bwMode="auto">
            <a:xfrm>
              <a:off x="4273" y="2911"/>
              <a:ext cx="319" cy="288"/>
            </a:xfrm>
            <a:prstGeom prst="rect">
              <a:avLst/>
            </a:prstGeom>
            <a:noFill/>
            <a:ln w="9525">
              <a:noFill/>
              <a:miter lim="800000"/>
              <a:headEnd/>
              <a:tailEnd/>
            </a:ln>
          </p:spPr>
          <p:txBody>
            <a:bodyPr wrap="none">
              <a:spAutoFit/>
            </a:bodyPr>
            <a:lstStyle/>
            <a:p>
              <a:pPr algn="l"/>
              <a:r>
                <a:rPr kumimoji="1" lang="en-US" altLang="zh-TW" sz="2400"/>
                <a:t>D</a:t>
              </a:r>
              <a:r>
                <a:rPr kumimoji="1" lang="en-US" altLang="zh-TW" sz="2400" baseline="-25000"/>
                <a:t>1</a:t>
              </a:r>
            </a:p>
          </p:txBody>
        </p:sp>
        <p:sp>
          <p:nvSpPr>
            <p:cNvPr id="19" name="Text Box 17"/>
            <p:cNvSpPr txBox="1">
              <a:spLocks noChangeArrowheads="1"/>
            </p:cNvSpPr>
            <p:nvPr/>
          </p:nvSpPr>
          <p:spPr bwMode="auto">
            <a:xfrm>
              <a:off x="4498" y="3764"/>
              <a:ext cx="319" cy="288"/>
            </a:xfrm>
            <a:prstGeom prst="rect">
              <a:avLst/>
            </a:prstGeom>
            <a:noFill/>
            <a:ln w="9525">
              <a:noFill/>
              <a:miter lim="800000"/>
              <a:headEnd/>
              <a:tailEnd/>
            </a:ln>
          </p:spPr>
          <p:txBody>
            <a:bodyPr wrap="none">
              <a:spAutoFit/>
            </a:bodyPr>
            <a:lstStyle/>
            <a:p>
              <a:pPr algn="l"/>
              <a:r>
                <a:rPr kumimoji="1" lang="en-US" altLang="zh-TW" sz="2400"/>
                <a:t>D</a:t>
              </a:r>
              <a:r>
                <a:rPr kumimoji="1" lang="en-US" altLang="zh-TW" sz="2400" baseline="-25000"/>
                <a:t>2</a:t>
              </a:r>
            </a:p>
          </p:txBody>
        </p:sp>
        <p:sp>
          <p:nvSpPr>
            <p:cNvPr id="20" name="Text Box 18"/>
            <p:cNvSpPr txBox="1">
              <a:spLocks noChangeArrowheads="1"/>
            </p:cNvSpPr>
            <p:nvPr/>
          </p:nvSpPr>
          <p:spPr bwMode="auto">
            <a:xfrm>
              <a:off x="4824" y="3019"/>
              <a:ext cx="255" cy="288"/>
            </a:xfrm>
            <a:prstGeom prst="rect">
              <a:avLst/>
            </a:prstGeom>
            <a:noFill/>
            <a:ln w="9525">
              <a:noFill/>
              <a:miter lim="800000"/>
              <a:headEnd/>
              <a:tailEnd/>
            </a:ln>
          </p:spPr>
          <p:txBody>
            <a:bodyPr wrap="none">
              <a:spAutoFit/>
            </a:bodyPr>
            <a:lstStyle/>
            <a:p>
              <a:pPr algn="l"/>
              <a:r>
                <a:rPr kumimoji="1" lang="en-US" altLang="zh-TW" sz="2400"/>
                <a:t>Q</a:t>
              </a:r>
              <a:endParaRPr kumimoji="1" lang="en-US" altLang="zh-TW" sz="2000" i="0"/>
            </a:p>
          </p:txBody>
        </p:sp>
        <p:sp>
          <p:nvSpPr>
            <p:cNvPr id="21" name="Arc 19"/>
            <p:cNvSpPr>
              <a:spLocks/>
            </p:cNvSpPr>
            <p:nvPr/>
          </p:nvSpPr>
          <p:spPr bwMode="auto">
            <a:xfrm>
              <a:off x="4576" y="2921"/>
              <a:ext cx="196" cy="96"/>
            </a:xfrm>
            <a:custGeom>
              <a:avLst/>
              <a:gdLst>
                <a:gd name="T0" fmla="*/ 0 w 29671"/>
                <a:gd name="T1" fmla="*/ 7 h 21600"/>
                <a:gd name="T2" fmla="*/ 196 w 29671"/>
                <a:gd name="T3" fmla="*/ 96 h 21600"/>
                <a:gd name="T4" fmla="*/ 53 w 29671"/>
                <a:gd name="T5" fmla="*/ 96 h 21600"/>
                <a:gd name="T6" fmla="*/ 0 60000 65536"/>
                <a:gd name="T7" fmla="*/ 0 60000 65536"/>
                <a:gd name="T8" fmla="*/ 0 60000 65536"/>
                <a:gd name="T9" fmla="*/ 0 w 29671"/>
                <a:gd name="T10" fmla="*/ 0 h 21600"/>
                <a:gd name="T11" fmla="*/ 29671 w 29671"/>
                <a:gd name="T12" fmla="*/ 21600 h 21600"/>
              </a:gdLst>
              <a:ahLst/>
              <a:cxnLst>
                <a:cxn ang="T6">
                  <a:pos x="T0" y="T1"/>
                </a:cxn>
                <a:cxn ang="T7">
                  <a:pos x="T2" y="T3"/>
                </a:cxn>
                <a:cxn ang="T8">
                  <a:pos x="T4" y="T5"/>
                </a:cxn>
              </a:cxnLst>
              <a:rect l="T9" t="T10" r="T11" b="T12"/>
              <a:pathLst>
                <a:path w="29671" h="21600" fill="none" extrusionOk="0">
                  <a:moveTo>
                    <a:pt x="-1" y="1564"/>
                  </a:moveTo>
                  <a:cubicBezTo>
                    <a:pt x="2565" y="531"/>
                    <a:pt x="5305" y="-1"/>
                    <a:pt x="8071" y="0"/>
                  </a:cubicBezTo>
                  <a:cubicBezTo>
                    <a:pt x="20000" y="0"/>
                    <a:pt x="29671" y="9670"/>
                    <a:pt x="29671" y="21600"/>
                  </a:cubicBezTo>
                </a:path>
                <a:path w="29671" h="21600" stroke="0" extrusionOk="0">
                  <a:moveTo>
                    <a:pt x="-1" y="1564"/>
                  </a:moveTo>
                  <a:cubicBezTo>
                    <a:pt x="2565" y="531"/>
                    <a:pt x="5305" y="-1"/>
                    <a:pt x="8071" y="0"/>
                  </a:cubicBezTo>
                  <a:cubicBezTo>
                    <a:pt x="20000" y="0"/>
                    <a:pt x="29671" y="9670"/>
                    <a:pt x="29671" y="21600"/>
                  </a:cubicBezTo>
                  <a:lnTo>
                    <a:pt x="8071" y="21600"/>
                  </a:lnTo>
                  <a:close/>
                </a:path>
              </a:pathLst>
            </a:custGeom>
            <a:noFill/>
            <a:ln w="9525">
              <a:solidFill>
                <a:srgbClr val="000000"/>
              </a:solidFill>
              <a:round/>
              <a:headEnd/>
              <a:tailEnd/>
            </a:ln>
          </p:spPr>
          <p:txBody>
            <a:bodyPr anchor="ctr">
              <a:spAutoFit/>
            </a:bodyPr>
            <a:lstStyle/>
            <a:p>
              <a:endParaRPr lang="en-US"/>
            </a:p>
          </p:txBody>
        </p:sp>
        <p:sp>
          <p:nvSpPr>
            <p:cNvPr id="22" name="Arc 20"/>
            <p:cNvSpPr>
              <a:spLocks/>
            </p:cNvSpPr>
            <p:nvPr/>
          </p:nvSpPr>
          <p:spPr bwMode="auto">
            <a:xfrm flipH="1">
              <a:off x="4627" y="3102"/>
              <a:ext cx="125" cy="518"/>
            </a:xfrm>
            <a:custGeom>
              <a:avLst/>
              <a:gdLst>
                <a:gd name="T0" fmla="*/ 0 w 21600"/>
                <a:gd name="T1" fmla="*/ 0 h 21600"/>
                <a:gd name="T2" fmla="*/ 125 w 21600"/>
                <a:gd name="T3" fmla="*/ 518 h 21600"/>
                <a:gd name="T4" fmla="*/ 0 w 21600"/>
                <a:gd name="T5" fmla="*/ 51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spAutoFit/>
            </a:bodyPr>
            <a:lstStyle/>
            <a:p>
              <a:endParaRPr lang="en-US"/>
            </a:p>
          </p:txBody>
        </p:sp>
        <p:sp>
          <p:nvSpPr>
            <p:cNvPr id="23" name="Text Box 21"/>
            <p:cNvSpPr txBox="1">
              <a:spLocks noChangeArrowheads="1"/>
            </p:cNvSpPr>
            <p:nvPr/>
          </p:nvSpPr>
          <p:spPr bwMode="auto">
            <a:xfrm>
              <a:off x="4512" y="2598"/>
              <a:ext cx="251" cy="250"/>
            </a:xfrm>
            <a:prstGeom prst="rect">
              <a:avLst/>
            </a:prstGeom>
            <a:noFill/>
            <a:ln w="9525">
              <a:noFill/>
              <a:miter lim="800000"/>
              <a:headEnd/>
              <a:tailEnd/>
            </a:ln>
          </p:spPr>
          <p:txBody>
            <a:bodyPr wrap="none">
              <a:spAutoFit/>
            </a:bodyPr>
            <a:lstStyle/>
            <a:p>
              <a:pPr algn="l"/>
              <a:r>
                <a:rPr kumimoji="1" lang="zh-TW" altLang="en-US" sz="2000">
                  <a:latin typeface="Symbol" pitchFamily="18" charset="2"/>
                  <a:sym typeface="Symbol" pitchFamily="18" charset="2"/>
                </a:rPr>
                <a:t></a:t>
              </a:r>
              <a:r>
                <a:rPr kumimoji="1" lang="zh-TW" altLang="en-US" sz="2000" i="0" baseline="-25000">
                  <a:latin typeface="Symbol" pitchFamily="18" charset="2"/>
                  <a:sym typeface="Symbol" pitchFamily="18" charset="2"/>
                </a:rPr>
                <a:t>1</a:t>
              </a:r>
              <a:endParaRPr kumimoji="1" lang="zh-TW" altLang="en-US" sz="2000" i="0"/>
            </a:p>
          </p:txBody>
        </p:sp>
      </p:grpSp>
      <p:sp>
        <p:nvSpPr>
          <p:cNvPr id="4" name="Title 3"/>
          <p:cNvSpPr>
            <a:spLocks noGrp="1"/>
          </p:cNvSpPr>
          <p:nvPr>
            <p:ph type="title" idx="4294967295"/>
          </p:nvPr>
        </p:nvSpPr>
        <p:spPr/>
        <p:txBody>
          <a:bodyPr/>
          <a:lstStyle/>
          <a:p>
            <a:pPr fontAlgn="base"/>
            <a:r>
              <a:rPr lang="en-US" sz="2400" b="1" kern="1200" dirty="0" smtClean="0">
                <a:solidFill>
                  <a:srgbClr val="50B3CF"/>
                </a:solidFill>
                <a:effectLst/>
                <a:latin typeface="Arial" panose="020B0604020202020204" pitchFamily="34" charset="0"/>
                <a:ea typeface="PMingLiU"/>
                <a:cs typeface="+mn-cs"/>
              </a:rPr>
              <a:t>  </a:t>
            </a:r>
            <a:r>
              <a:rPr lang="en-US" dirty="0"/>
              <a:t>Token Based - Cosine Similarity</a:t>
            </a:r>
          </a:p>
        </p:txBody>
      </p:sp>
    </p:spTree>
    <p:extLst>
      <p:ext uri="{BB962C8B-B14F-4D97-AF65-F5344CB8AC3E}">
        <p14:creationId xmlns:p14="http://schemas.microsoft.com/office/powerpoint/2010/main" val="3043915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542" y="1196752"/>
            <a:ext cx="8136904" cy="2893100"/>
          </a:xfrm>
          <a:prstGeom prst="rect">
            <a:avLst/>
          </a:prstGeom>
        </p:spPr>
        <p:txBody>
          <a:bodyPr wrap="square">
            <a:spAutoFit/>
          </a:bodyPr>
          <a:lstStyle/>
          <a:p>
            <a:pPr algn="just" eaLnBrk="1" hangingPunct="1">
              <a:lnSpc>
                <a:spcPct val="150000"/>
              </a:lnSpc>
              <a:buFont typeface="Arial" pitchFamily="34" charset="0"/>
              <a:buChar char="•"/>
            </a:pPr>
            <a:r>
              <a:rPr lang="en-US" sz="1400" b="0" dirty="0" smtClean="0">
                <a:solidFill>
                  <a:schemeClr val="tx2"/>
                </a:solidFill>
                <a:latin typeface="+mn-lt"/>
              </a:rPr>
              <a:t>  Convert </a:t>
            </a:r>
            <a:r>
              <a:rPr lang="en-US" sz="1400" b="0" dirty="0">
                <a:solidFill>
                  <a:schemeClr val="tx2"/>
                </a:solidFill>
                <a:latin typeface="+mn-lt"/>
              </a:rPr>
              <a:t>all documents in collection D to </a:t>
            </a:r>
            <a:r>
              <a:rPr lang="en-US" sz="1400" b="0" dirty="0" err="1">
                <a:solidFill>
                  <a:schemeClr val="tx2"/>
                </a:solidFill>
                <a:latin typeface="+mn-lt"/>
              </a:rPr>
              <a:t>tf-idf</a:t>
            </a:r>
            <a:r>
              <a:rPr lang="en-US" sz="1400" b="0" dirty="0">
                <a:solidFill>
                  <a:schemeClr val="tx2"/>
                </a:solidFill>
                <a:latin typeface="+mn-lt"/>
              </a:rPr>
              <a:t> weighted vectors, </a:t>
            </a:r>
            <a:r>
              <a:rPr lang="en-US" sz="1400" i="1" dirty="0" err="1">
                <a:solidFill>
                  <a:schemeClr val="tx2"/>
                </a:solidFill>
                <a:latin typeface="+mn-lt"/>
              </a:rPr>
              <a:t>d</a:t>
            </a:r>
            <a:r>
              <a:rPr lang="en-US" sz="1400" i="1" baseline="-25000" dirty="0" err="1">
                <a:solidFill>
                  <a:schemeClr val="tx2"/>
                </a:solidFill>
                <a:latin typeface="+mn-lt"/>
              </a:rPr>
              <a:t>j</a:t>
            </a:r>
            <a:r>
              <a:rPr lang="en-US" sz="1400" b="0" dirty="0">
                <a:solidFill>
                  <a:schemeClr val="tx2"/>
                </a:solidFill>
                <a:latin typeface="+mn-lt"/>
              </a:rPr>
              <a:t>, for keyword vocabulary V.</a:t>
            </a:r>
          </a:p>
          <a:p>
            <a:pPr algn="just" eaLnBrk="1" hangingPunct="1">
              <a:lnSpc>
                <a:spcPct val="150000"/>
              </a:lnSpc>
              <a:buFont typeface="Arial" pitchFamily="34" charset="0"/>
              <a:buChar char="•"/>
            </a:pPr>
            <a:r>
              <a:rPr lang="en-US" sz="1400" b="0" dirty="0" smtClean="0">
                <a:solidFill>
                  <a:schemeClr val="tx2"/>
                </a:solidFill>
                <a:latin typeface="+mn-lt"/>
              </a:rPr>
              <a:t>  Convert </a:t>
            </a:r>
            <a:r>
              <a:rPr lang="en-US" sz="1400" b="0" dirty="0">
                <a:solidFill>
                  <a:schemeClr val="tx2"/>
                </a:solidFill>
                <a:latin typeface="+mn-lt"/>
              </a:rPr>
              <a:t>query to a </a:t>
            </a:r>
            <a:r>
              <a:rPr lang="en-US" sz="1400" b="0" dirty="0" err="1">
                <a:solidFill>
                  <a:schemeClr val="tx2"/>
                </a:solidFill>
                <a:latin typeface="+mn-lt"/>
              </a:rPr>
              <a:t>tf</a:t>
            </a:r>
            <a:r>
              <a:rPr lang="en-US" sz="1400" b="0" dirty="0">
                <a:solidFill>
                  <a:schemeClr val="tx2"/>
                </a:solidFill>
                <a:latin typeface="+mn-lt"/>
              </a:rPr>
              <a:t>-</a:t>
            </a:r>
            <a:r>
              <a:rPr lang="en-US" sz="1400" b="0" dirty="0" err="1">
                <a:solidFill>
                  <a:schemeClr val="tx2"/>
                </a:solidFill>
                <a:latin typeface="+mn-lt"/>
              </a:rPr>
              <a:t>idf</a:t>
            </a:r>
            <a:r>
              <a:rPr lang="en-US" sz="1400" b="0" dirty="0">
                <a:solidFill>
                  <a:schemeClr val="tx2"/>
                </a:solidFill>
                <a:latin typeface="+mn-lt"/>
              </a:rPr>
              <a:t>-weighted vector </a:t>
            </a:r>
            <a:r>
              <a:rPr lang="en-US" sz="1400" i="1" dirty="0">
                <a:solidFill>
                  <a:schemeClr val="tx2"/>
                </a:solidFill>
                <a:latin typeface="+mn-lt"/>
              </a:rPr>
              <a:t>q</a:t>
            </a:r>
            <a:r>
              <a:rPr lang="en-US" sz="1400" b="0" dirty="0">
                <a:solidFill>
                  <a:schemeClr val="tx2"/>
                </a:solidFill>
                <a:latin typeface="+mn-lt"/>
              </a:rPr>
              <a:t>.</a:t>
            </a:r>
          </a:p>
          <a:p>
            <a:pPr algn="just" eaLnBrk="1" hangingPunct="1">
              <a:lnSpc>
                <a:spcPct val="150000"/>
              </a:lnSpc>
              <a:buFont typeface="Arial" pitchFamily="34" charset="0"/>
              <a:buChar char="•"/>
            </a:pPr>
            <a:r>
              <a:rPr lang="en-US" sz="1400" b="0" dirty="0" smtClean="0">
                <a:solidFill>
                  <a:schemeClr val="tx2"/>
                </a:solidFill>
                <a:latin typeface="+mn-lt"/>
              </a:rPr>
              <a:t>  For </a:t>
            </a:r>
            <a:r>
              <a:rPr lang="en-US" sz="1400" b="0" dirty="0">
                <a:solidFill>
                  <a:schemeClr val="tx2"/>
                </a:solidFill>
                <a:latin typeface="+mn-lt"/>
              </a:rPr>
              <a:t>each </a:t>
            </a:r>
            <a:r>
              <a:rPr lang="en-US" sz="1400" i="1" dirty="0" err="1">
                <a:solidFill>
                  <a:schemeClr val="tx2"/>
                </a:solidFill>
                <a:latin typeface="+mn-lt"/>
              </a:rPr>
              <a:t>d</a:t>
            </a:r>
            <a:r>
              <a:rPr lang="en-US" sz="1400" i="1" baseline="-25000" dirty="0" err="1">
                <a:solidFill>
                  <a:schemeClr val="tx2"/>
                </a:solidFill>
                <a:latin typeface="+mn-lt"/>
              </a:rPr>
              <a:t>j</a:t>
            </a:r>
            <a:r>
              <a:rPr lang="en-US" sz="1400" dirty="0">
                <a:solidFill>
                  <a:schemeClr val="tx2"/>
                </a:solidFill>
                <a:latin typeface="+mn-lt"/>
              </a:rPr>
              <a:t> </a:t>
            </a:r>
            <a:r>
              <a:rPr lang="en-US" sz="1400" b="0" dirty="0">
                <a:solidFill>
                  <a:schemeClr val="tx2"/>
                </a:solidFill>
                <a:latin typeface="+mn-lt"/>
              </a:rPr>
              <a:t>in D do</a:t>
            </a:r>
          </a:p>
          <a:p>
            <a:pPr algn="just" eaLnBrk="1" hangingPunct="1">
              <a:lnSpc>
                <a:spcPct val="150000"/>
              </a:lnSpc>
            </a:pPr>
            <a:r>
              <a:rPr lang="en-US" sz="1400" b="0" dirty="0">
                <a:solidFill>
                  <a:schemeClr val="tx2"/>
                </a:solidFill>
                <a:latin typeface="+mn-lt"/>
              </a:rPr>
              <a:t>		</a:t>
            </a:r>
            <a:r>
              <a:rPr lang="en-US" sz="1400" b="0" dirty="0" smtClean="0">
                <a:solidFill>
                  <a:srgbClr val="D8750D"/>
                </a:solidFill>
                <a:latin typeface="+mn-lt"/>
              </a:rPr>
              <a:t>Compute </a:t>
            </a:r>
            <a:r>
              <a:rPr lang="en-US" sz="1400" b="0" dirty="0">
                <a:solidFill>
                  <a:srgbClr val="D8750D"/>
                </a:solidFill>
                <a:latin typeface="+mn-lt"/>
              </a:rPr>
              <a:t>score </a:t>
            </a:r>
            <a:r>
              <a:rPr lang="en-US" sz="1400" b="0" i="1" dirty="0" err="1">
                <a:solidFill>
                  <a:srgbClr val="D8750D"/>
                </a:solidFill>
                <a:latin typeface="+mn-lt"/>
              </a:rPr>
              <a:t>s</a:t>
            </a:r>
            <a:r>
              <a:rPr lang="en-US" sz="1400" b="0" i="1" baseline="-25000" dirty="0" err="1">
                <a:solidFill>
                  <a:srgbClr val="D8750D"/>
                </a:solidFill>
                <a:latin typeface="+mn-lt"/>
              </a:rPr>
              <a:t>j</a:t>
            </a:r>
            <a:r>
              <a:rPr lang="en-US" sz="1400" b="0" baseline="-25000" dirty="0">
                <a:solidFill>
                  <a:srgbClr val="D8750D"/>
                </a:solidFill>
                <a:latin typeface="+mn-lt"/>
              </a:rPr>
              <a:t> </a:t>
            </a:r>
            <a:r>
              <a:rPr lang="en-US" sz="1400" b="0" dirty="0">
                <a:solidFill>
                  <a:srgbClr val="D8750D"/>
                </a:solidFill>
                <a:latin typeface="+mn-lt"/>
              </a:rPr>
              <a:t>= </a:t>
            </a:r>
            <a:r>
              <a:rPr lang="en-US" sz="1400" b="0" dirty="0" err="1">
                <a:solidFill>
                  <a:srgbClr val="D8750D"/>
                </a:solidFill>
                <a:latin typeface="+mn-lt"/>
              </a:rPr>
              <a:t>cosSim</a:t>
            </a:r>
            <a:r>
              <a:rPr lang="en-US" sz="1400" b="0" dirty="0">
                <a:solidFill>
                  <a:srgbClr val="D8750D"/>
                </a:solidFill>
                <a:latin typeface="+mn-lt"/>
              </a:rPr>
              <a:t>(</a:t>
            </a:r>
            <a:r>
              <a:rPr lang="en-US" sz="1400" b="0" i="1" dirty="0" err="1">
                <a:solidFill>
                  <a:srgbClr val="D8750D"/>
                </a:solidFill>
                <a:latin typeface="+mn-lt"/>
              </a:rPr>
              <a:t>d</a:t>
            </a:r>
            <a:r>
              <a:rPr lang="en-US" sz="1400" b="0" i="1" baseline="-25000" dirty="0" err="1">
                <a:solidFill>
                  <a:srgbClr val="D8750D"/>
                </a:solidFill>
                <a:latin typeface="+mn-lt"/>
              </a:rPr>
              <a:t>j</a:t>
            </a:r>
            <a:r>
              <a:rPr lang="en-US" sz="1400" b="0" i="1" baseline="-25000" dirty="0">
                <a:solidFill>
                  <a:srgbClr val="D8750D"/>
                </a:solidFill>
                <a:latin typeface="+mn-lt"/>
              </a:rPr>
              <a:t>, </a:t>
            </a:r>
            <a:r>
              <a:rPr lang="en-US" sz="1400" b="0" i="1" dirty="0">
                <a:solidFill>
                  <a:srgbClr val="D8750D"/>
                </a:solidFill>
                <a:latin typeface="+mn-lt"/>
              </a:rPr>
              <a:t>q</a:t>
            </a:r>
            <a:r>
              <a:rPr lang="en-US" sz="1400" b="0" dirty="0">
                <a:solidFill>
                  <a:srgbClr val="D8750D"/>
                </a:solidFill>
                <a:latin typeface="+mn-lt"/>
              </a:rPr>
              <a:t>)</a:t>
            </a:r>
          </a:p>
          <a:p>
            <a:pPr algn="just" eaLnBrk="1" hangingPunct="1">
              <a:lnSpc>
                <a:spcPct val="150000"/>
              </a:lnSpc>
              <a:buFont typeface="Arial" pitchFamily="34" charset="0"/>
              <a:buChar char="•"/>
            </a:pPr>
            <a:r>
              <a:rPr lang="en-US" sz="1400" b="0" dirty="0" smtClean="0">
                <a:solidFill>
                  <a:schemeClr val="tx2"/>
                </a:solidFill>
                <a:latin typeface="+mn-lt"/>
              </a:rPr>
              <a:t>  Sort </a:t>
            </a:r>
            <a:r>
              <a:rPr lang="en-US" sz="1400" b="0" dirty="0">
                <a:solidFill>
                  <a:schemeClr val="tx2"/>
                </a:solidFill>
                <a:latin typeface="+mn-lt"/>
              </a:rPr>
              <a:t>documents by decreasing score.</a:t>
            </a:r>
          </a:p>
          <a:p>
            <a:pPr algn="just" eaLnBrk="1" hangingPunct="1">
              <a:lnSpc>
                <a:spcPct val="150000"/>
              </a:lnSpc>
              <a:buFont typeface="Arial" pitchFamily="34" charset="0"/>
              <a:buChar char="•"/>
            </a:pPr>
            <a:r>
              <a:rPr lang="en-US" sz="1400" b="0" dirty="0" smtClean="0">
                <a:solidFill>
                  <a:schemeClr val="tx2"/>
                </a:solidFill>
                <a:latin typeface="+mn-lt"/>
              </a:rPr>
              <a:t>  Present </a:t>
            </a:r>
            <a:r>
              <a:rPr lang="en-US" sz="1400" b="0" dirty="0">
                <a:solidFill>
                  <a:schemeClr val="tx2"/>
                </a:solidFill>
                <a:latin typeface="+mn-lt"/>
              </a:rPr>
              <a:t>top ranked documents to the user</a:t>
            </a:r>
            <a:r>
              <a:rPr lang="en-US" sz="1400" b="0" dirty="0" smtClean="0">
                <a:solidFill>
                  <a:schemeClr val="tx2"/>
                </a:solidFill>
                <a:latin typeface="+mn-lt"/>
              </a:rPr>
              <a:t>.  </a:t>
            </a:r>
            <a:endParaRPr lang="en-US" sz="1400" b="0" dirty="0">
              <a:solidFill>
                <a:schemeClr val="tx2"/>
              </a:solidFill>
              <a:latin typeface="+mn-lt"/>
            </a:endParaRPr>
          </a:p>
          <a:p>
            <a:pPr algn="just" eaLnBrk="1" hangingPunct="1">
              <a:buFontTx/>
              <a:buNone/>
            </a:pPr>
            <a:endParaRPr lang="en-US" sz="1400" b="0" dirty="0">
              <a:solidFill>
                <a:schemeClr val="tx2"/>
              </a:solidFill>
              <a:latin typeface="+mn-lt"/>
            </a:endParaRPr>
          </a:p>
          <a:p>
            <a:pPr algn="just" eaLnBrk="1" hangingPunct="1">
              <a:buFontTx/>
              <a:buNone/>
            </a:pPr>
            <a:r>
              <a:rPr lang="en-US" sz="1400" b="0" dirty="0" smtClean="0">
                <a:solidFill>
                  <a:schemeClr val="tx2"/>
                </a:solidFill>
                <a:latin typeface="+mn-lt"/>
              </a:rPr>
              <a:t>    </a:t>
            </a:r>
            <a:r>
              <a:rPr lang="en-US" sz="1400" b="0" i="1" dirty="0" smtClean="0">
                <a:solidFill>
                  <a:srgbClr val="D8750D"/>
                </a:solidFill>
                <a:latin typeface="+mn-lt"/>
              </a:rPr>
              <a:t>Time </a:t>
            </a:r>
            <a:r>
              <a:rPr lang="en-US" sz="1400" b="0" i="1" dirty="0">
                <a:solidFill>
                  <a:srgbClr val="D8750D"/>
                </a:solidFill>
                <a:latin typeface="+mn-lt"/>
              </a:rPr>
              <a:t>complexity:  O(|V|</a:t>
            </a:r>
            <a:r>
              <a:rPr lang="en-US" sz="1400" b="0" i="1" dirty="0">
                <a:solidFill>
                  <a:srgbClr val="D8750D"/>
                </a:solidFill>
                <a:latin typeface="+mn-lt"/>
                <a:cs typeface="Times New Roman" pitchFamily="18" charset="0"/>
              </a:rPr>
              <a:t>·</a:t>
            </a:r>
            <a:r>
              <a:rPr lang="en-US" sz="1400" b="0" i="1" dirty="0">
                <a:solidFill>
                  <a:srgbClr val="D8750D"/>
                </a:solidFill>
                <a:latin typeface="+mn-lt"/>
              </a:rPr>
              <a:t>|D|)   Bad for large V &amp; D !</a:t>
            </a:r>
          </a:p>
          <a:p>
            <a:pPr algn="just" eaLnBrk="1" hangingPunct="1">
              <a:buFontTx/>
              <a:buNone/>
            </a:pPr>
            <a:r>
              <a:rPr lang="en-US" sz="1400" b="0" i="1" dirty="0" smtClean="0">
                <a:solidFill>
                  <a:srgbClr val="D8750D"/>
                </a:solidFill>
                <a:latin typeface="+mn-lt"/>
              </a:rPr>
              <a:t>    |</a:t>
            </a:r>
            <a:r>
              <a:rPr lang="en-US" sz="1400" b="0" i="1" dirty="0">
                <a:solidFill>
                  <a:srgbClr val="D8750D"/>
                </a:solidFill>
                <a:latin typeface="+mn-lt"/>
              </a:rPr>
              <a:t>V| = 10,000; |D| = 100,000; |V|</a:t>
            </a:r>
            <a:r>
              <a:rPr lang="en-US" sz="1400" b="0" i="1" dirty="0">
                <a:solidFill>
                  <a:srgbClr val="D8750D"/>
                </a:solidFill>
                <a:latin typeface="+mn-lt"/>
                <a:cs typeface="Times New Roman" pitchFamily="18" charset="0"/>
              </a:rPr>
              <a:t>·</a:t>
            </a:r>
            <a:r>
              <a:rPr lang="en-US" sz="1400" b="0" i="1" dirty="0">
                <a:solidFill>
                  <a:srgbClr val="D8750D"/>
                </a:solidFill>
                <a:latin typeface="+mn-lt"/>
              </a:rPr>
              <a:t>|D| = 1,000,000,000</a:t>
            </a:r>
          </a:p>
          <a:p>
            <a:pPr algn="just"/>
            <a:endParaRPr lang="en-US" sz="1400" b="0" dirty="0">
              <a:solidFill>
                <a:srgbClr val="D8750D"/>
              </a:solidFill>
              <a:latin typeface="+mn-lt"/>
            </a:endParaRPr>
          </a:p>
        </p:txBody>
      </p:sp>
      <p:sp>
        <p:nvSpPr>
          <p:cNvPr id="4" name="Title 3"/>
          <p:cNvSpPr>
            <a:spLocks noGrp="1"/>
          </p:cNvSpPr>
          <p:nvPr>
            <p:ph type="title" idx="4294967295"/>
          </p:nvPr>
        </p:nvSpPr>
        <p:spPr/>
        <p:txBody>
          <a:bodyPr>
            <a:normAutofit/>
          </a:bodyPr>
          <a:lstStyle/>
          <a:p>
            <a:pPr rtl="0" fontAlgn="base"/>
            <a:r>
              <a:rPr lang="en-US" kern="1200" dirty="0" smtClean="0">
                <a:solidFill>
                  <a:srgbClr val="50B3CF"/>
                </a:solidFill>
                <a:effectLst/>
                <a:ea typeface="ＭＳ Ｐゴシック" panose="020B0600070205080204" pitchFamily="34" charset="-128"/>
                <a:cs typeface="+mn-cs"/>
              </a:rPr>
              <a:t>  </a:t>
            </a:r>
            <a:r>
              <a:rPr lang="en-US" dirty="0"/>
              <a:t>Naïve Implementation</a:t>
            </a:r>
          </a:p>
        </p:txBody>
      </p:sp>
    </p:spTree>
    <p:extLst>
      <p:ext uri="{BB962C8B-B14F-4D97-AF65-F5344CB8AC3E}">
        <p14:creationId xmlns:p14="http://schemas.microsoft.com/office/powerpoint/2010/main" val="14564475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8496944" cy="461665"/>
          </a:xfrm>
          <a:prstGeom prst="rect">
            <a:avLst/>
          </a:prstGeom>
          <a:noFill/>
        </p:spPr>
        <p:txBody>
          <a:bodyPr wrap="square" rtlCol="0">
            <a:spAutoFit/>
          </a:bodyPr>
          <a:lstStyle/>
          <a:p>
            <a:endParaRPr lang="en-US" dirty="0"/>
          </a:p>
        </p:txBody>
      </p:sp>
      <p:sp>
        <p:nvSpPr>
          <p:cNvPr id="4" name="TextBox 3"/>
          <p:cNvSpPr txBox="1"/>
          <p:nvPr/>
        </p:nvSpPr>
        <p:spPr>
          <a:xfrm>
            <a:off x="382252" y="980728"/>
            <a:ext cx="8424936" cy="3539430"/>
          </a:xfrm>
          <a:prstGeom prst="rect">
            <a:avLst/>
          </a:prstGeom>
          <a:noFill/>
        </p:spPr>
        <p:txBody>
          <a:bodyPr wrap="square" rtlCol="0">
            <a:spAutoFit/>
          </a:bodyPr>
          <a:lstStyle/>
          <a:p>
            <a:r>
              <a:rPr lang="en-US" sz="1400" b="0" dirty="0">
                <a:solidFill>
                  <a:schemeClr val="tx2"/>
                </a:solidFill>
                <a:latin typeface="+mn-lt"/>
              </a:rPr>
              <a:t>&gt;&gt;&gt; dog = </a:t>
            </a:r>
            <a:r>
              <a:rPr lang="en-US" sz="1400" b="0" dirty="0" err="1">
                <a:solidFill>
                  <a:schemeClr val="tx2"/>
                </a:solidFill>
                <a:latin typeface="+mn-lt"/>
              </a:rPr>
              <a:t>wn.synset</a:t>
            </a:r>
            <a:r>
              <a:rPr lang="en-US" sz="1400" b="0" dirty="0">
                <a:solidFill>
                  <a:schemeClr val="tx2"/>
                </a:solidFill>
                <a:latin typeface="+mn-lt"/>
              </a:rPr>
              <a:t>('dog.n.01</a:t>
            </a:r>
            <a:r>
              <a:rPr lang="en-US" sz="1400" b="0" dirty="0" smtClean="0">
                <a:solidFill>
                  <a:schemeClr val="tx2"/>
                </a:solidFill>
                <a:latin typeface="+mn-lt"/>
              </a:rPr>
              <a:t>')  &gt;&gt;&gt; </a:t>
            </a:r>
            <a:r>
              <a:rPr lang="en-US" sz="1400" b="0" dirty="0">
                <a:solidFill>
                  <a:schemeClr val="tx2"/>
                </a:solidFill>
                <a:latin typeface="+mn-lt"/>
              </a:rPr>
              <a:t>hit = </a:t>
            </a:r>
            <a:r>
              <a:rPr lang="en-US" sz="1400" b="0" dirty="0" err="1">
                <a:solidFill>
                  <a:schemeClr val="tx2"/>
                </a:solidFill>
                <a:latin typeface="+mn-lt"/>
              </a:rPr>
              <a:t>wn.synset</a:t>
            </a:r>
            <a:r>
              <a:rPr lang="en-US" sz="1400" b="0" dirty="0">
                <a:solidFill>
                  <a:schemeClr val="tx2"/>
                </a:solidFill>
                <a:latin typeface="+mn-lt"/>
              </a:rPr>
              <a:t>('hit.v.01')</a:t>
            </a:r>
          </a:p>
          <a:p>
            <a:r>
              <a:rPr lang="en-US" sz="1400" b="0" dirty="0" smtClean="0">
                <a:solidFill>
                  <a:schemeClr val="tx2"/>
                </a:solidFill>
                <a:latin typeface="+mn-lt"/>
              </a:rPr>
              <a:t>&gt;&gt;&gt; </a:t>
            </a:r>
            <a:r>
              <a:rPr lang="en-US" sz="1400" b="0" dirty="0">
                <a:solidFill>
                  <a:schemeClr val="tx2"/>
                </a:solidFill>
                <a:latin typeface="+mn-lt"/>
              </a:rPr>
              <a:t>cat = </a:t>
            </a:r>
            <a:r>
              <a:rPr lang="en-US" sz="1400" b="0" dirty="0" err="1">
                <a:solidFill>
                  <a:schemeClr val="tx2"/>
                </a:solidFill>
                <a:latin typeface="+mn-lt"/>
              </a:rPr>
              <a:t>wn.synset</a:t>
            </a:r>
            <a:r>
              <a:rPr lang="en-US" sz="1400" b="0" dirty="0">
                <a:solidFill>
                  <a:schemeClr val="tx2"/>
                </a:solidFill>
                <a:latin typeface="+mn-lt"/>
              </a:rPr>
              <a:t>('cat.n.01</a:t>
            </a:r>
            <a:r>
              <a:rPr lang="en-US" sz="1400" b="0" dirty="0" smtClean="0">
                <a:solidFill>
                  <a:schemeClr val="tx2"/>
                </a:solidFill>
                <a:latin typeface="+mn-lt"/>
              </a:rPr>
              <a:t>')    &gt;&gt;&gt; </a:t>
            </a:r>
            <a:r>
              <a:rPr lang="en-US" sz="1400" b="0" dirty="0">
                <a:solidFill>
                  <a:schemeClr val="tx2"/>
                </a:solidFill>
                <a:latin typeface="+mn-lt"/>
              </a:rPr>
              <a:t>slap = </a:t>
            </a:r>
            <a:r>
              <a:rPr lang="en-US" sz="1400" b="0" dirty="0" err="1">
                <a:solidFill>
                  <a:schemeClr val="tx2"/>
                </a:solidFill>
                <a:latin typeface="+mn-lt"/>
              </a:rPr>
              <a:t>wn.synset</a:t>
            </a:r>
            <a:r>
              <a:rPr lang="en-US" sz="1400" b="0" dirty="0">
                <a:solidFill>
                  <a:schemeClr val="tx2"/>
                </a:solidFill>
                <a:latin typeface="+mn-lt"/>
              </a:rPr>
              <a:t>('slap.v.01</a:t>
            </a:r>
            <a:r>
              <a:rPr lang="en-US" sz="1400" b="0" dirty="0" smtClean="0">
                <a:solidFill>
                  <a:schemeClr val="tx2"/>
                </a:solidFill>
                <a:latin typeface="+mn-lt"/>
              </a:rPr>
              <a:t>')</a:t>
            </a:r>
          </a:p>
          <a:p>
            <a:endParaRPr lang="en-US" sz="1400" b="0" dirty="0">
              <a:solidFill>
                <a:schemeClr val="tx2"/>
              </a:solidFill>
              <a:latin typeface="+mn-lt"/>
            </a:endParaRPr>
          </a:p>
          <a:p>
            <a:pPr marL="285750" indent="-285750">
              <a:buFont typeface="Arial" panose="020B0604020202020204" pitchFamily="34" charset="0"/>
              <a:buChar char="•"/>
            </a:pPr>
            <a:r>
              <a:rPr lang="en-US" sz="1400" b="0" dirty="0">
                <a:solidFill>
                  <a:schemeClr val="accent2"/>
                </a:solidFill>
                <a:latin typeface="+mn-lt"/>
              </a:rPr>
              <a:t>synset1.path_similarity(synset2): </a:t>
            </a:r>
            <a:endParaRPr lang="en-US" sz="1400" b="0" dirty="0" smtClean="0">
              <a:solidFill>
                <a:schemeClr val="accent2"/>
              </a:solidFill>
              <a:latin typeface="+mn-lt"/>
            </a:endParaRPr>
          </a:p>
          <a:p>
            <a:endParaRPr lang="en-US" sz="1400" dirty="0">
              <a:solidFill>
                <a:schemeClr val="tx2"/>
              </a:solidFill>
              <a:latin typeface="+mn-lt"/>
            </a:endParaRPr>
          </a:p>
          <a:p>
            <a:r>
              <a:rPr lang="en-US" sz="1400" dirty="0" smtClean="0">
                <a:solidFill>
                  <a:schemeClr val="tx2"/>
                </a:solidFill>
                <a:latin typeface="+mn-lt"/>
              </a:rPr>
              <a:t>Path Similarity: </a:t>
            </a:r>
            <a:r>
              <a:rPr lang="en-US" sz="1400" b="0" dirty="0" smtClean="0">
                <a:solidFill>
                  <a:schemeClr val="tx2"/>
                </a:solidFill>
                <a:latin typeface="+mn-lt"/>
              </a:rPr>
              <a:t>Return </a:t>
            </a:r>
            <a:r>
              <a:rPr lang="en-US" sz="1400" b="0" dirty="0">
                <a:solidFill>
                  <a:schemeClr val="tx2"/>
                </a:solidFill>
                <a:latin typeface="+mn-lt"/>
              </a:rPr>
              <a:t>a score denoting how similar two word senses are, based on the shortest path that connects the senses in the is-a (hypernym/</a:t>
            </a:r>
            <a:r>
              <a:rPr lang="en-US" sz="1400" b="0" dirty="0" err="1">
                <a:solidFill>
                  <a:schemeClr val="tx2"/>
                </a:solidFill>
                <a:latin typeface="+mn-lt"/>
              </a:rPr>
              <a:t>hypnoym</a:t>
            </a:r>
            <a:r>
              <a:rPr lang="en-US" sz="1400" b="0" dirty="0">
                <a:solidFill>
                  <a:schemeClr val="tx2"/>
                </a:solidFill>
                <a:latin typeface="+mn-lt"/>
              </a:rPr>
              <a:t>) taxonomy. </a:t>
            </a:r>
            <a:endParaRPr lang="en-US" sz="1400" b="0" dirty="0" smtClean="0">
              <a:solidFill>
                <a:schemeClr val="tx2"/>
              </a:solidFill>
              <a:latin typeface="+mn-lt"/>
            </a:endParaRPr>
          </a:p>
          <a:p>
            <a:endParaRPr lang="en-US" sz="1400" b="0" dirty="0">
              <a:solidFill>
                <a:schemeClr val="tx2"/>
              </a:solidFill>
              <a:latin typeface="+mn-lt"/>
            </a:endParaRPr>
          </a:p>
          <a:p>
            <a:r>
              <a:rPr lang="en-US" sz="1400" b="0" dirty="0">
                <a:solidFill>
                  <a:schemeClr val="tx2"/>
                </a:solidFill>
                <a:latin typeface="+mn-lt"/>
              </a:rPr>
              <a:t>&gt;&gt;&gt; </a:t>
            </a:r>
            <a:r>
              <a:rPr lang="en-US" sz="1400" b="0" dirty="0" err="1">
                <a:solidFill>
                  <a:schemeClr val="tx2"/>
                </a:solidFill>
                <a:latin typeface="+mn-lt"/>
              </a:rPr>
              <a:t>dog.path_similarity</a:t>
            </a:r>
            <a:r>
              <a:rPr lang="en-US" sz="1400" b="0" dirty="0">
                <a:solidFill>
                  <a:schemeClr val="tx2"/>
                </a:solidFill>
                <a:latin typeface="+mn-lt"/>
              </a:rPr>
              <a:t>(cat)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0.2...</a:t>
            </a:r>
          </a:p>
          <a:p>
            <a:r>
              <a:rPr lang="en-US" sz="1400" b="0" dirty="0">
                <a:solidFill>
                  <a:schemeClr val="tx2"/>
                </a:solidFill>
                <a:latin typeface="+mn-lt"/>
              </a:rPr>
              <a:t>&gt;&gt;&gt; </a:t>
            </a:r>
            <a:r>
              <a:rPr lang="en-US" sz="1400" b="0" dirty="0" err="1">
                <a:solidFill>
                  <a:schemeClr val="tx2"/>
                </a:solidFill>
                <a:latin typeface="+mn-lt"/>
              </a:rPr>
              <a:t>hit.path_similarity</a:t>
            </a:r>
            <a:r>
              <a:rPr lang="en-US" sz="1400" b="0" dirty="0">
                <a:solidFill>
                  <a:schemeClr val="tx2"/>
                </a:solidFill>
                <a:latin typeface="+mn-lt"/>
              </a:rPr>
              <a:t>(slap)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0.142...</a:t>
            </a:r>
          </a:p>
          <a:p>
            <a:r>
              <a:rPr lang="en-US" sz="1400" b="0" dirty="0">
                <a:solidFill>
                  <a:schemeClr val="tx2"/>
                </a:solidFill>
                <a:latin typeface="+mn-lt"/>
              </a:rPr>
              <a:t>&gt;&gt;&gt; </a:t>
            </a:r>
            <a:r>
              <a:rPr lang="en-US" sz="1400" b="0" dirty="0" err="1">
                <a:solidFill>
                  <a:schemeClr val="tx2"/>
                </a:solidFill>
                <a:latin typeface="+mn-lt"/>
              </a:rPr>
              <a:t>wn.path_similarity</a:t>
            </a:r>
            <a:r>
              <a:rPr lang="en-US" sz="1400" b="0" dirty="0">
                <a:solidFill>
                  <a:schemeClr val="tx2"/>
                </a:solidFill>
                <a:latin typeface="+mn-lt"/>
              </a:rPr>
              <a:t>(hit, slap)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0.142...</a:t>
            </a:r>
          </a:p>
          <a:p>
            <a:endParaRPr lang="en-US" sz="1400" b="0" dirty="0">
              <a:solidFill>
                <a:schemeClr val="tx2"/>
              </a:solidFill>
              <a:latin typeface="+mn-lt"/>
            </a:endParaRPr>
          </a:p>
          <a:p>
            <a:pPr lvl="0" eaLnBrk="0" hangingPunct="0"/>
            <a:endParaRPr lang="en-US" altLang="en-US" sz="1400" b="0" dirty="0" smtClean="0">
              <a:solidFill>
                <a:schemeClr val="tx2"/>
              </a:solidFill>
              <a:latin typeface="+mn-lt"/>
            </a:endParaRPr>
          </a:p>
        </p:txBody>
      </p:sp>
      <p:sp>
        <p:nvSpPr>
          <p:cNvPr id="29" name="Title 28"/>
          <p:cNvSpPr>
            <a:spLocks noGrp="1"/>
          </p:cNvSpPr>
          <p:nvPr>
            <p:ph type="title" idx="4294967295"/>
          </p:nvPr>
        </p:nvSpPr>
        <p:spPr>
          <a:xfrm>
            <a:off x="323528" y="236603"/>
            <a:ext cx="8382437" cy="607258"/>
          </a:xfrm>
        </p:spPr>
        <p:txBody>
          <a:bodyPr/>
          <a:lstStyle/>
          <a:p>
            <a:pPr fontAlgn="base"/>
            <a:r>
              <a:rPr lang="en-US" sz="2400" kern="1200" dirty="0" smtClean="0">
                <a:solidFill>
                  <a:srgbClr val="50B3CF"/>
                </a:solidFill>
                <a:effectLst/>
                <a:latin typeface="Arial" panose="020B0604020202020204" pitchFamily="34" charset="0"/>
                <a:ea typeface="PMingLiU"/>
                <a:cs typeface="+mn-cs"/>
              </a:rPr>
              <a:t> </a:t>
            </a:r>
            <a:r>
              <a:rPr lang="en-US" dirty="0"/>
              <a:t>Wordnet Similarity Measures</a:t>
            </a:r>
          </a:p>
        </p:txBody>
      </p:sp>
      <p:sp>
        <p:nvSpPr>
          <p:cNvPr id="3" name="TextBox 2"/>
          <p:cNvSpPr txBox="1"/>
          <p:nvPr/>
        </p:nvSpPr>
        <p:spPr>
          <a:xfrm>
            <a:off x="395536" y="5805264"/>
            <a:ext cx="8310429" cy="246221"/>
          </a:xfrm>
          <a:prstGeom prst="rect">
            <a:avLst/>
          </a:prstGeom>
          <a:noFill/>
        </p:spPr>
        <p:txBody>
          <a:bodyPr wrap="square" rtlCol="0">
            <a:spAutoFit/>
          </a:bodyPr>
          <a:lstStyle/>
          <a:p>
            <a:r>
              <a:rPr lang="en-US" sz="1000" b="0" i="1" dirty="0">
                <a:solidFill>
                  <a:schemeClr val="tx2"/>
                </a:solidFill>
              </a:rPr>
              <a:t>Source : http://www.nltk.org/howto/wordnet.html</a:t>
            </a:r>
          </a:p>
        </p:txBody>
      </p:sp>
    </p:spTree>
    <p:extLst>
      <p:ext uri="{BB962C8B-B14F-4D97-AF65-F5344CB8AC3E}">
        <p14:creationId xmlns:p14="http://schemas.microsoft.com/office/powerpoint/2010/main" val="2069645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722313"/>
            <a:ext cx="8424936" cy="3970318"/>
          </a:xfrm>
          <a:prstGeom prst="rect">
            <a:avLst/>
          </a:prstGeom>
          <a:noFill/>
        </p:spPr>
        <p:txBody>
          <a:bodyPr wrap="square" rtlCol="0">
            <a:spAutoFit/>
          </a:bodyPr>
          <a:lstStyle/>
          <a:p>
            <a:pPr marL="285750" indent="-285750">
              <a:buFont typeface="Arial" panose="020B0604020202020204" pitchFamily="34" charset="0"/>
              <a:buChar char="•"/>
            </a:pPr>
            <a:endParaRPr lang="en-US" sz="1400" b="0" dirty="0" smtClean="0">
              <a:solidFill>
                <a:schemeClr val="accent2"/>
              </a:solidFill>
              <a:latin typeface="+mn-lt"/>
            </a:endParaRPr>
          </a:p>
          <a:p>
            <a:pPr marL="285750" indent="-285750">
              <a:buFont typeface="Arial" panose="020B0604020202020204" pitchFamily="34" charset="0"/>
              <a:buChar char="•"/>
            </a:pPr>
            <a:r>
              <a:rPr lang="en-US" sz="1400" b="0" dirty="0" smtClean="0">
                <a:solidFill>
                  <a:schemeClr val="accent2"/>
                </a:solidFill>
                <a:latin typeface="+mn-lt"/>
              </a:rPr>
              <a:t>synset1.lch_similarity(synset2</a:t>
            </a:r>
            <a:r>
              <a:rPr lang="en-US" sz="1400" b="0" dirty="0">
                <a:solidFill>
                  <a:schemeClr val="accent2"/>
                </a:solidFill>
                <a:latin typeface="+mn-lt"/>
              </a:rPr>
              <a:t>): </a:t>
            </a:r>
            <a:endParaRPr lang="en-US" sz="1400" b="0" dirty="0" smtClean="0">
              <a:solidFill>
                <a:schemeClr val="accent2"/>
              </a:solidFill>
              <a:latin typeface="+mn-lt"/>
            </a:endParaRPr>
          </a:p>
          <a:p>
            <a:endParaRPr lang="en-US" sz="1400" b="0" dirty="0" smtClean="0">
              <a:solidFill>
                <a:schemeClr val="accent2"/>
              </a:solidFill>
              <a:latin typeface="+mn-lt"/>
            </a:endParaRPr>
          </a:p>
          <a:p>
            <a:r>
              <a:rPr lang="en-US" sz="1400" b="0" dirty="0" smtClean="0">
                <a:solidFill>
                  <a:srgbClr val="C00000"/>
                </a:solidFill>
                <a:latin typeface="+mn-lt"/>
              </a:rPr>
              <a:t>Leacock-</a:t>
            </a:r>
            <a:r>
              <a:rPr lang="en-US" sz="1400" b="0" dirty="0" err="1" smtClean="0">
                <a:solidFill>
                  <a:srgbClr val="C00000"/>
                </a:solidFill>
                <a:latin typeface="+mn-lt"/>
              </a:rPr>
              <a:t>Chodorow</a:t>
            </a:r>
            <a:r>
              <a:rPr lang="en-US" sz="1400" b="0" dirty="0" smtClean="0">
                <a:solidFill>
                  <a:srgbClr val="C00000"/>
                </a:solidFill>
                <a:latin typeface="+mn-lt"/>
              </a:rPr>
              <a:t> </a:t>
            </a:r>
            <a:r>
              <a:rPr lang="en-US" sz="1400" b="0" dirty="0">
                <a:solidFill>
                  <a:srgbClr val="C00000"/>
                </a:solidFill>
                <a:latin typeface="+mn-lt"/>
              </a:rPr>
              <a:t>Similarity</a:t>
            </a:r>
            <a:r>
              <a:rPr lang="en-US" sz="1400" b="0" dirty="0">
                <a:solidFill>
                  <a:schemeClr val="tx2"/>
                </a:solidFill>
                <a:latin typeface="+mn-lt"/>
              </a:rPr>
              <a:t>: Return a score denoting how similar two word senses are, based on the shortest path that connects the senses (as above) and the maximum depth of the taxonomy in which the senses occur. </a:t>
            </a:r>
            <a:endParaRPr lang="en-US" sz="1400" b="0" dirty="0" smtClean="0">
              <a:solidFill>
                <a:schemeClr val="tx2"/>
              </a:solidFill>
              <a:latin typeface="+mn-lt"/>
            </a:endParaRPr>
          </a:p>
          <a:p>
            <a:endParaRPr lang="en-US" sz="1400" b="0" dirty="0">
              <a:solidFill>
                <a:schemeClr val="tx2"/>
              </a:solidFill>
              <a:latin typeface="+mn-lt"/>
            </a:endParaRPr>
          </a:p>
          <a:p>
            <a:r>
              <a:rPr lang="en-US" sz="1400" b="0" dirty="0">
                <a:solidFill>
                  <a:schemeClr val="tx2"/>
                </a:solidFill>
                <a:latin typeface="+mn-lt"/>
              </a:rPr>
              <a:t>&gt;&gt;&gt; </a:t>
            </a:r>
            <a:r>
              <a:rPr lang="en-US" sz="1400" b="0" dirty="0" err="1">
                <a:solidFill>
                  <a:schemeClr val="tx2"/>
                </a:solidFill>
                <a:latin typeface="+mn-lt"/>
              </a:rPr>
              <a:t>dog.lch_similarity</a:t>
            </a:r>
            <a:r>
              <a:rPr lang="en-US" sz="1400" b="0" dirty="0">
                <a:solidFill>
                  <a:schemeClr val="tx2"/>
                </a:solidFill>
                <a:latin typeface="+mn-lt"/>
              </a:rPr>
              <a:t>(cat)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2.028...</a:t>
            </a:r>
          </a:p>
          <a:p>
            <a:r>
              <a:rPr lang="en-US" sz="1400" b="0" dirty="0">
                <a:solidFill>
                  <a:schemeClr val="tx2"/>
                </a:solidFill>
                <a:latin typeface="+mn-lt"/>
              </a:rPr>
              <a:t>&gt;&gt;&gt; </a:t>
            </a:r>
            <a:r>
              <a:rPr lang="en-US" sz="1400" b="0" dirty="0" err="1">
                <a:solidFill>
                  <a:schemeClr val="tx2"/>
                </a:solidFill>
                <a:latin typeface="+mn-lt"/>
              </a:rPr>
              <a:t>hit.lch_similarity</a:t>
            </a:r>
            <a:r>
              <a:rPr lang="en-US" sz="1400" b="0" dirty="0">
                <a:solidFill>
                  <a:schemeClr val="tx2"/>
                </a:solidFill>
                <a:latin typeface="+mn-lt"/>
              </a:rPr>
              <a:t>(slap)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1.312...</a:t>
            </a:r>
          </a:p>
          <a:p>
            <a:r>
              <a:rPr lang="en-US" sz="1400" b="0" dirty="0">
                <a:solidFill>
                  <a:schemeClr val="tx2"/>
                </a:solidFill>
                <a:latin typeface="+mn-lt"/>
              </a:rPr>
              <a:t>&gt;&gt;&gt; </a:t>
            </a:r>
            <a:r>
              <a:rPr lang="en-US" sz="1400" b="0" dirty="0" err="1">
                <a:solidFill>
                  <a:schemeClr val="tx2"/>
                </a:solidFill>
                <a:latin typeface="+mn-lt"/>
              </a:rPr>
              <a:t>wn.lch_similarity</a:t>
            </a:r>
            <a:r>
              <a:rPr lang="en-US" sz="1400" b="0" dirty="0">
                <a:solidFill>
                  <a:schemeClr val="tx2"/>
                </a:solidFill>
                <a:latin typeface="+mn-lt"/>
              </a:rPr>
              <a:t>(hit, slap)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1.312...</a:t>
            </a:r>
          </a:p>
          <a:p>
            <a:r>
              <a:rPr lang="en-US" sz="1400" b="0" dirty="0">
                <a:solidFill>
                  <a:schemeClr val="tx2"/>
                </a:solidFill>
                <a:latin typeface="+mn-lt"/>
              </a:rPr>
              <a:t>&gt;&gt;&gt; print(</a:t>
            </a:r>
            <a:r>
              <a:rPr lang="en-US" sz="1400" b="0" dirty="0" err="1">
                <a:solidFill>
                  <a:schemeClr val="tx2"/>
                </a:solidFill>
                <a:latin typeface="+mn-lt"/>
              </a:rPr>
              <a:t>hit.lch_similarity</a:t>
            </a:r>
            <a:r>
              <a:rPr lang="en-US" sz="1400" b="0" dirty="0">
                <a:solidFill>
                  <a:schemeClr val="tx2"/>
                </a:solidFill>
                <a:latin typeface="+mn-lt"/>
              </a:rPr>
              <a:t>(slap, </a:t>
            </a:r>
            <a:r>
              <a:rPr lang="en-US" sz="1400" b="0" dirty="0" err="1">
                <a:solidFill>
                  <a:schemeClr val="tx2"/>
                </a:solidFill>
                <a:latin typeface="+mn-lt"/>
              </a:rPr>
              <a:t>simulate_root</a:t>
            </a:r>
            <a:r>
              <a:rPr lang="en-US" sz="1400" b="0" dirty="0">
                <a:solidFill>
                  <a:schemeClr val="tx2"/>
                </a:solidFill>
                <a:latin typeface="+mn-lt"/>
              </a:rPr>
              <a:t>=False))</a:t>
            </a:r>
          </a:p>
          <a:p>
            <a:r>
              <a:rPr lang="en-US" sz="1400" b="0" dirty="0">
                <a:solidFill>
                  <a:schemeClr val="tx2"/>
                </a:solidFill>
                <a:latin typeface="+mn-lt"/>
              </a:rPr>
              <a:t>None</a:t>
            </a:r>
          </a:p>
          <a:p>
            <a:r>
              <a:rPr lang="en-US" sz="1400" b="0" dirty="0">
                <a:solidFill>
                  <a:schemeClr val="tx2"/>
                </a:solidFill>
                <a:latin typeface="+mn-lt"/>
              </a:rPr>
              <a:t>&gt;&gt;&gt; print(</a:t>
            </a:r>
            <a:r>
              <a:rPr lang="en-US" sz="1400" b="0" dirty="0" err="1">
                <a:solidFill>
                  <a:schemeClr val="tx2"/>
                </a:solidFill>
                <a:latin typeface="+mn-lt"/>
              </a:rPr>
              <a:t>wn.lch_similarity</a:t>
            </a:r>
            <a:r>
              <a:rPr lang="en-US" sz="1400" b="0" dirty="0">
                <a:solidFill>
                  <a:schemeClr val="tx2"/>
                </a:solidFill>
                <a:latin typeface="+mn-lt"/>
              </a:rPr>
              <a:t>(hit, slap, </a:t>
            </a:r>
            <a:r>
              <a:rPr lang="en-US" sz="1400" b="0" dirty="0" err="1">
                <a:solidFill>
                  <a:schemeClr val="tx2"/>
                </a:solidFill>
                <a:latin typeface="+mn-lt"/>
              </a:rPr>
              <a:t>simulate_root</a:t>
            </a:r>
            <a:r>
              <a:rPr lang="en-US" sz="1400" b="0" dirty="0">
                <a:solidFill>
                  <a:schemeClr val="tx2"/>
                </a:solidFill>
                <a:latin typeface="+mn-lt"/>
              </a:rPr>
              <a:t>=False))</a:t>
            </a:r>
          </a:p>
          <a:p>
            <a:r>
              <a:rPr lang="en-US" sz="1400" b="0" dirty="0">
                <a:solidFill>
                  <a:schemeClr val="tx2"/>
                </a:solidFill>
                <a:latin typeface="+mn-lt"/>
              </a:rPr>
              <a:t>None</a:t>
            </a:r>
          </a:p>
          <a:p>
            <a:pPr lvl="0" eaLnBrk="0" hangingPunct="0"/>
            <a:endParaRPr lang="en-US" altLang="en-US" sz="1400" b="0" dirty="0" smtClean="0">
              <a:solidFill>
                <a:schemeClr val="tx2"/>
              </a:solidFill>
              <a:latin typeface="+mn-lt"/>
            </a:endParaRPr>
          </a:p>
        </p:txBody>
      </p:sp>
      <p:sp>
        <p:nvSpPr>
          <p:cNvPr id="3" name="Title 2"/>
          <p:cNvSpPr>
            <a:spLocks noGrp="1"/>
          </p:cNvSpPr>
          <p:nvPr>
            <p:ph type="title" idx="4294967295"/>
          </p:nvPr>
        </p:nvSpPr>
        <p:spPr>
          <a:xfrm>
            <a:off x="312128" y="187852"/>
            <a:ext cx="8382437" cy="607258"/>
          </a:xfrm>
        </p:spPr>
        <p:txBody>
          <a:bodyPr>
            <a:normAutofit/>
          </a:bodyPr>
          <a:lstStyle/>
          <a:p>
            <a:pPr rtl="0" fontAlgn="base"/>
            <a:r>
              <a:rPr lang="en-US" kern="1200" dirty="0" smtClean="0">
                <a:solidFill>
                  <a:srgbClr val="50B3CF"/>
                </a:solidFill>
                <a:effectLst/>
                <a:latin typeface="+mn-lt"/>
                <a:ea typeface="PMingLiU"/>
                <a:cs typeface="+mn-cs"/>
              </a:rPr>
              <a:t> </a:t>
            </a:r>
            <a:r>
              <a:rPr lang="en-US" dirty="0"/>
              <a:t>Wordnet Similarity Measures Cont…</a:t>
            </a:r>
          </a:p>
        </p:txBody>
      </p:sp>
      <p:sp>
        <p:nvSpPr>
          <p:cNvPr id="5" name="TextBox 4"/>
          <p:cNvSpPr txBox="1"/>
          <p:nvPr/>
        </p:nvSpPr>
        <p:spPr>
          <a:xfrm>
            <a:off x="395536" y="5805264"/>
            <a:ext cx="8310429" cy="246221"/>
          </a:xfrm>
          <a:prstGeom prst="rect">
            <a:avLst/>
          </a:prstGeom>
          <a:noFill/>
        </p:spPr>
        <p:txBody>
          <a:bodyPr wrap="square" rtlCol="0">
            <a:spAutoFit/>
          </a:bodyPr>
          <a:lstStyle/>
          <a:p>
            <a:r>
              <a:rPr lang="en-US" sz="1000" b="0" i="1" dirty="0">
                <a:solidFill>
                  <a:schemeClr val="tx2"/>
                </a:solidFill>
              </a:rPr>
              <a:t>Source : http://www.nltk.org/howto/wordnet.html</a:t>
            </a:r>
          </a:p>
        </p:txBody>
      </p:sp>
    </p:spTree>
    <p:extLst>
      <p:ext uri="{BB962C8B-B14F-4D97-AF65-F5344CB8AC3E}">
        <p14:creationId xmlns:p14="http://schemas.microsoft.com/office/powerpoint/2010/main" val="1216031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722313"/>
            <a:ext cx="8424936" cy="3970318"/>
          </a:xfrm>
          <a:prstGeom prst="rect">
            <a:avLst/>
          </a:prstGeom>
          <a:noFill/>
        </p:spPr>
        <p:txBody>
          <a:bodyPr wrap="square" rtlCol="0">
            <a:spAutoFit/>
          </a:bodyPr>
          <a:lstStyle/>
          <a:p>
            <a:pPr marL="285750" indent="-285750">
              <a:buFont typeface="Arial" panose="020B0604020202020204" pitchFamily="34" charset="0"/>
              <a:buChar char="•"/>
            </a:pPr>
            <a:endParaRPr lang="en-US" sz="1400" b="0" dirty="0" smtClean="0">
              <a:solidFill>
                <a:schemeClr val="accent2"/>
              </a:solidFill>
              <a:latin typeface="+mn-lt"/>
            </a:endParaRPr>
          </a:p>
          <a:p>
            <a:pPr marL="285750" indent="-285750">
              <a:buFont typeface="Arial" panose="020B0604020202020204" pitchFamily="34" charset="0"/>
              <a:buChar char="•"/>
            </a:pPr>
            <a:r>
              <a:rPr lang="en-US" sz="1400" b="0" dirty="0" smtClean="0">
                <a:solidFill>
                  <a:schemeClr val="accent2"/>
                </a:solidFill>
                <a:latin typeface="+mn-lt"/>
              </a:rPr>
              <a:t>synset1.wup_similarity(synset2</a:t>
            </a:r>
            <a:r>
              <a:rPr lang="en-US" sz="1400" b="0" dirty="0">
                <a:solidFill>
                  <a:schemeClr val="accent2"/>
                </a:solidFill>
                <a:latin typeface="+mn-lt"/>
              </a:rPr>
              <a:t>): </a:t>
            </a:r>
            <a:endParaRPr lang="en-US" sz="1400" b="0" dirty="0" smtClean="0">
              <a:solidFill>
                <a:schemeClr val="accent2"/>
              </a:solidFill>
              <a:latin typeface="+mn-lt"/>
            </a:endParaRPr>
          </a:p>
          <a:p>
            <a:endParaRPr lang="en-US" sz="1400" b="0" dirty="0">
              <a:solidFill>
                <a:schemeClr val="tx2"/>
              </a:solidFill>
              <a:latin typeface="+mn-lt"/>
            </a:endParaRPr>
          </a:p>
          <a:p>
            <a:r>
              <a:rPr lang="en-US" sz="1400" b="0" dirty="0" smtClean="0">
                <a:solidFill>
                  <a:srgbClr val="C00000"/>
                </a:solidFill>
                <a:latin typeface="+mn-lt"/>
              </a:rPr>
              <a:t>Wu-Palmer </a:t>
            </a:r>
            <a:r>
              <a:rPr lang="en-US" sz="1400" b="0" dirty="0">
                <a:solidFill>
                  <a:srgbClr val="C00000"/>
                </a:solidFill>
                <a:latin typeface="+mn-lt"/>
              </a:rPr>
              <a:t>Similarity</a:t>
            </a:r>
            <a:r>
              <a:rPr lang="en-US" sz="1400" b="0" dirty="0">
                <a:solidFill>
                  <a:schemeClr val="tx2"/>
                </a:solidFill>
                <a:latin typeface="+mn-lt"/>
              </a:rPr>
              <a:t>: Return a score denoting how similar two word senses are, based on the depth of the two senses in the taxonomy and that of their Least Common </a:t>
            </a:r>
            <a:r>
              <a:rPr lang="en-US" sz="1400" b="0" dirty="0" err="1">
                <a:solidFill>
                  <a:schemeClr val="tx2"/>
                </a:solidFill>
                <a:latin typeface="+mn-lt"/>
              </a:rPr>
              <a:t>Subsumer</a:t>
            </a:r>
            <a:r>
              <a:rPr lang="en-US" sz="1400" b="0" dirty="0">
                <a:solidFill>
                  <a:schemeClr val="tx2"/>
                </a:solidFill>
                <a:latin typeface="+mn-lt"/>
              </a:rPr>
              <a:t> (most specific ancestor node). </a:t>
            </a:r>
            <a:endParaRPr lang="en-US" sz="1400" b="0" dirty="0" smtClean="0">
              <a:solidFill>
                <a:schemeClr val="tx2"/>
              </a:solidFill>
              <a:latin typeface="+mn-lt"/>
            </a:endParaRPr>
          </a:p>
          <a:p>
            <a:endParaRPr lang="en-US" sz="1400" b="0" dirty="0" smtClean="0">
              <a:solidFill>
                <a:schemeClr val="tx2"/>
              </a:solidFill>
              <a:latin typeface="+mn-lt"/>
            </a:endParaRPr>
          </a:p>
          <a:p>
            <a:r>
              <a:rPr lang="en-US" sz="1400" b="0" dirty="0">
                <a:solidFill>
                  <a:schemeClr val="tx2"/>
                </a:solidFill>
                <a:latin typeface="+mn-lt"/>
              </a:rPr>
              <a:t>&gt;&gt;&gt; </a:t>
            </a:r>
            <a:r>
              <a:rPr lang="en-US" sz="1400" b="0" dirty="0" err="1">
                <a:solidFill>
                  <a:schemeClr val="tx2"/>
                </a:solidFill>
                <a:latin typeface="+mn-lt"/>
              </a:rPr>
              <a:t>dog.wup_similarity</a:t>
            </a:r>
            <a:r>
              <a:rPr lang="en-US" sz="1400" b="0" dirty="0">
                <a:solidFill>
                  <a:schemeClr val="tx2"/>
                </a:solidFill>
                <a:latin typeface="+mn-lt"/>
              </a:rPr>
              <a:t>(cat)  # </a:t>
            </a:r>
            <a:r>
              <a:rPr lang="en-US" sz="1400" b="0" dirty="0" err="1">
                <a:solidFill>
                  <a:schemeClr val="tx2"/>
                </a:solidFill>
                <a:latin typeface="+mn-lt"/>
              </a:rPr>
              <a:t>doctest</a:t>
            </a:r>
            <a:r>
              <a:rPr lang="en-US" sz="1400" b="0" dirty="0">
                <a:solidFill>
                  <a:schemeClr val="tx2"/>
                </a:solidFill>
                <a:latin typeface="+mn-lt"/>
              </a:rPr>
              <a:t>: +ELLIPSIS</a:t>
            </a:r>
          </a:p>
          <a:p>
            <a:r>
              <a:rPr lang="en-US" sz="1400" b="0" dirty="0">
                <a:solidFill>
                  <a:schemeClr val="tx2"/>
                </a:solidFill>
                <a:latin typeface="+mn-lt"/>
              </a:rPr>
              <a:t>0.857...</a:t>
            </a:r>
          </a:p>
          <a:p>
            <a:r>
              <a:rPr lang="en-US" sz="1400" b="0" dirty="0">
                <a:solidFill>
                  <a:schemeClr val="tx2"/>
                </a:solidFill>
                <a:latin typeface="+mn-lt"/>
              </a:rPr>
              <a:t>&gt;&gt;&gt; </a:t>
            </a:r>
            <a:r>
              <a:rPr lang="en-US" sz="1400" b="0" dirty="0" err="1">
                <a:solidFill>
                  <a:schemeClr val="tx2"/>
                </a:solidFill>
                <a:latin typeface="+mn-lt"/>
              </a:rPr>
              <a:t>hit.wup_similarity</a:t>
            </a:r>
            <a:r>
              <a:rPr lang="en-US" sz="1400" b="0" dirty="0">
                <a:solidFill>
                  <a:schemeClr val="tx2"/>
                </a:solidFill>
                <a:latin typeface="+mn-lt"/>
              </a:rPr>
              <a:t>(slap)</a:t>
            </a:r>
          </a:p>
          <a:p>
            <a:r>
              <a:rPr lang="en-US" sz="1400" b="0" dirty="0">
                <a:solidFill>
                  <a:schemeClr val="tx2"/>
                </a:solidFill>
                <a:latin typeface="+mn-lt"/>
              </a:rPr>
              <a:t>0.25</a:t>
            </a:r>
          </a:p>
          <a:p>
            <a:r>
              <a:rPr lang="en-US" sz="1400" b="0" dirty="0">
                <a:solidFill>
                  <a:schemeClr val="tx2"/>
                </a:solidFill>
                <a:latin typeface="+mn-lt"/>
              </a:rPr>
              <a:t>&gt;&gt;&gt; </a:t>
            </a:r>
            <a:r>
              <a:rPr lang="en-US" sz="1400" b="0" dirty="0" err="1">
                <a:solidFill>
                  <a:schemeClr val="tx2"/>
                </a:solidFill>
                <a:latin typeface="+mn-lt"/>
              </a:rPr>
              <a:t>wn.wup_similarity</a:t>
            </a:r>
            <a:r>
              <a:rPr lang="en-US" sz="1400" b="0" dirty="0">
                <a:solidFill>
                  <a:schemeClr val="tx2"/>
                </a:solidFill>
                <a:latin typeface="+mn-lt"/>
              </a:rPr>
              <a:t>(hit, slap)</a:t>
            </a:r>
          </a:p>
          <a:p>
            <a:r>
              <a:rPr lang="en-US" sz="1400" b="0" dirty="0">
                <a:solidFill>
                  <a:schemeClr val="tx2"/>
                </a:solidFill>
                <a:latin typeface="+mn-lt"/>
              </a:rPr>
              <a:t>0.25</a:t>
            </a:r>
          </a:p>
          <a:p>
            <a:r>
              <a:rPr lang="en-US" sz="1400" b="0" dirty="0">
                <a:solidFill>
                  <a:schemeClr val="tx2"/>
                </a:solidFill>
                <a:latin typeface="+mn-lt"/>
              </a:rPr>
              <a:t>&gt;&gt;&gt; print(</a:t>
            </a:r>
            <a:r>
              <a:rPr lang="en-US" sz="1400" b="0" dirty="0" err="1">
                <a:solidFill>
                  <a:schemeClr val="tx2"/>
                </a:solidFill>
                <a:latin typeface="+mn-lt"/>
              </a:rPr>
              <a:t>hit.wup_similarity</a:t>
            </a:r>
            <a:r>
              <a:rPr lang="en-US" sz="1400" b="0" dirty="0">
                <a:solidFill>
                  <a:schemeClr val="tx2"/>
                </a:solidFill>
                <a:latin typeface="+mn-lt"/>
              </a:rPr>
              <a:t>(slap, </a:t>
            </a:r>
            <a:r>
              <a:rPr lang="en-US" sz="1400" b="0" dirty="0" err="1">
                <a:solidFill>
                  <a:schemeClr val="tx2"/>
                </a:solidFill>
                <a:latin typeface="+mn-lt"/>
              </a:rPr>
              <a:t>simulate_root</a:t>
            </a:r>
            <a:r>
              <a:rPr lang="en-US" sz="1400" b="0" dirty="0">
                <a:solidFill>
                  <a:schemeClr val="tx2"/>
                </a:solidFill>
                <a:latin typeface="+mn-lt"/>
              </a:rPr>
              <a:t>=False))</a:t>
            </a:r>
          </a:p>
          <a:p>
            <a:r>
              <a:rPr lang="en-US" sz="1400" b="0" dirty="0">
                <a:solidFill>
                  <a:schemeClr val="tx2"/>
                </a:solidFill>
                <a:latin typeface="+mn-lt"/>
              </a:rPr>
              <a:t>None</a:t>
            </a:r>
          </a:p>
          <a:p>
            <a:r>
              <a:rPr lang="en-US" sz="1400" b="0" dirty="0">
                <a:solidFill>
                  <a:schemeClr val="tx2"/>
                </a:solidFill>
                <a:latin typeface="+mn-lt"/>
              </a:rPr>
              <a:t>&gt;&gt;&gt; print(</a:t>
            </a:r>
            <a:r>
              <a:rPr lang="en-US" sz="1400" b="0" dirty="0" err="1">
                <a:solidFill>
                  <a:schemeClr val="tx2"/>
                </a:solidFill>
                <a:latin typeface="+mn-lt"/>
              </a:rPr>
              <a:t>wn.wup_similarity</a:t>
            </a:r>
            <a:r>
              <a:rPr lang="en-US" sz="1400" b="0" dirty="0">
                <a:solidFill>
                  <a:schemeClr val="tx2"/>
                </a:solidFill>
                <a:latin typeface="+mn-lt"/>
              </a:rPr>
              <a:t>(hit, slap, </a:t>
            </a:r>
            <a:r>
              <a:rPr lang="en-US" sz="1400" b="0" dirty="0" err="1">
                <a:solidFill>
                  <a:schemeClr val="tx2"/>
                </a:solidFill>
                <a:latin typeface="+mn-lt"/>
              </a:rPr>
              <a:t>simulate_root</a:t>
            </a:r>
            <a:r>
              <a:rPr lang="en-US" sz="1400" b="0" dirty="0">
                <a:solidFill>
                  <a:schemeClr val="tx2"/>
                </a:solidFill>
                <a:latin typeface="+mn-lt"/>
              </a:rPr>
              <a:t>=False))</a:t>
            </a:r>
          </a:p>
          <a:p>
            <a:r>
              <a:rPr lang="en-US" sz="1400" b="0" dirty="0">
                <a:solidFill>
                  <a:schemeClr val="tx2"/>
                </a:solidFill>
                <a:latin typeface="+mn-lt"/>
              </a:rPr>
              <a:t>None</a:t>
            </a:r>
          </a:p>
          <a:p>
            <a:endParaRPr lang="en-US" sz="1400" b="0" dirty="0">
              <a:solidFill>
                <a:schemeClr val="tx2"/>
              </a:solidFill>
              <a:latin typeface="+mn-lt"/>
            </a:endParaRPr>
          </a:p>
        </p:txBody>
      </p:sp>
      <p:sp>
        <p:nvSpPr>
          <p:cNvPr id="3" name="Title 2"/>
          <p:cNvSpPr>
            <a:spLocks noGrp="1"/>
          </p:cNvSpPr>
          <p:nvPr>
            <p:ph type="title" idx="4294967295"/>
          </p:nvPr>
        </p:nvSpPr>
        <p:spPr>
          <a:xfrm>
            <a:off x="323528" y="174180"/>
            <a:ext cx="8382437" cy="607258"/>
          </a:xfrm>
        </p:spPr>
        <p:txBody>
          <a:bodyPr>
            <a:normAutofit/>
          </a:bodyPr>
          <a:lstStyle/>
          <a:p>
            <a:pPr fontAlgn="base"/>
            <a:r>
              <a:rPr lang="en-US" kern="1200" dirty="0" smtClean="0">
                <a:solidFill>
                  <a:srgbClr val="50B3CF"/>
                </a:solidFill>
                <a:effectLst/>
                <a:latin typeface="Arial" panose="020B0604020202020204" pitchFamily="34" charset="0"/>
                <a:ea typeface="PMingLiU"/>
                <a:cs typeface="+mn-cs"/>
              </a:rPr>
              <a:t> </a:t>
            </a:r>
            <a:r>
              <a:rPr lang="en-US" dirty="0"/>
              <a:t>Wordnet Similarity Measures Cont…</a:t>
            </a:r>
          </a:p>
        </p:txBody>
      </p:sp>
      <p:sp>
        <p:nvSpPr>
          <p:cNvPr id="5" name="TextBox 4"/>
          <p:cNvSpPr txBox="1"/>
          <p:nvPr/>
        </p:nvSpPr>
        <p:spPr>
          <a:xfrm>
            <a:off x="395536" y="5805264"/>
            <a:ext cx="8310429" cy="246221"/>
          </a:xfrm>
          <a:prstGeom prst="rect">
            <a:avLst/>
          </a:prstGeom>
          <a:noFill/>
        </p:spPr>
        <p:txBody>
          <a:bodyPr wrap="square" rtlCol="0">
            <a:spAutoFit/>
          </a:bodyPr>
          <a:lstStyle/>
          <a:p>
            <a:r>
              <a:rPr lang="en-US" sz="1000" b="0" i="1" dirty="0">
                <a:solidFill>
                  <a:schemeClr val="tx2"/>
                </a:solidFill>
              </a:rPr>
              <a:t>Source : http://www.nltk.org/howto/wordnet.html</a:t>
            </a:r>
          </a:p>
        </p:txBody>
      </p:sp>
    </p:spTree>
    <p:extLst>
      <p:ext uri="{BB962C8B-B14F-4D97-AF65-F5344CB8AC3E}">
        <p14:creationId xmlns:p14="http://schemas.microsoft.com/office/powerpoint/2010/main" val="3473718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8720"/>
            <a:ext cx="9144000" cy="4692435"/>
          </a:xfrm>
          <a:prstGeom prst="rect">
            <a:avLst/>
          </a:prstGeom>
        </p:spPr>
      </p:pic>
      <p:sp>
        <p:nvSpPr>
          <p:cNvPr id="4" name="Title 3"/>
          <p:cNvSpPr>
            <a:spLocks noGrp="1"/>
          </p:cNvSpPr>
          <p:nvPr>
            <p:ph type="title" idx="4294967295"/>
          </p:nvPr>
        </p:nvSpPr>
        <p:spPr/>
        <p:txBody>
          <a:bodyPr/>
          <a:lstStyle/>
          <a:p>
            <a:pPr rtl="0" fontAlgn="base"/>
            <a:r>
              <a:rPr lang="en-US" sz="2400" b="1" kern="1200" dirty="0" smtClean="0">
                <a:solidFill>
                  <a:srgbClr val="50B3CF"/>
                </a:solidFill>
                <a:effectLst/>
                <a:latin typeface="Arial" panose="020B0604020202020204" pitchFamily="34" charset="0"/>
                <a:ea typeface="ＭＳ Ｐゴシック" panose="020B0600070205080204" pitchFamily="34" charset="-128"/>
                <a:cs typeface="+mn-cs"/>
              </a:rPr>
              <a:t> </a:t>
            </a:r>
            <a:r>
              <a:rPr lang="en-US" dirty="0"/>
              <a:t>Dissimilarity Measurements (Distance Measures</a:t>
            </a:r>
            <a:r>
              <a:rPr lang="en-US" sz="2400" b="1" kern="1200" dirty="0" smtClean="0">
                <a:solidFill>
                  <a:srgbClr val="50B3CF"/>
                </a:solidFill>
                <a:effectLst/>
                <a:latin typeface="Arial" panose="020B0604020202020204" pitchFamily="34" charset="0"/>
                <a:ea typeface="ＭＳ Ｐゴシック" panose="020B0600070205080204" pitchFamily="34" charset="-128"/>
                <a:cs typeface="+mn-cs"/>
              </a:rPr>
              <a:t>)</a:t>
            </a:r>
            <a:endParaRPr lang="en-US" dirty="0"/>
          </a:p>
        </p:txBody>
      </p:sp>
    </p:spTree>
    <p:extLst>
      <p:ext uri="{BB962C8B-B14F-4D97-AF65-F5344CB8AC3E}">
        <p14:creationId xmlns:p14="http://schemas.microsoft.com/office/powerpoint/2010/main" val="3794632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39752" y="3140968"/>
            <a:ext cx="5328592" cy="607258"/>
          </a:xfrm>
        </p:spPr>
        <p:txBody>
          <a:bodyPr>
            <a:normAutofit fontScale="90000"/>
          </a:bodyPr>
          <a:lstStyle/>
          <a:p>
            <a:r>
              <a:rPr lang="en-US" sz="3600" dirty="0" smtClean="0"/>
              <a:t>4. Classification</a:t>
            </a:r>
            <a:endParaRPr lang="en-US" b="1" dirty="0"/>
          </a:p>
        </p:txBody>
      </p:sp>
    </p:spTree>
    <p:extLst>
      <p:ext uri="{BB962C8B-B14F-4D97-AF65-F5344CB8AC3E}">
        <p14:creationId xmlns:p14="http://schemas.microsoft.com/office/powerpoint/2010/main" val="3458086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23528" y="174180"/>
            <a:ext cx="8382437" cy="607258"/>
          </a:xfrm>
        </p:spPr>
        <p:txBody>
          <a:bodyPr>
            <a:normAutofit/>
          </a:bodyPr>
          <a:lstStyle/>
          <a:p>
            <a:pPr fontAlgn="base"/>
            <a:r>
              <a:rPr lang="en-US" dirty="0" smtClean="0">
                <a:solidFill>
                  <a:schemeClr val="accent1">
                    <a:lumMod val="75000"/>
                  </a:schemeClr>
                </a:solidFill>
              </a:rPr>
              <a:t> </a:t>
            </a:r>
            <a:r>
              <a:rPr lang="en-US" dirty="0"/>
              <a:t>What is Classification ?</a:t>
            </a:r>
          </a:p>
        </p:txBody>
      </p:sp>
      <p:sp>
        <p:nvSpPr>
          <p:cNvPr id="6" name="Content Placeholder 2"/>
          <p:cNvSpPr txBox="1">
            <a:spLocks/>
          </p:cNvSpPr>
          <p:nvPr/>
        </p:nvSpPr>
        <p:spPr>
          <a:xfrm>
            <a:off x="628650" y="2132856"/>
            <a:ext cx="4155985" cy="314828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sz="1600" b="1" dirty="0" smtClean="0">
                <a:solidFill>
                  <a:schemeClr val="tx2"/>
                </a:solidFill>
              </a:rPr>
              <a:t>Classification</a:t>
            </a:r>
            <a:r>
              <a:rPr lang="en-US" sz="1600" b="0" dirty="0" smtClean="0">
                <a:solidFill>
                  <a:schemeClr val="tx2"/>
                </a:solidFill>
              </a:rPr>
              <a:t> is the problem of identifying to which of a set of categories (</a:t>
            </a:r>
            <a:r>
              <a:rPr lang="en-US" sz="1600" b="0" dirty="0" smtClean="0">
                <a:solidFill>
                  <a:schemeClr val="tx2"/>
                </a:solidFill>
                <a:cs typeface="Arial" panose="020B0604020202020204" pitchFamily="34" charset="0"/>
              </a:rPr>
              <a:t>sub-populations</a:t>
            </a:r>
            <a:r>
              <a:rPr lang="en-US" sz="1600" b="0" dirty="0" smtClean="0">
                <a:solidFill>
                  <a:schemeClr val="tx2"/>
                </a:solidFill>
              </a:rPr>
              <a:t>) a new observation belongs, on the basis of a training set of data containing observations (or instances) whose category membership is known. </a:t>
            </a:r>
          </a:p>
          <a:p>
            <a:pPr marL="0" indent="0" fontAlgn="auto">
              <a:spcAft>
                <a:spcPts val="0"/>
              </a:spcAft>
              <a:buFont typeface="Arial"/>
              <a:buNone/>
            </a:pPr>
            <a:endParaRPr lang="en-US" b="0" dirty="0" smtClean="0"/>
          </a:p>
        </p:txBody>
      </p:sp>
      <p:pic>
        <p:nvPicPr>
          <p:cNvPr id="7"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844824"/>
            <a:ext cx="3223270" cy="299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724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3</a:t>
            </a:fld>
            <a:endParaRPr lang="en-US" dirty="0"/>
          </a:p>
        </p:txBody>
      </p:sp>
      <p:sp>
        <p:nvSpPr>
          <p:cNvPr id="3" name="Title 2"/>
          <p:cNvSpPr>
            <a:spLocks noGrp="1"/>
          </p:cNvSpPr>
          <p:nvPr>
            <p:ph type="title"/>
          </p:nvPr>
        </p:nvSpPr>
        <p:spPr/>
        <p:txBody>
          <a:bodyPr/>
          <a:lstStyle/>
          <a:p>
            <a:r>
              <a:rPr lang="en-US" dirty="0" smtClean="0"/>
              <a:t>Notable Text Mining Applications</a:t>
            </a:r>
            <a:endParaRPr lang="en-US" dirty="0"/>
          </a:p>
        </p:txBody>
      </p:sp>
      <p:graphicFrame>
        <p:nvGraphicFramePr>
          <p:cNvPr id="4" name="Diagram 3"/>
          <p:cNvGraphicFramePr/>
          <p:nvPr>
            <p:extLst>
              <p:ext uri="{D42A27DB-BD31-4B8C-83A1-F6EECF244321}">
                <p14:modId xmlns:p14="http://schemas.microsoft.com/office/powerpoint/2010/main" val="3183318535"/>
              </p:ext>
            </p:extLst>
          </p:nvPr>
        </p:nvGraphicFramePr>
        <p:xfrm>
          <a:off x="-1044624" y="1052736"/>
          <a:ext cx="7584504" cy="5056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5442871" y="1196752"/>
            <a:ext cx="3312368" cy="3108543"/>
          </a:xfrm>
          <a:prstGeom prst="rect">
            <a:avLst/>
          </a:prstGeom>
        </p:spPr>
        <p:txBody>
          <a:bodyPr wrap="square">
            <a:spAutoFit/>
          </a:bodyPr>
          <a:lstStyle/>
          <a:p>
            <a:pPr marL="285750" indent="-285750">
              <a:buFont typeface="Arial" panose="020B0604020202020204" pitchFamily="34" charset="0"/>
              <a:buChar char="•"/>
            </a:pPr>
            <a:r>
              <a:rPr lang="en-US" sz="1400" dirty="0">
                <a:ea typeface="ＭＳ Ｐゴシック" pitchFamily="34" charset="-128"/>
                <a:cs typeface="Arial" charset="0"/>
              </a:rPr>
              <a:t>Text data is </a:t>
            </a:r>
            <a:r>
              <a:rPr lang="en-US" sz="1400" u="sng" dirty="0">
                <a:solidFill>
                  <a:srgbClr val="FF0000"/>
                </a:solidFill>
                <a:ea typeface="ＭＳ Ｐゴシック" pitchFamily="34" charset="-128"/>
                <a:cs typeface="Arial" charset="0"/>
              </a:rPr>
              <a:t>everywhere</a:t>
            </a:r>
            <a:r>
              <a:rPr lang="en-US" sz="1400" dirty="0">
                <a:ea typeface="ＭＳ Ｐゴシック" pitchFamily="34" charset="-128"/>
                <a:cs typeface="Arial" charset="0"/>
              </a:rPr>
              <a:t> – books, news, articles, financial analysis, blogs, social </a:t>
            </a:r>
            <a:r>
              <a:rPr lang="en-US" sz="1400" dirty="0" smtClean="0">
                <a:ea typeface="ＭＳ Ｐゴシック" pitchFamily="34" charset="-128"/>
                <a:cs typeface="Arial" charset="0"/>
              </a:rPr>
              <a:t>media, </a:t>
            </a:r>
            <a:r>
              <a:rPr lang="en-US" sz="1400" dirty="0" err="1" smtClean="0">
                <a:ea typeface="ＭＳ Ｐゴシック" pitchFamily="34" charset="-128"/>
                <a:cs typeface="Arial" charset="0"/>
              </a:rPr>
              <a:t>etc</a:t>
            </a:r>
            <a:endParaRPr lang="en-US" sz="1400" dirty="0" smtClean="0">
              <a:ea typeface="ＭＳ Ｐゴシック" pitchFamily="34" charset="-128"/>
              <a:cs typeface="Arial" charset="0"/>
            </a:endParaRPr>
          </a:p>
          <a:p>
            <a:pPr marL="285750" indent="-285750">
              <a:buFont typeface="Arial" panose="020B0604020202020204" pitchFamily="34" charset="0"/>
              <a:buChar char="•"/>
            </a:pPr>
            <a:r>
              <a:rPr lang="en-US" sz="1400" dirty="0" smtClean="0">
                <a:ea typeface="ＭＳ Ｐゴシック" pitchFamily="34" charset="-128"/>
                <a:cs typeface="Arial" charset="0"/>
              </a:rPr>
              <a:t>According </a:t>
            </a:r>
            <a:r>
              <a:rPr lang="en-US" sz="1400" dirty="0">
                <a:ea typeface="ＭＳ Ｐゴシック" pitchFamily="34" charset="-128"/>
                <a:cs typeface="Arial" charset="0"/>
              </a:rPr>
              <a:t>to estimates, </a:t>
            </a:r>
            <a:r>
              <a:rPr lang="en-US" sz="1400" u="sng" dirty="0" smtClean="0">
                <a:solidFill>
                  <a:srgbClr val="FF0000"/>
                </a:solidFill>
                <a:ea typeface="ＭＳ Ｐゴシック" pitchFamily="34" charset="-128"/>
                <a:cs typeface="Arial" charset="0"/>
              </a:rPr>
              <a:t>90</a:t>
            </a:r>
            <a:r>
              <a:rPr lang="en-US" sz="1400" u="sng" dirty="0">
                <a:solidFill>
                  <a:srgbClr val="FF0000"/>
                </a:solidFill>
                <a:ea typeface="ＭＳ Ｐゴシック" pitchFamily="34" charset="-128"/>
                <a:cs typeface="Arial" charset="0"/>
              </a:rPr>
              <a:t>% of world’s data </a:t>
            </a:r>
            <a:r>
              <a:rPr lang="en-US" sz="1400" dirty="0">
                <a:ea typeface="ＭＳ Ｐゴシック" pitchFamily="34" charset="-128"/>
                <a:cs typeface="Arial" charset="0"/>
              </a:rPr>
              <a:t>is in “unstructured text </a:t>
            </a:r>
            <a:r>
              <a:rPr lang="en-US" sz="1400" dirty="0" smtClean="0">
                <a:ea typeface="ＭＳ Ｐゴシック" pitchFamily="34" charset="-128"/>
                <a:cs typeface="Arial" charset="0"/>
              </a:rPr>
              <a:t>format” </a:t>
            </a:r>
            <a:r>
              <a:rPr lang="en-US" sz="1000" dirty="0" smtClean="0">
                <a:ea typeface="ＭＳ Ｐゴシック" pitchFamily="34" charset="-128"/>
                <a:cs typeface="Arial" charset="0"/>
              </a:rPr>
              <a:t>(</a:t>
            </a:r>
            <a:r>
              <a:rPr lang="en-US" altLang="en-US" sz="1000" dirty="0"/>
              <a:t>source: Oracle Corporation</a:t>
            </a:r>
            <a:r>
              <a:rPr lang="en-US" sz="1000" dirty="0" smtClean="0">
                <a:ea typeface="ＭＳ Ｐゴシック" pitchFamily="34" charset="-128"/>
                <a:cs typeface="Arial" charset="0"/>
              </a:rPr>
              <a:t>)</a:t>
            </a:r>
            <a:endParaRPr lang="en-US" sz="1400" dirty="0" smtClean="0">
              <a:ea typeface="ＭＳ Ｐゴシック" pitchFamily="34" charset="-128"/>
              <a:cs typeface="Arial" charset="0"/>
            </a:endParaRPr>
          </a:p>
          <a:p>
            <a:pPr marL="285750" indent="-285750">
              <a:buFont typeface="Arial" panose="020B0604020202020204" pitchFamily="34" charset="0"/>
              <a:buChar char="•"/>
            </a:pPr>
            <a:r>
              <a:rPr lang="en-US" sz="1400" dirty="0" smtClean="0">
                <a:ea typeface="ＭＳ Ｐゴシック" pitchFamily="34" charset="-128"/>
                <a:cs typeface="Arial" charset="0"/>
              </a:rPr>
              <a:t>Need </a:t>
            </a:r>
            <a:r>
              <a:rPr lang="en-US" sz="1400" dirty="0">
                <a:ea typeface="ＭＳ Ｐゴシック" pitchFamily="34" charset="-128"/>
                <a:cs typeface="Arial" charset="0"/>
              </a:rPr>
              <a:t>methods to extract, summarize, and analyze useful information from </a:t>
            </a:r>
            <a:r>
              <a:rPr lang="en-US" sz="1400" dirty="0" smtClean="0">
                <a:ea typeface="ＭＳ Ｐゴシック" pitchFamily="34" charset="-128"/>
                <a:cs typeface="Arial" charset="0"/>
              </a:rPr>
              <a:t>unstructured text</a:t>
            </a:r>
          </a:p>
          <a:p>
            <a:pPr marL="285750" indent="-285750">
              <a:buFont typeface="Arial" panose="020B0604020202020204" pitchFamily="34" charset="0"/>
              <a:buChar char="•"/>
            </a:pPr>
            <a:r>
              <a:rPr lang="en-US" sz="1400" dirty="0" smtClean="0">
                <a:ea typeface="ＭＳ Ｐゴシック" pitchFamily="34" charset="-128"/>
                <a:cs typeface="Arial" charset="0"/>
              </a:rPr>
              <a:t>Automatically </a:t>
            </a:r>
            <a:r>
              <a:rPr lang="en-US" sz="1400" dirty="0">
                <a:ea typeface="ＭＳ Ｐゴシック" pitchFamily="34" charset="-128"/>
                <a:cs typeface="Arial" charset="0"/>
              </a:rPr>
              <a:t>discover useful knowledge from the massive amount of </a:t>
            </a:r>
            <a:r>
              <a:rPr lang="en-US" sz="1400" dirty="0" smtClean="0">
                <a:ea typeface="ＭＳ Ｐゴシック" pitchFamily="34" charset="-128"/>
                <a:cs typeface="Arial" charset="0"/>
              </a:rPr>
              <a:t>data</a:t>
            </a:r>
          </a:p>
          <a:p>
            <a:pPr marL="285750" indent="-285750">
              <a:buFont typeface="Arial" panose="020B0604020202020204" pitchFamily="34" charset="0"/>
              <a:buChar char="•"/>
            </a:pPr>
            <a:r>
              <a:rPr lang="en-US" sz="1400" dirty="0" smtClean="0">
                <a:ea typeface="ＭＳ Ｐゴシック" pitchFamily="34" charset="-128"/>
                <a:cs typeface="Arial" charset="0"/>
              </a:rPr>
              <a:t>Ongoing Active research</a:t>
            </a:r>
            <a:endParaRPr lang="en-US" sz="1400" dirty="0">
              <a:ea typeface="ＭＳ Ｐゴシック" pitchFamily="34" charset="-128"/>
              <a:cs typeface="Arial" charset="0"/>
            </a:endParaRPr>
          </a:p>
        </p:txBody>
      </p:sp>
    </p:spTree>
    <p:extLst>
      <p:ext uri="{BB962C8B-B14F-4D97-AF65-F5344CB8AC3E}">
        <p14:creationId xmlns:p14="http://schemas.microsoft.com/office/powerpoint/2010/main" val="1772574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58" y="383450"/>
            <a:ext cx="8382437" cy="607258"/>
          </a:xfrm>
        </p:spPr>
        <p:txBody>
          <a:bodyPr/>
          <a:lstStyle/>
          <a:p>
            <a:pPr fontAlgn="base"/>
            <a:r>
              <a:rPr lang="en-US" dirty="0" smtClean="0"/>
              <a:t> </a:t>
            </a:r>
            <a:r>
              <a:rPr lang="en-US" dirty="0"/>
              <a:t>Examples</a:t>
            </a:r>
          </a:p>
        </p:txBody>
      </p:sp>
      <p:sp>
        <p:nvSpPr>
          <p:cNvPr id="4" name="Slide Number Placeholder 3"/>
          <p:cNvSpPr>
            <a:spLocks noGrp="1"/>
          </p:cNvSpPr>
          <p:nvPr>
            <p:ph type="sldNum" sz="quarter" idx="12"/>
          </p:nvPr>
        </p:nvSpPr>
        <p:spPr/>
        <p:txBody>
          <a:bodyPr/>
          <a:lstStyle/>
          <a:p>
            <a:fld id="{C23A7F94-3748-4EC2-96F3-CFBC18E92E2E}" type="slidenum">
              <a:rPr lang="en-US" smtClean="0"/>
              <a:t>39</a:t>
            </a:fld>
            <a:endParaRPr lang="en-US"/>
          </a:p>
        </p:txBody>
      </p:sp>
      <p:sp>
        <p:nvSpPr>
          <p:cNvPr id="5" name="Rectangle 4"/>
          <p:cNvSpPr/>
          <p:nvPr/>
        </p:nvSpPr>
        <p:spPr>
          <a:xfrm>
            <a:off x="170894" y="913349"/>
            <a:ext cx="5688632" cy="1477328"/>
          </a:xfrm>
          <a:prstGeom prst="rect">
            <a:avLst/>
          </a:prstGeom>
        </p:spPr>
        <p:txBody>
          <a:bodyPr wrap="square">
            <a:spAutoFit/>
          </a:bodyPr>
          <a:lstStyle/>
          <a:p>
            <a:endParaRPr lang="en-US" sz="1800" b="0" dirty="0" smtClean="0">
              <a:solidFill>
                <a:srgbClr val="333333"/>
              </a:solidFill>
              <a:latin typeface="Calibri Light" panose="020F0302020204030204" pitchFamily="34" charset="0"/>
            </a:endParaRPr>
          </a:p>
          <a:p>
            <a:r>
              <a:rPr lang="en-US" sz="1800" dirty="0" smtClean="0">
                <a:solidFill>
                  <a:srgbClr val="333333"/>
                </a:solidFill>
                <a:latin typeface="Calibri Light" panose="020F0302020204030204" pitchFamily="34" charset="0"/>
              </a:rPr>
              <a:t>In Marketing</a:t>
            </a:r>
          </a:p>
          <a:p>
            <a:endParaRPr lang="en-US" sz="1800" b="0" dirty="0" smtClean="0">
              <a:solidFill>
                <a:schemeClr val="tx2"/>
              </a:solidFill>
              <a:latin typeface="Calibri Light" panose="020F0302020204030204" pitchFamily="34" charset="0"/>
            </a:endParaRPr>
          </a:p>
          <a:p>
            <a:r>
              <a:rPr lang="en-US" sz="1800" dirty="0"/>
              <a:t/>
            </a:r>
            <a:br>
              <a:rPr lang="en-US" sz="1800" dirty="0"/>
            </a:br>
            <a:endParaRPr lang="en-US" sz="1800" dirty="0">
              <a:latin typeface="Calibri Light" panose="020F0302020204030204" pitchFamily="34" charset="0"/>
            </a:endParaRPr>
          </a:p>
        </p:txBody>
      </p:sp>
      <p:pic>
        <p:nvPicPr>
          <p:cNvPr id="286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799281"/>
            <a:ext cx="1979712" cy="21506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1593" y="3617762"/>
            <a:ext cx="6264696" cy="369332"/>
          </a:xfrm>
          <a:prstGeom prst="rect">
            <a:avLst/>
          </a:prstGeom>
        </p:spPr>
        <p:txBody>
          <a:bodyPr wrap="square">
            <a:spAutoFit/>
          </a:bodyPr>
          <a:lstStyle/>
          <a:p>
            <a:r>
              <a:rPr lang="en-US" sz="1800" dirty="0">
                <a:solidFill>
                  <a:schemeClr val="tx2"/>
                </a:solidFill>
                <a:latin typeface="Calibri Light" panose="020F0302020204030204" pitchFamily="34" charset="0"/>
              </a:rPr>
              <a:t>Insurance </a:t>
            </a:r>
            <a:r>
              <a:rPr lang="en-US" sz="1800" dirty="0" smtClean="0">
                <a:solidFill>
                  <a:schemeClr val="tx2"/>
                </a:solidFill>
                <a:latin typeface="Calibri Light" panose="020F0302020204030204" pitchFamily="34" charset="0"/>
              </a:rPr>
              <a:t>Companies</a:t>
            </a:r>
            <a:endParaRPr lang="en-US" sz="1800" dirty="0">
              <a:solidFill>
                <a:schemeClr val="tx2"/>
              </a:solidFill>
              <a:latin typeface="Calibri Light" panose="020F0302020204030204" pitchFamily="34" charset="0"/>
            </a:endParaRPr>
          </a:p>
        </p:txBody>
      </p:sp>
      <p:pic>
        <p:nvPicPr>
          <p:cNvPr id="28678" name="Picture 6" descr="Image result for Detract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58" y="1821705"/>
            <a:ext cx="4680520" cy="13002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text classification real time examp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1402288"/>
            <a:ext cx="3008135" cy="23969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lassification ml text applic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754" y="4374502"/>
            <a:ext cx="3003097" cy="17869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678645" y="1302959"/>
            <a:ext cx="2423227" cy="369332"/>
          </a:xfrm>
          <a:prstGeom prst="rect">
            <a:avLst/>
          </a:prstGeom>
        </p:spPr>
        <p:txBody>
          <a:bodyPr wrap="none">
            <a:spAutoFit/>
          </a:bodyPr>
          <a:lstStyle/>
          <a:p>
            <a:r>
              <a:rPr lang="en-US" sz="1800" dirty="0">
                <a:solidFill>
                  <a:schemeClr val="tx2"/>
                </a:solidFill>
                <a:latin typeface="Calibri Light" panose="020F0302020204030204" pitchFamily="34" charset="0"/>
              </a:rPr>
              <a:t>New article classification</a:t>
            </a:r>
          </a:p>
        </p:txBody>
      </p:sp>
      <p:sp>
        <p:nvSpPr>
          <p:cNvPr id="8" name="Rectangle 7"/>
          <p:cNvSpPr/>
          <p:nvPr/>
        </p:nvSpPr>
        <p:spPr>
          <a:xfrm>
            <a:off x="4703366" y="3805575"/>
            <a:ext cx="1443985" cy="369332"/>
          </a:xfrm>
          <a:prstGeom prst="rect">
            <a:avLst/>
          </a:prstGeom>
        </p:spPr>
        <p:txBody>
          <a:bodyPr wrap="none">
            <a:spAutoFit/>
          </a:bodyPr>
          <a:lstStyle/>
          <a:p>
            <a:r>
              <a:rPr lang="en-US" sz="1800" dirty="0">
                <a:solidFill>
                  <a:schemeClr val="tx2"/>
                </a:solidFill>
                <a:latin typeface="Calibri Light" panose="020F0302020204030204" pitchFamily="34" charset="0"/>
              </a:rPr>
              <a:t>Spam filtering</a:t>
            </a:r>
          </a:p>
        </p:txBody>
      </p:sp>
    </p:spTree>
    <p:extLst>
      <p:ext uri="{BB962C8B-B14F-4D97-AF65-F5344CB8AC3E}">
        <p14:creationId xmlns:p14="http://schemas.microsoft.com/office/powerpoint/2010/main" val="18330484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smtClean="0">
                <a:solidFill>
                  <a:schemeClr val="accent1">
                    <a:lumMod val="75000"/>
                  </a:schemeClr>
                </a:solidFill>
              </a:rPr>
              <a:t> </a:t>
            </a:r>
            <a:r>
              <a:rPr lang="en-GB" altLang="en-US" dirty="0"/>
              <a:t>Classification problem</a:t>
            </a:r>
            <a:endParaRPr lang="en-US" dirty="0"/>
          </a:p>
        </p:txBody>
      </p:sp>
      <p:sp>
        <p:nvSpPr>
          <p:cNvPr id="4" name="Slide Number Placeholder 3"/>
          <p:cNvSpPr>
            <a:spLocks noGrp="1"/>
          </p:cNvSpPr>
          <p:nvPr>
            <p:ph type="sldNum" sz="quarter" idx="12"/>
          </p:nvPr>
        </p:nvSpPr>
        <p:spPr/>
        <p:txBody>
          <a:bodyPr/>
          <a:lstStyle/>
          <a:p>
            <a:fld id="{C23A7F94-3748-4EC2-96F3-CFBC18E92E2E}" type="slidenum">
              <a:rPr lang="en-US" smtClean="0"/>
              <a:t>40</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7744" y="3434169"/>
            <a:ext cx="4216879" cy="22955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5"/>
          <p:cNvSpPr/>
          <p:nvPr/>
        </p:nvSpPr>
        <p:spPr>
          <a:xfrm>
            <a:off x="899592" y="1470816"/>
            <a:ext cx="4572000" cy="1361911"/>
          </a:xfrm>
          <a:prstGeom prst="rect">
            <a:avLst/>
          </a:prstGeom>
        </p:spPr>
        <p:txBody>
          <a:bodyPr>
            <a:spAutoFit/>
          </a:bodyPr>
          <a:lstStyle/>
          <a:p>
            <a:pPr eaLnBrk="1" hangingPunct="1">
              <a:spcBef>
                <a:spcPts val="450"/>
              </a:spcBef>
              <a:buFont typeface="Arial" panose="020B0604020202020204" pitchFamily="34" charset="0"/>
              <a:buChar char="•"/>
            </a:pPr>
            <a:r>
              <a:rPr lang="en-GB" altLang="en-US" sz="1400" b="0" u="sng" dirty="0">
                <a:solidFill>
                  <a:srgbClr val="000000"/>
                </a:solidFill>
                <a:latin typeface="+mn-lt"/>
              </a:rPr>
              <a:t>Training data</a:t>
            </a:r>
            <a:r>
              <a:rPr lang="en-GB" altLang="en-US" sz="1400" b="0" dirty="0">
                <a:solidFill>
                  <a:srgbClr val="000000"/>
                </a:solidFill>
                <a:latin typeface="+mn-lt"/>
              </a:rPr>
              <a:t>: </a:t>
            </a:r>
            <a:r>
              <a:rPr lang="en-GB" altLang="en-US" sz="1400" b="0" dirty="0" smtClean="0">
                <a:solidFill>
                  <a:srgbClr val="000000"/>
                </a:solidFill>
                <a:latin typeface="+mn-lt"/>
              </a:rPr>
              <a:t>examples </a:t>
            </a:r>
            <a:r>
              <a:rPr lang="en-GB" altLang="en-US" sz="1400" b="0" dirty="0">
                <a:solidFill>
                  <a:srgbClr val="000000"/>
                </a:solidFill>
                <a:latin typeface="+mn-lt"/>
              </a:rPr>
              <a:t>of the form (</a:t>
            </a:r>
            <a:r>
              <a:rPr lang="en-GB" altLang="en-US" sz="1400" b="0" dirty="0" err="1">
                <a:solidFill>
                  <a:srgbClr val="000000"/>
                </a:solidFill>
                <a:latin typeface="+mn-lt"/>
              </a:rPr>
              <a:t>d,h</a:t>
            </a:r>
            <a:r>
              <a:rPr lang="en-GB" altLang="en-US" sz="1400" b="0" dirty="0">
                <a:solidFill>
                  <a:srgbClr val="000000"/>
                </a:solidFill>
                <a:latin typeface="+mn-lt"/>
              </a:rPr>
              <a:t>(d))</a:t>
            </a:r>
          </a:p>
          <a:p>
            <a:pPr lvl="1" eaLnBrk="1" hangingPunct="1">
              <a:spcBef>
                <a:spcPts val="450"/>
              </a:spcBef>
              <a:buFont typeface="Arial" panose="020B0604020202020204" pitchFamily="34" charset="0"/>
              <a:buChar char="–"/>
            </a:pPr>
            <a:r>
              <a:rPr lang="en-GB" altLang="en-US" sz="1400" b="0" dirty="0">
                <a:solidFill>
                  <a:srgbClr val="000000"/>
                </a:solidFill>
                <a:latin typeface="+mn-lt"/>
              </a:rPr>
              <a:t>where d are the data objects to classify (inputs)</a:t>
            </a:r>
          </a:p>
          <a:p>
            <a:pPr lvl="1" eaLnBrk="1" hangingPunct="1">
              <a:spcBef>
                <a:spcPts val="450"/>
              </a:spcBef>
              <a:buFont typeface="Arial" panose="020B0604020202020204" pitchFamily="34" charset="0"/>
              <a:buChar char="–"/>
            </a:pPr>
            <a:r>
              <a:rPr lang="en-GB" altLang="en-US" sz="1400" b="0" dirty="0">
                <a:solidFill>
                  <a:srgbClr val="000000"/>
                </a:solidFill>
                <a:latin typeface="+mn-lt"/>
              </a:rPr>
              <a:t>and h(d) are the correct class info for d, h(d){1,…K}</a:t>
            </a:r>
          </a:p>
          <a:p>
            <a:pPr eaLnBrk="1" hangingPunct="1">
              <a:spcBef>
                <a:spcPts val="450"/>
              </a:spcBef>
              <a:buFont typeface="Arial" panose="020B0604020202020204" pitchFamily="34" charset="0"/>
              <a:buChar char="•"/>
            </a:pPr>
            <a:r>
              <a:rPr lang="en-GB" altLang="en-US" sz="1400" b="0" u="sng" dirty="0">
                <a:solidFill>
                  <a:srgbClr val="000000"/>
                </a:solidFill>
                <a:latin typeface="+mn-lt"/>
              </a:rPr>
              <a:t>Goal</a:t>
            </a:r>
            <a:r>
              <a:rPr lang="en-GB" altLang="en-US" sz="1400" b="0" dirty="0">
                <a:solidFill>
                  <a:srgbClr val="000000"/>
                </a:solidFill>
                <a:latin typeface="+mn-lt"/>
              </a:rPr>
              <a:t>: given </a:t>
            </a:r>
            <a:r>
              <a:rPr lang="en-GB" altLang="en-US" sz="1400" b="0" dirty="0" err="1">
                <a:solidFill>
                  <a:srgbClr val="000000"/>
                </a:solidFill>
                <a:latin typeface="+mn-lt"/>
              </a:rPr>
              <a:t>d</a:t>
            </a:r>
            <a:r>
              <a:rPr lang="en-GB" altLang="en-US" sz="1400" b="0" baseline="-25000" dirty="0" err="1">
                <a:solidFill>
                  <a:srgbClr val="000000"/>
                </a:solidFill>
                <a:latin typeface="+mn-lt"/>
              </a:rPr>
              <a:t>new</a:t>
            </a:r>
            <a:r>
              <a:rPr lang="en-GB" altLang="en-US" sz="1400" b="0" dirty="0">
                <a:solidFill>
                  <a:srgbClr val="000000"/>
                </a:solidFill>
                <a:latin typeface="+mn-lt"/>
              </a:rPr>
              <a:t>, provide h(</a:t>
            </a:r>
            <a:r>
              <a:rPr lang="en-GB" altLang="en-US" sz="1400" b="0" dirty="0" err="1">
                <a:solidFill>
                  <a:srgbClr val="000000"/>
                </a:solidFill>
                <a:latin typeface="+mn-lt"/>
              </a:rPr>
              <a:t>d</a:t>
            </a:r>
            <a:r>
              <a:rPr lang="en-GB" altLang="en-US" sz="1400" b="0" baseline="-25000" dirty="0" err="1">
                <a:solidFill>
                  <a:srgbClr val="000000"/>
                </a:solidFill>
                <a:latin typeface="+mn-lt"/>
              </a:rPr>
              <a:t>new</a:t>
            </a:r>
            <a:r>
              <a:rPr lang="en-GB" altLang="en-US" sz="1400" b="0" dirty="0">
                <a:solidFill>
                  <a:srgbClr val="000000"/>
                </a:solidFill>
                <a:latin typeface="+mn-lt"/>
              </a:rPr>
              <a:t>)</a:t>
            </a:r>
          </a:p>
        </p:txBody>
      </p:sp>
    </p:spTree>
    <p:extLst>
      <p:ext uri="{BB962C8B-B14F-4D97-AF65-F5344CB8AC3E}">
        <p14:creationId xmlns:p14="http://schemas.microsoft.com/office/powerpoint/2010/main" val="5292637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628650" y="548680"/>
            <a:ext cx="4896544" cy="614798"/>
          </a:xfrm>
        </p:spPr>
        <p:txBody>
          <a:bodyPr>
            <a:noAutofit/>
          </a:bodyPr>
          <a:lstStyle/>
          <a:p>
            <a:r>
              <a:rPr lang="en-US" altLang="en-US" dirty="0" smtClean="0">
                <a:solidFill>
                  <a:schemeClr val="accent1">
                    <a:lumMod val="75000"/>
                  </a:schemeClr>
                </a:solidFill>
              </a:rPr>
              <a:t> </a:t>
            </a:r>
            <a:r>
              <a:rPr lang="en-US" altLang="en-US" dirty="0"/>
              <a:t>Different types of Classifiers</a:t>
            </a:r>
          </a:p>
        </p:txBody>
      </p:sp>
      <p:sp>
        <p:nvSpPr>
          <p:cNvPr id="6" name="Rectangle 3"/>
          <p:cNvSpPr txBox="1">
            <a:spLocks noChangeArrowheads="1"/>
          </p:cNvSpPr>
          <p:nvPr/>
        </p:nvSpPr>
        <p:spPr>
          <a:xfrm>
            <a:off x="628650" y="1914274"/>
            <a:ext cx="7614634" cy="339447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1400" dirty="0">
                <a:ea typeface="ＭＳ Ｐゴシック" panose="020B0600070205080204" pitchFamily="34" charset="-128"/>
              </a:rPr>
              <a:t>     </a:t>
            </a:r>
            <a:r>
              <a:rPr lang="en-US" altLang="en-US" sz="1400" dirty="0">
                <a:solidFill>
                  <a:schemeClr val="tx2"/>
                </a:solidFill>
                <a:ea typeface="ＭＳ Ｐゴシック" panose="020B0600070205080204" pitchFamily="34" charset="-128"/>
              </a:rPr>
              <a:t>1. Generative: </a:t>
            </a:r>
          </a:p>
          <a:p>
            <a:pPr algn="just">
              <a:buFontTx/>
              <a:buNone/>
            </a:pPr>
            <a:r>
              <a:rPr lang="en-US" altLang="en-US" sz="1400" b="0" dirty="0">
                <a:solidFill>
                  <a:schemeClr val="tx2"/>
                </a:solidFill>
                <a:ea typeface="ＭＳ Ｐゴシック" panose="020B0600070205080204" pitchFamily="34" charset="-128"/>
              </a:rPr>
              <a:t>	</a:t>
            </a:r>
            <a:r>
              <a:rPr lang="en-US" altLang="en-US" sz="1400" b="0" dirty="0" smtClean="0">
                <a:solidFill>
                  <a:schemeClr val="tx2"/>
                </a:solidFill>
                <a:ea typeface="ＭＳ Ｐゴシック" panose="020B0600070205080204" pitchFamily="34" charset="-128"/>
              </a:rPr>
              <a:t>     - </a:t>
            </a:r>
            <a:r>
              <a:rPr lang="en-US" altLang="en-US" sz="1400" b="0" dirty="0">
                <a:solidFill>
                  <a:schemeClr val="tx2"/>
                </a:solidFill>
              </a:rPr>
              <a:t>A</a:t>
            </a:r>
            <a:r>
              <a:rPr lang="en-US" sz="1400" b="0" dirty="0">
                <a:solidFill>
                  <a:schemeClr val="tx2"/>
                </a:solidFill>
              </a:rPr>
              <a:t> generative model is a model for randomly generating observable data values, typically </a:t>
            </a:r>
            <a:r>
              <a:rPr lang="en-US" sz="1400" b="0" dirty="0" smtClean="0">
                <a:solidFill>
                  <a:schemeClr val="tx2"/>
                </a:solidFill>
              </a:rPr>
              <a:t>given </a:t>
            </a:r>
            <a:r>
              <a:rPr lang="en-US" sz="1400" b="0" dirty="0">
                <a:solidFill>
                  <a:schemeClr val="tx2"/>
                </a:solidFill>
              </a:rPr>
              <a:t>some hidden </a:t>
            </a:r>
            <a:r>
              <a:rPr lang="en-US" sz="1400" b="0" dirty="0" smtClean="0">
                <a:solidFill>
                  <a:schemeClr val="tx2"/>
                </a:solidFill>
              </a:rPr>
              <a:t>parameters</a:t>
            </a:r>
            <a:r>
              <a:rPr lang="en-US" altLang="en-US" sz="1400" b="0" dirty="0">
                <a:solidFill>
                  <a:schemeClr val="tx2"/>
                </a:solidFill>
                <a:ea typeface="ＭＳ Ｐゴシック" panose="020B0600070205080204" pitchFamily="34" charset="-128"/>
              </a:rPr>
              <a:t>	</a:t>
            </a:r>
            <a:r>
              <a:rPr lang="en-US" altLang="en-US" sz="1400" b="0" dirty="0" smtClean="0">
                <a:solidFill>
                  <a:schemeClr val="tx2"/>
                </a:solidFill>
                <a:ea typeface="ＭＳ Ｐゴシック" panose="020B0600070205080204" pitchFamily="34" charset="-128"/>
              </a:rPr>
              <a:t>	</a:t>
            </a:r>
          </a:p>
          <a:p>
            <a:pPr algn="just">
              <a:buFontTx/>
              <a:buNone/>
            </a:pPr>
            <a:r>
              <a:rPr lang="en-US" altLang="en-US" sz="1400" b="0" dirty="0" smtClean="0">
                <a:solidFill>
                  <a:schemeClr val="tx2"/>
                </a:solidFill>
                <a:ea typeface="ＭＳ Ｐゴシック" panose="020B0600070205080204" pitchFamily="34" charset="-128"/>
              </a:rPr>
              <a:t>	     - </a:t>
            </a:r>
            <a:r>
              <a:rPr lang="en-US" sz="1400" b="0" dirty="0" smtClean="0">
                <a:solidFill>
                  <a:schemeClr val="tx2"/>
                </a:solidFill>
              </a:rPr>
              <a:t>generative </a:t>
            </a:r>
            <a:r>
              <a:rPr lang="en-US" sz="1400" b="0" dirty="0">
                <a:solidFill>
                  <a:schemeClr val="tx2"/>
                </a:solidFill>
              </a:rPr>
              <a:t>model is a full probabilistic model</a:t>
            </a:r>
            <a:r>
              <a:rPr lang="en-US" altLang="en-US" sz="1400" b="0" dirty="0" smtClean="0">
                <a:solidFill>
                  <a:schemeClr val="tx2"/>
                </a:solidFill>
                <a:ea typeface="ＭＳ Ｐゴシック" panose="020B0600070205080204" pitchFamily="34" charset="-128"/>
              </a:rPr>
              <a:t>	</a:t>
            </a:r>
            <a:endParaRPr lang="en-US" altLang="en-US" sz="1400" b="0" dirty="0">
              <a:solidFill>
                <a:schemeClr val="tx2"/>
              </a:solidFill>
              <a:ea typeface="ＭＳ Ｐゴシック" panose="020B0600070205080204" pitchFamily="34" charset="-128"/>
            </a:endParaRPr>
          </a:p>
          <a:p>
            <a:pPr algn="just">
              <a:buFontTx/>
              <a:buNone/>
            </a:pPr>
            <a:r>
              <a:rPr lang="en-US" altLang="en-US" sz="1400" b="0" dirty="0">
                <a:solidFill>
                  <a:schemeClr val="tx2"/>
                </a:solidFill>
                <a:ea typeface="ＭＳ Ｐゴシック" panose="020B0600070205080204" pitchFamily="34" charset="-128"/>
              </a:rPr>
              <a:t>	</a:t>
            </a:r>
            <a:r>
              <a:rPr lang="en-US" altLang="en-US" sz="1400" b="0" dirty="0" smtClean="0">
                <a:solidFill>
                  <a:schemeClr val="tx2"/>
                </a:solidFill>
                <a:ea typeface="ＭＳ Ｐゴシック" panose="020B0600070205080204" pitchFamily="34" charset="-128"/>
              </a:rPr>
              <a:t>     - </a:t>
            </a:r>
            <a:r>
              <a:rPr lang="en-US" altLang="en-US" sz="1400" b="0" dirty="0">
                <a:solidFill>
                  <a:schemeClr val="tx2"/>
                </a:solidFill>
                <a:ea typeface="ＭＳ Ｐゴシック" panose="020B0600070205080204" pitchFamily="34" charset="-128"/>
              </a:rPr>
              <a:t>e.g., </a:t>
            </a:r>
            <a:r>
              <a:rPr lang="en-US" sz="1400" b="0" dirty="0"/>
              <a:t> </a:t>
            </a:r>
            <a:r>
              <a:rPr lang="en-US" sz="1400" b="0" dirty="0">
                <a:solidFill>
                  <a:schemeClr val="tx2"/>
                </a:solidFill>
              </a:rPr>
              <a:t>Naive Bayes</a:t>
            </a:r>
            <a:r>
              <a:rPr lang="en-US" sz="1400" b="0" dirty="0" smtClean="0">
                <a:solidFill>
                  <a:schemeClr val="tx2"/>
                </a:solidFill>
              </a:rPr>
              <a:t>,</a:t>
            </a:r>
            <a:r>
              <a:rPr lang="en-US" sz="1400" b="0" dirty="0">
                <a:solidFill>
                  <a:schemeClr val="tx2"/>
                </a:solidFill>
              </a:rPr>
              <a:t> Hidden Markov Models</a:t>
            </a:r>
            <a:r>
              <a:rPr lang="en-US" altLang="en-US" sz="1400" b="0" dirty="0" smtClean="0">
                <a:solidFill>
                  <a:schemeClr val="tx2"/>
                </a:solidFill>
                <a:ea typeface="ＭＳ Ｐゴシック" panose="020B0600070205080204" pitchFamily="34" charset="-128"/>
              </a:rPr>
              <a:t>      </a:t>
            </a:r>
            <a:endParaRPr lang="en-US" altLang="en-US" sz="1400" b="0" dirty="0">
              <a:solidFill>
                <a:schemeClr val="tx2"/>
              </a:solidFill>
              <a:ea typeface="ＭＳ Ｐゴシック" panose="020B0600070205080204" pitchFamily="34" charset="-128"/>
            </a:endParaRPr>
          </a:p>
          <a:p>
            <a:pPr>
              <a:buFontTx/>
              <a:buNone/>
            </a:pPr>
            <a:r>
              <a:rPr lang="en-US" altLang="en-US" sz="1400" dirty="0">
                <a:solidFill>
                  <a:schemeClr val="tx2"/>
                </a:solidFill>
                <a:ea typeface="ＭＳ Ｐゴシック" panose="020B0600070205080204" pitchFamily="34" charset="-128"/>
              </a:rPr>
              <a:t>     2. Discriminative</a:t>
            </a:r>
          </a:p>
          <a:p>
            <a:pPr>
              <a:buFontTx/>
              <a:buNone/>
            </a:pPr>
            <a:r>
              <a:rPr lang="en-US" altLang="en-US" sz="1400" b="0" dirty="0">
                <a:solidFill>
                  <a:schemeClr val="tx2"/>
                </a:solidFill>
                <a:ea typeface="ＭＳ Ｐゴシック" panose="020B0600070205080204" pitchFamily="34" charset="-128"/>
              </a:rPr>
              <a:t>          </a:t>
            </a:r>
            <a:r>
              <a:rPr lang="en-US" altLang="en-US" sz="1400" b="0" dirty="0" smtClean="0">
                <a:solidFill>
                  <a:schemeClr val="tx2"/>
                </a:solidFill>
                <a:ea typeface="ＭＳ Ｐゴシック" panose="020B0600070205080204" pitchFamily="34" charset="-128"/>
              </a:rPr>
              <a:t>- </a:t>
            </a:r>
            <a:r>
              <a:rPr lang="en-US" altLang="en-US" sz="1400" b="0" dirty="0">
                <a:solidFill>
                  <a:schemeClr val="tx2"/>
                </a:solidFill>
                <a:ea typeface="ＭＳ Ｐゴシック" panose="020B0600070205080204" pitchFamily="34" charset="-128"/>
              </a:rPr>
              <a:t>directly estimate a decision rule/boundary</a:t>
            </a:r>
          </a:p>
          <a:p>
            <a:pPr>
              <a:buFontTx/>
              <a:buNone/>
            </a:pPr>
            <a:r>
              <a:rPr lang="en-US" altLang="en-US" sz="1400" b="0" dirty="0">
                <a:solidFill>
                  <a:schemeClr val="tx2"/>
                </a:solidFill>
                <a:ea typeface="ＭＳ Ｐゴシック" panose="020B0600070205080204" pitchFamily="34" charset="-128"/>
              </a:rPr>
              <a:t>          </a:t>
            </a:r>
            <a:r>
              <a:rPr lang="en-US" altLang="en-US" sz="1400" b="0" dirty="0" smtClean="0">
                <a:solidFill>
                  <a:schemeClr val="tx2"/>
                </a:solidFill>
                <a:ea typeface="ＭＳ Ｐゴシック" panose="020B0600070205080204" pitchFamily="34" charset="-128"/>
              </a:rPr>
              <a:t>- </a:t>
            </a:r>
            <a:r>
              <a:rPr lang="en-US" altLang="en-US" sz="1400" b="0" dirty="0">
                <a:solidFill>
                  <a:schemeClr val="tx2"/>
                </a:solidFill>
                <a:ea typeface="ＭＳ Ｐゴシック" panose="020B0600070205080204" pitchFamily="34" charset="-128"/>
              </a:rPr>
              <a:t>e.g., linear regression, logistic regression, SVM,K-nearest neighbor</a:t>
            </a:r>
          </a:p>
          <a:p>
            <a:pPr>
              <a:buFontTx/>
              <a:buNone/>
            </a:pPr>
            <a:r>
              <a:rPr lang="en-US" altLang="en-US" sz="1400" b="0" dirty="0">
                <a:solidFill>
                  <a:schemeClr val="tx2"/>
                </a:solidFill>
                <a:ea typeface="ＭＳ Ｐゴシック" panose="020B0600070205080204" pitchFamily="34" charset="-128"/>
              </a:rPr>
              <a:t>           </a:t>
            </a:r>
          </a:p>
        </p:txBody>
      </p:sp>
      <p:sp>
        <p:nvSpPr>
          <p:cNvPr id="4" name="TextBox 3"/>
          <p:cNvSpPr txBox="1"/>
          <p:nvPr/>
        </p:nvSpPr>
        <p:spPr>
          <a:xfrm>
            <a:off x="7884368" y="5877272"/>
            <a:ext cx="1088760"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Source:Wikipedia</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233452010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827584" y="476672"/>
            <a:ext cx="4896544" cy="614798"/>
          </a:xfrm>
        </p:spPr>
        <p:txBody>
          <a:bodyPr>
            <a:noAutofit/>
          </a:bodyPr>
          <a:lstStyle/>
          <a:p>
            <a:r>
              <a:rPr lang="en-US" altLang="en-US" dirty="0">
                <a:solidFill>
                  <a:schemeClr val="accent1">
                    <a:lumMod val="75000"/>
                  </a:schemeClr>
                </a:solidFill>
              </a:rPr>
              <a:t> </a:t>
            </a:r>
            <a:r>
              <a:rPr lang="en-US" altLang="en-US" dirty="0"/>
              <a:t>Linear regression</a:t>
            </a:r>
          </a:p>
        </p:txBody>
      </p:sp>
      <p:sp>
        <p:nvSpPr>
          <p:cNvPr id="4" name="TextBox 3"/>
          <p:cNvSpPr txBox="1"/>
          <p:nvPr/>
        </p:nvSpPr>
        <p:spPr>
          <a:xfrm>
            <a:off x="7884368" y="5877272"/>
            <a:ext cx="1088760"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Source:Wikipedia</a:t>
            </a:r>
            <a:endParaRPr lang="en-US" sz="1000" b="0" dirty="0">
              <a:solidFill>
                <a:schemeClr val="tx2">
                  <a:lumMod val="50000"/>
                  <a:lumOff val="50000"/>
                </a:schemeClr>
              </a:solidFill>
              <a:latin typeface="Calibri Light" panose="020F0302020204030204" pitchFamily="34" charset="0"/>
            </a:endParaRPr>
          </a:p>
        </p:txBody>
      </p:sp>
      <p:sp>
        <p:nvSpPr>
          <p:cNvPr id="5" name="Rectangle 3"/>
          <p:cNvSpPr txBox="1">
            <a:spLocks noChangeArrowheads="1"/>
          </p:cNvSpPr>
          <p:nvPr/>
        </p:nvSpPr>
        <p:spPr>
          <a:xfrm>
            <a:off x="828675" y="2046089"/>
            <a:ext cx="3486150" cy="33944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altLang="en-US" sz="1400" b="0" dirty="0" smtClean="0">
                <a:solidFill>
                  <a:srgbClr val="000000"/>
                </a:solidFill>
                <a:ea typeface="ＭＳ Ｐゴシック" charset="-128"/>
              </a:rPr>
              <a:t>Given an input x we would like to compute an output y</a:t>
            </a:r>
          </a:p>
          <a:p>
            <a:pPr marL="0" indent="0" fontAlgn="auto">
              <a:spcAft>
                <a:spcPts val="0"/>
              </a:spcAft>
              <a:buFont typeface="Arial"/>
              <a:buNone/>
            </a:pPr>
            <a:endParaRPr lang="en-US" altLang="en-US" sz="1400" b="0" dirty="0" smtClean="0">
              <a:solidFill>
                <a:srgbClr val="000000"/>
              </a:solidFill>
              <a:ea typeface="ＭＳ Ｐゴシック" charset="-128"/>
            </a:endParaRPr>
          </a:p>
          <a:p>
            <a:pPr fontAlgn="auto">
              <a:spcAft>
                <a:spcPts val="0"/>
              </a:spcAft>
            </a:pPr>
            <a:r>
              <a:rPr lang="en-US" altLang="en-US" sz="1400" b="0" dirty="0" smtClean="0">
                <a:solidFill>
                  <a:srgbClr val="000000"/>
                </a:solidFill>
                <a:ea typeface="ＭＳ Ｐゴシック" charset="-128"/>
              </a:rPr>
              <a:t>For example:</a:t>
            </a:r>
          </a:p>
          <a:p>
            <a:pPr fontAlgn="auto">
              <a:spcAft>
                <a:spcPts val="0"/>
              </a:spcAft>
              <a:buFontTx/>
              <a:buNone/>
            </a:pPr>
            <a:r>
              <a:rPr lang="en-US" altLang="en-US" sz="1400" b="0" dirty="0" smtClean="0">
                <a:solidFill>
                  <a:srgbClr val="000000"/>
                </a:solidFill>
                <a:ea typeface="ＭＳ Ｐゴシック" charset="-128"/>
              </a:rPr>
              <a:t>    - Predict height from age</a:t>
            </a:r>
          </a:p>
          <a:p>
            <a:pPr fontAlgn="auto">
              <a:spcAft>
                <a:spcPts val="0"/>
              </a:spcAft>
              <a:buFontTx/>
              <a:buNone/>
            </a:pPr>
            <a:r>
              <a:rPr lang="en-US" altLang="en-US" sz="1400" b="0" dirty="0" smtClean="0">
                <a:solidFill>
                  <a:srgbClr val="000000"/>
                </a:solidFill>
                <a:ea typeface="ＭＳ Ｐゴシック" charset="-128"/>
              </a:rPr>
              <a:t>    - Predict Google</a:t>
            </a:r>
            <a:r>
              <a:rPr lang="ja-JP" altLang="en-US" sz="1400" b="0" dirty="0" smtClean="0">
                <a:solidFill>
                  <a:srgbClr val="000000"/>
                </a:solidFill>
                <a:ea typeface="ＭＳ Ｐゴシック" charset="-128"/>
              </a:rPr>
              <a:t>’</a:t>
            </a:r>
            <a:r>
              <a:rPr lang="en-US" altLang="ja-JP" sz="1400" b="0" dirty="0" smtClean="0">
                <a:solidFill>
                  <a:srgbClr val="000000"/>
                </a:solidFill>
                <a:ea typeface="ＭＳ Ｐゴシック" charset="-128"/>
              </a:rPr>
              <a:t>s price from Yahoo</a:t>
            </a:r>
            <a:r>
              <a:rPr lang="ja-JP" altLang="en-US" sz="1400" b="0" dirty="0" smtClean="0">
                <a:solidFill>
                  <a:srgbClr val="000000"/>
                </a:solidFill>
                <a:ea typeface="ＭＳ Ｐゴシック" charset="-128"/>
              </a:rPr>
              <a:t>’</a:t>
            </a:r>
            <a:r>
              <a:rPr lang="en-US" altLang="ja-JP" sz="1400" b="0" dirty="0" smtClean="0">
                <a:solidFill>
                  <a:srgbClr val="000000"/>
                </a:solidFill>
                <a:ea typeface="ＭＳ Ｐゴシック" charset="-128"/>
              </a:rPr>
              <a:t>s price</a:t>
            </a:r>
          </a:p>
          <a:p>
            <a:pPr fontAlgn="auto">
              <a:spcAft>
                <a:spcPts val="0"/>
              </a:spcAft>
              <a:buFontTx/>
              <a:buNone/>
            </a:pPr>
            <a:r>
              <a:rPr lang="en-US" altLang="en-US" sz="1400" b="0" dirty="0" smtClean="0">
                <a:solidFill>
                  <a:srgbClr val="000000"/>
                </a:solidFill>
                <a:ea typeface="ＭＳ Ｐゴシック" charset="-128"/>
              </a:rPr>
              <a:t>    - Predict distance from wall from sensors</a:t>
            </a:r>
            <a:endParaRPr lang="en-US" altLang="en-US" sz="1400" b="0" dirty="0">
              <a:solidFill>
                <a:srgbClr val="000000"/>
              </a:solidFill>
              <a:ea typeface="ＭＳ Ｐゴシック" charset="-128"/>
            </a:endParaRPr>
          </a:p>
        </p:txBody>
      </p:sp>
      <p:pic>
        <p:nvPicPr>
          <p:cNvPr id="2" name="Picture 1"/>
          <p:cNvPicPr>
            <a:picLocks noChangeAspect="1"/>
          </p:cNvPicPr>
          <p:nvPr/>
        </p:nvPicPr>
        <p:blipFill>
          <a:blip r:embed="rId2"/>
          <a:stretch>
            <a:fillRect/>
          </a:stretch>
        </p:blipFill>
        <p:spPr>
          <a:xfrm>
            <a:off x="4579193" y="1844824"/>
            <a:ext cx="3305175" cy="3228975"/>
          </a:xfrm>
          <a:prstGeom prst="rect">
            <a:avLst/>
          </a:prstGeom>
        </p:spPr>
      </p:pic>
    </p:spTree>
    <p:extLst>
      <p:ext uri="{BB962C8B-B14F-4D97-AF65-F5344CB8AC3E}">
        <p14:creationId xmlns:p14="http://schemas.microsoft.com/office/powerpoint/2010/main" val="371978092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1026" name="Text Box 2"/>
          <p:cNvSpPr txBox="1">
            <a:spLocks noChangeArrowheads="1"/>
          </p:cNvSpPr>
          <p:nvPr/>
        </p:nvSpPr>
        <p:spPr bwMode="auto">
          <a:xfrm>
            <a:off x="304362" y="1594999"/>
            <a:ext cx="503439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indent="-285750" eaLnBrk="1" hangingPunct="1">
              <a:spcBef>
                <a:spcPct val="50000"/>
              </a:spcBef>
              <a:buFont typeface="Arial" panose="020B0604020202020204" pitchFamily="34" charset="0"/>
              <a:buChar char="•"/>
            </a:pPr>
            <a:r>
              <a:rPr lang="en-US" altLang="en-US" sz="1400" b="0" dirty="0">
                <a:solidFill>
                  <a:srgbClr val="000000"/>
                </a:solidFill>
                <a:latin typeface="+mn-lt"/>
                <a:ea typeface="ＭＳ Ｐゴシック" charset="-128"/>
              </a:rPr>
              <a:t>Our goal is to estimate w from a training data of &lt;</a:t>
            </a:r>
            <a:r>
              <a:rPr lang="en-US" altLang="en-US" sz="1400" b="0" dirty="0" err="1">
                <a:solidFill>
                  <a:srgbClr val="000000"/>
                </a:solidFill>
                <a:latin typeface="+mn-lt"/>
                <a:ea typeface="ＭＳ Ｐゴシック" charset="-128"/>
              </a:rPr>
              <a:t>xi,yi</a:t>
            </a:r>
            <a:r>
              <a:rPr lang="en-US" altLang="en-US" sz="1400" b="0" dirty="0">
                <a:solidFill>
                  <a:srgbClr val="000000"/>
                </a:solidFill>
                <a:latin typeface="+mn-lt"/>
                <a:ea typeface="ＭＳ Ｐゴシック" charset="-128"/>
              </a:rPr>
              <a:t>&gt; pairs</a:t>
            </a:r>
          </a:p>
          <a:p>
            <a:pPr marL="285750" indent="-285750" eaLnBrk="1" hangingPunct="1">
              <a:spcBef>
                <a:spcPct val="50000"/>
              </a:spcBef>
              <a:buFont typeface="Arial" panose="020B0604020202020204" pitchFamily="34" charset="0"/>
              <a:buChar char="•"/>
            </a:pPr>
            <a:r>
              <a:rPr lang="en-US" altLang="en-US" sz="1400" b="0" dirty="0">
                <a:solidFill>
                  <a:srgbClr val="000000"/>
                </a:solidFill>
                <a:latin typeface="+mn-lt"/>
                <a:ea typeface="ＭＳ Ｐゴシック" charset="-128"/>
              </a:rPr>
              <a:t>Optimization goal: minimize squared error (least squares):</a:t>
            </a:r>
          </a:p>
          <a:p>
            <a:pPr eaLnBrk="1" hangingPunct="1">
              <a:spcBef>
                <a:spcPct val="50000"/>
              </a:spcBef>
            </a:pPr>
            <a:endParaRPr lang="en-US" altLang="en-US" sz="1400" b="0" dirty="0">
              <a:solidFill>
                <a:srgbClr val="000000"/>
              </a:solidFill>
              <a:latin typeface="+mn-lt"/>
              <a:ea typeface="ＭＳ Ｐゴシック" charset="-128"/>
            </a:endParaRPr>
          </a:p>
          <a:p>
            <a:pPr eaLnBrk="1" hangingPunct="1">
              <a:spcBef>
                <a:spcPct val="50000"/>
              </a:spcBef>
            </a:pPr>
            <a:endParaRPr lang="en-US" altLang="en-US" sz="1400" b="0" dirty="0" smtClean="0">
              <a:solidFill>
                <a:srgbClr val="000000"/>
              </a:solidFill>
              <a:latin typeface="+mn-lt"/>
              <a:ea typeface="ＭＳ Ｐゴシック" charset="-128"/>
            </a:endParaRPr>
          </a:p>
          <a:p>
            <a:pPr eaLnBrk="1" hangingPunct="1">
              <a:spcBef>
                <a:spcPct val="50000"/>
              </a:spcBef>
              <a:buFontTx/>
              <a:buChar char="•"/>
            </a:pPr>
            <a:endParaRPr lang="en-US" altLang="en-US" sz="1400" b="0" dirty="0" smtClean="0">
              <a:solidFill>
                <a:srgbClr val="000000"/>
              </a:solidFill>
              <a:latin typeface="+mn-lt"/>
              <a:ea typeface="ＭＳ Ｐゴシック" charset="-128"/>
            </a:endParaRPr>
          </a:p>
          <a:p>
            <a:pPr eaLnBrk="1" hangingPunct="1">
              <a:spcBef>
                <a:spcPct val="50000"/>
              </a:spcBef>
              <a:buFontTx/>
              <a:buChar char="•"/>
            </a:pPr>
            <a:r>
              <a:rPr lang="en-US" altLang="en-US" sz="1400" b="0" dirty="0" smtClean="0">
                <a:solidFill>
                  <a:srgbClr val="000000"/>
                </a:solidFill>
                <a:latin typeface="+mn-lt"/>
                <a:ea typeface="ＭＳ Ｐゴシック" charset="-128"/>
              </a:rPr>
              <a:t>      Why </a:t>
            </a:r>
            <a:r>
              <a:rPr lang="en-US" altLang="en-US" sz="1400" b="0" dirty="0">
                <a:solidFill>
                  <a:srgbClr val="000000"/>
                </a:solidFill>
                <a:latin typeface="+mn-lt"/>
                <a:ea typeface="ＭＳ Ｐゴシック" charset="-128"/>
              </a:rPr>
              <a:t>least squares</a:t>
            </a:r>
            <a:r>
              <a:rPr lang="en-US" altLang="en-US" sz="1400" b="0" dirty="0" smtClean="0">
                <a:solidFill>
                  <a:srgbClr val="000000"/>
                </a:solidFill>
                <a:latin typeface="+mn-lt"/>
                <a:ea typeface="ＭＳ Ｐゴシック" charset="-128"/>
              </a:rPr>
              <a:t>?</a:t>
            </a:r>
            <a:endParaRPr lang="en-US" altLang="en-US" sz="1400" b="0" dirty="0">
              <a:solidFill>
                <a:srgbClr val="000000"/>
              </a:solidFill>
              <a:latin typeface="+mn-lt"/>
              <a:ea typeface="ＭＳ Ｐゴシック" charset="-128"/>
            </a:endParaRPr>
          </a:p>
          <a:p>
            <a:pPr eaLnBrk="1" hangingPunct="1">
              <a:spcBef>
                <a:spcPct val="50000"/>
              </a:spcBef>
            </a:pPr>
            <a:r>
              <a:rPr lang="en-US" altLang="en-US" sz="1400" b="0" dirty="0">
                <a:solidFill>
                  <a:srgbClr val="000000"/>
                </a:solidFill>
                <a:latin typeface="+mn-lt"/>
                <a:ea typeface="ＭＳ Ｐゴシック" charset="-128"/>
              </a:rPr>
              <a:t>    - minimizes squared distance between measurements and predicted line</a:t>
            </a:r>
          </a:p>
          <a:p>
            <a:pPr eaLnBrk="1" hangingPunct="1">
              <a:spcBef>
                <a:spcPct val="50000"/>
              </a:spcBef>
            </a:pPr>
            <a:r>
              <a:rPr lang="en-US" altLang="en-US" sz="1400" b="0" dirty="0">
                <a:solidFill>
                  <a:srgbClr val="000000"/>
                </a:solidFill>
                <a:latin typeface="+mn-lt"/>
                <a:ea typeface="ＭＳ Ｐゴシック" charset="-128"/>
              </a:rPr>
              <a:t>     - has a nice probabilistic interpretation</a:t>
            </a:r>
          </a:p>
          <a:p>
            <a:pPr eaLnBrk="1" hangingPunct="1">
              <a:spcBef>
                <a:spcPct val="50000"/>
              </a:spcBef>
            </a:pPr>
            <a:r>
              <a:rPr lang="en-US" altLang="en-US" sz="1400" b="0" dirty="0">
                <a:solidFill>
                  <a:srgbClr val="000000"/>
                </a:solidFill>
                <a:latin typeface="+mn-lt"/>
                <a:ea typeface="ＭＳ Ｐゴシック" charset="-128"/>
              </a:rPr>
              <a:t>     - the math is pretty</a:t>
            </a:r>
          </a:p>
        </p:txBody>
      </p:sp>
      <p:sp>
        <p:nvSpPr>
          <p:cNvPr id="33794" name="Rectangle 3"/>
          <p:cNvSpPr>
            <a:spLocks noGrp="1" noChangeArrowheads="1"/>
          </p:cNvSpPr>
          <p:nvPr>
            <p:ph type="title"/>
          </p:nvPr>
        </p:nvSpPr>
        <p:spPr>
          <a:xfrm>
            <a:off x="304362" y="497588"/>
            <a:ext cx="8382437" cy="607258"/>
          </a:xfrm>
        </p:spPr>
        <p:txBody>
          <a:bodyPr>
            <a:normAutofit/>
          </a:bodyPr>
          <a:lstStyle/>
          <a:p>
            <a:r>
              <a:rPr lang="en-US" altLang="en-US" dirty="0" smtClean="0">
                <a:solidFill>
                  <a:schemeClr val="accent1">
                    <a:lumMod val="75000"/>
                  </a:schemeClr>
                </a:solidFill>
              </a:rPr>
              <a:t> </a:t>
            </a:r>
            <a:r>
              <a:rPr lang="en-US" altLang="en-US" dirty="0"/>
              <a:t>Linear regression contd…</a:t>
            </a:r>
          </a:p>
        </p:txBody>
      </p:sp>
      <p:graphicFrame>
        <p:nvGraphicFramePr>
          <p:cNvPr id="33795" name="Object 1024"/>
          <p:cNvGraphicFramePr>
            <a:graphicFrameLocks noGrp="1" noChangeAspect="1"/>
          </p:cNvGraphicFramePr>
          <p:nvPr>
            <p:ph sz="half" idx="1"/>
            <p:extLst/>
          </p:nvPr>
        </p:nvGraphicFramePr>
        <p:xfrm>
          <a:off x="1331913" y="2887663"/>
          <a:ext cx="2286000" cy="546100"/>
        </p:xfrm>
        <a:graphic>
          <a:graphicData uri="http://schemas.openxmlformats.org/presentationml/2006/ole">
            <mc:AlternateContent xmlns:mc="http://schemas.openxmlformats.org/markup-compatibility/2006">
              <mc:Choice xmlns:v="urn:schemas-microsoft-com:vml" Requires="v">
                <p:oleObj spid="_x0000_s1702" name="Equation" r:id="rId5" imgW="1434960" imgH="342720" progId="Equation.3">
                  <p:embed/>
                </p:oleObj>
              </mc:Choice>
              <mc:Fallback>
                <p:oleObj name="Equation" r:id="rId5" imgW="1434960" imgH="342720" progId="Equation.3">
                  <p:embed/>
                  <p:pic>
                    <p:nvPicPr>
                      <p:cNvPr id="33795" name="Object 1024"/>
                      <p:cNvPicPr>
                        <a:picLocks noChangeAspect="1" noChangeArrowheads="1"/>
                      </p:cNvPicPr>
                      <p:nvPr/>
                    </p:nvPicPr>
                    <p:blipFill>
                      <a:blip r:embed="rId6"/>
                      <a:srcRect/>
                      <a:stretch>
                        <a:fillRect/>
                      </a:stretch>
                    </p:blipFill>
                    <p:spPr bwMode="auto">
                      <a:xfrm>
                        <a:off x="1331913" y="2887663"/>
                        <a:ext cx="228600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3808" name="Object 1025"/>
          <p:cNvGraphicFramePr>
            <a:graphicFrameLocks noGrp="1" noChangeAspect="1"/>
          </p:cNvGraphicFramePr>
          <p:nvPr>
            <p:ph sz="half" idx="2"/>
            <p:extLst/>
          </p:nvPr>
        </p:nvGraphicFramePr>
        <p:xfrm>
          <a:off x="6419850" y="1724025"/>
          <a:ext cx="1666875" cy="417513"/>
        </p:xfrm>
        <a:graphic>
          <a:graphicData uri="http://schemas.openxmlformats.org/presentationml/2006/ole">
            <mc:AlternateContent xmlns:mc="http://schemas.openxmlformats.org/markup-compatibility/2006">
              <mc:Choice xmlns:v="urn:schemas-microsoft-com:vml" Requires="v">
                <p:oleObj spid="_x0000_s1703" name="Equation" r:id="rId7" imgW="711200" imgH="177800" progId="Equation.3">
                  <p:embed/>
                </p:oleObj>
              </mc:Choice>
              <mc:Fallback>
                <p:oleObj name="Equation" r:id="rId7" imgW="711200" imgH="177800" progId="Equation.3">
                  <p:embed/>
                  <p:pic>
                    <p:nvPicPr>
                      <p:cNvPr id="33808"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9850" y="1724025"/>
                        <a:ext cx="1666875"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2" name="Line 4"/>
          <p:cNvSpPr>
            <a:spLocks noChangeShapeType="1"/>
          </p:cNvSpPr>
          <p:nvPr/>
        </p:nvSpPr>
        <p:spPr bwMode="auto">
          <a:xfrm flipH="1">
            <a:off x="6253162" y="4400550"/>
            <a:ext cx="240030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3" name="Line 5"/>
          <p:cNvSpPr>
            <a:spLocks noChangeShapeType="1"/>
          </p:cNvSpPr>
          <p:nvPr/>
        </p:nvSpPr>
        <p:spPr bwMode="auto">
          <a:xfrm flipV="1">
            <a:off x="6253162" y="2348880"/>
            <a:ext cx="0" cy="205167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34" name="Oval 6"/>
          <p:cNvSpPr>
            <a:spLocks noChangeArrowheads="1"/>
          </p:cNvSpPr>
          <p:nvPr/>
        </p:nvSpPr>
        <p:spPr bwMode="auto">
          <a:xfrm>
            <a:off x="6653212" y="405765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p>
        </p:txBody>
      </p:sp>
      <p:sp>
        <p:nvSpPr>
          <p:cNvPr id="35" name="Line 7"/>
          <p:cNvSpPr>
            <a:spLocks noChangeShapeType="1"/>
          </p:cNvSpPr>
          <p:nvPr/>
        </p:nvSpPr>
        <p:spPr bwMode="auto">
          <a:xfrm flipV="1">
            <a:off x="6253162" y="2686050"/>
            <a:ext cx="2000250" cy="17145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1800">
              <a:solidFill>
                <a:schemeClr val="tx2"/>
              </a:solidFill>
            </a:endParaRPr>
          </a:p>
        </p:txBody>
      </p:sp>
      <p:sp>
        <p:nvSpPr>
          <p:cNvPr id="36" name="Oval 8"/>
          <p:cNvSpPr>
            <a:spLocks noChangeArrowheads="1"/>
          </p:cNvSpPr>
          <p:nvPr/>
        </p:nvSpPr>
        <p:spPr bwMode="auto">
          <a:xfrm>
            <a:off x="6881812" y="365760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solidFill>
                <a:schemeClr val="tx2"/>
              </a:solidFill>
            </a:endParaRPr>
          </a:p>
        </p:txBody>
      </p:sp>
      <p:sp>
        <p:nvSpPr>
          <p:cNvPr id="37" name="Oval 9"/>
          <p:cNvSpPr>
            <a:spLocks noChangeArrowheads="1"/>
          </p:cNvSpPr>
          <p:nvPr/>
        </p:nvSpPr>
        <p:spPr bwMode="auto">
          <a:xfrm>
            <a:off x="8253412" y="291465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solidFill>
                <a:schemeClr val="tx2"/>
              </a:solidFill>
            </a:endParaRPr>
          </a:p>
        </p:txBody>
      </p:sp>
      <p:sp>
        <p:nvSpPr>
          <p:cNvPr id="38" name="Oval 10"/>
          <p:cNvSpPr>
            <a:spLocks noChangeArrowheads="1"/>
          </p:cNvSpPr>
          <p:nvPr/>
        </p:nvSpPr>
        <p:spPr bwMode="auto">
          <a:xfrm>
            <a:off x="7967662" y="302895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solidFill>
                <a:schemeClr val="tx2"/>
              </a:solidFill>
            </a:endParaRPr>
          </a:p>
        </p:txBody>
      </p:sp>
      <p:sp>
        <p:nvSpPr>
          <p:cNvPr id="39" name="Oval 11"/>
          <p:cNvSpPr>
            <a:spLocks noChangeArrowheads="1"/>
          </p:cNvSpPr>
          <p:nvPr/>
        </p:nvSpPr>
        <p:spPr bwMode="auto">
          <a:xfrm>
            <a:off x="7624762" y="302895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solidFill>
                <a:schemeClr val="tx2"/>
              </a:solidFill>
            </a:endParaRPr>
          </a:p>
        </p:txBody>
      </p:sp>
      <p:sp>
        <p:nvSpPr>
          <p:cNvPr id="40" name="Oval 12"/>
          <p:cNvSpPr>
            <a:spLocks noChangeArrowheads="1"/>
          </p:cNvSpPr>
          <p:nvPr/>
        </p:nvSpPr>
        <p:spPr bwMode="auto">
          <a:xfrm>
            <a:off x="7453312" y="348615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solidFill>
                <a:schemeClr val="tx2"/>
              </a:solidFill>
            </a:endParaRPr>
          </a:p>
        </p:txBody>
      </p:sp>
      <p:sp>
        <p:nvSpPr>
          <p:cNvPr id="41" name="Oval 13"/>
          <p:cNvSpPr>
            <a:spLocks noChangeArrowheads="1"/>
          </p:cNvSpPr>
          <p:nvPr/>
        </p:nvSpPr>
        <p:spPr bwMode="auto">
          <a:xfrm>
            <a:off x="7053262" y="3371850"/>
            <a:ext cx="57150" cy="571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350">
              <a:solidFill>
                <a:schemeClr val="tx2"/>
              </a:solidFill>
            </a:endParaRPr>
          </a:p>
        </p:txBody>
      </p:sp>
      <p:sp>
        <p:nvSpPr>
          <p:cNvPr id="42" name="Text Box 14"/>
          <p:cNvSpPr txBox="1">
            <a:spLocks noChangeArrowheads="1"/>
          </p:cNvSpPr>
          <p:nvPr/>
        </p:nvSpPr>
        <p:spPr bwMode="auto">
          <a:xfrm>
            <a:off x="7510462" y="4514851"/>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350">
                <a:solidFill>
                  <a:schemeClr val="tx2"/>
                </a:solidFill>
              </a:rPr>
              <a:t>X</a:t>
            </a:r>
          </a:p>
        </p:txBody>
      </p:sp>
      <p:sp>
        <p:nvSpPr>
          <p:cNvPr id="43" name="Text Box 15"/>
          <p:cNvSpPr txBox="1">
            <a:spLocks noChangeArrowheads="1"/>
          </p:cNvSpPr>
          <p:nvPr/>
        </p:nvSpPr>
        <p:spPr bwMode="auto">
          <a:xfrm>
            <a:off x="5853112" y="2857501"/>
            <a:ext cx="342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350">
                <a:solidFill>
                  <a:schemeClr val="tx2"/>
                </a:solidFill>
              </a:rPr>
              <a:t>Y</a:t>
            </a:r>
          </a:p>
        </p:txBody>
      </p:sp>
      <p:sp>
        <p:nvSpPr>
          <p:cNvPr id="18" name="TextBox 17"/>
          <p:cNvSpPr txBox="1"/>
          <p:nvPr/>
        </p:nvSpPr>
        <p:spPr>
          <a:xfrm>
            <a:off x="7935175" y="5964133"/>
            <a:ext cx="1088760"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Source:Wikipedia</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3415170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102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102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102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10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212828" y="586353"/>
            <a:ext cx="8382437" cy="607258"/>
          </a:xfrm>
        </p:spPr>
        <p:txBody>
          <a:bodyPr>
            <a:normAutofit/>
          </a:bodyPr>
          <a:lstStyle/>
          <a:p>
            <a:r>
              <a:rPr lang="en-US" altLang="en-US" dirty="0" smtClean="0">
                <a:solidFill>
                  <a:schemeClr val="accent1">
                    <a:lumMod val="75000"/>
                  </a:schemeClr>
                </a:solidFill>
              </a:rPr>
              <a:t> </a:t>
            </a:r>
            <a:r>
              <a:rPr lang="en-US" altLang="en-US" dirty="0"/>
              <a:t>Gradient descent</a:t>
            </a:r>
          </a:p>
        </p:txBody>
      </p:sp>
      <p:sp>
        <p:nvSpPr>
          <p:cNvPr id="6553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Arial" panose="020B0604020202020204" pitchFamily="34" charset="0"/>
                <a:ea typeface="ＭＳ Ｐゴシック" panose="020B0600070205080204" pitchFamily="34" charset="-128"/>
              </a:defRPr>
            </a:lvl1pPr>
            <a:lvl2pPr marL="557213" indent="-214313" eaLnBrk="0" hangingPunct="0">
              <a:defRPr sz="1800">
                <a:solidFill>
                  <a:schemeClr val="tx1"/>
                </a:solidFill>
                <a:latin typeface="Arial" panose="020B0604020202020204" pitchFamily="34" charset="0"/>
                <a:ea typeface="ＭＳ Ｐゴシック" panose="020B0600070205080204" pitchFamily="34" charset="-128"/>
              </a:defRPr>
            </a:lvl2pPr>
            <a:lvl3pPr marL="857250" indent="-171450" eaLnBrk="0" hangingPunct="0">
              <a:defRPr sz="1800">
                <a:solidFill>
                  <a:schemeClr val="tx1"/>
                </a:solidFill>
                <a:latin typeface="Arial" panose="020B0604020202020204" pitchFamily="34" charset="0"/>
                <a:ea typeface="ＭＳ Ｐゴシック" panose="020B0600070205080204" pitchFamily="34" charset="-128"/>
              </a:defRPr>
            </a:lvl3pPr>
            <a:lvl4pPr marL="1200150" indent="-171450" eaLnBrk="0" hangingPunct="0">
              <a:defRPr sz="1800">
                <a:solidFill>
                  <a:schemeClr val="tx1"/>
                </a:solidFill>
                <a:latin typeface="Arial" panose="020B0604020202020204" pitchFamily="34" charset="0"/>
                <a:ea typeface="ＭＳ Ｐゴシック" panose="020B0600070205080204" pitchFamily="34" charset="-128"/>
              </a:defRPr>
            </a:lvl4pPr>
            <a:lvl5pPr marL="1543050" indent="-171450" eaLnBrk="0" hangingPunct="0">
              <a:defRPr sz="18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Arial" panose="020B0604020202020204" pitchFamily="34" charset="0"/>
                <a:ea typeface="ＭＳ Ｐゴシック" panose="020B0600070205080204" pitchFamily="34" charset="-128"/>
              </a:defRPr>
            </a:lvl9pPr>
          </a:lstStyle>
          <a:p>
            <a:pPr eaLnBrk="1" hangingPunct="1"/>
            <a:fld id="{F50EE55B-88CC-4201-94CD-63B5C7D0D143}" type="slidenum">
              <a:rPr lang="en-US" altLang="en-US" sz="1050"/>
              <a:pPr eaLnBrk="1" hangingPunct="1"/>
              <a:t>44</a:t>
            </a:fld>
            <a:endParaRPr lang="en-US" altLang="en-US" sz="1050"/>
          </a:p>
        </p:txBody>
      </p:sp>
      <p:pic>
        <p:nvPicPr>
          <p:cNvPr id="26626" name="Picture 2" descr="Image result for gradient descen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700808"/>
            <a:ext cx="4248472" cy="3672408"/>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Image result for gradient descent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28" y="2060848"/>
            <a:ext cx="4365657" cy="24315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96064" y="5837567"/>
            <a:ext cx="1340432" cy="246221"/>
          </a:xfrm>
          <a:prstGeom prst="rect">
            <a:avLst/>
          </a:prstGeom>
        </p:spPr>
        <p:txBody>
          <a:bodyPr wrap="none">
            <a:spAutoFit/>
          </a:bodyPr>
          <a:lstStyle/>
          <a:p>
            <a:r>
              <a:rPr lang="en-US" sz="1000" b="0" dirty="0" smtClean="0">
                <a:solidFill>
                  <a:schemeClr val="tx2">
                    <a:lumMod val="50000"/>
                    <a:lumOff val="50000"/>
                  </a:schemeClr>
                </a:solidFill>
                <a:latin typeface="Calibri Light" panose="020F0302020204030204" pitchFamily="34" charset="0"/>
              </a:rPr>
              <a:t>Source: ayearofai.com</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8253928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Support Vector Machine(SVM)</a:t>
            </a:r>
          </a:p>
        </p:txBody>
      </p:sp>
      <p:sp>
        <p:nvSpPr>
          <p:cNvPr id="4" name="Slide Number Placeholder 3"/>
          <p:cNvSpPr>
            <a:spLocks noGrp="1"/>
          </p:cNvSpPr>
          <p:nvPr>
            <p:ph type="sldNum" sz="quarter" idx="12"/>
          </p:nvPr>
        </p:nvSpPr>
        <p:spPr/>
        <p:txBody>
          <a:bodyPr/>
          <a:lstStyle/>
          <a:p>
            <a:fld id="{C23A7F94-3748-4EC2-96F3-CFBC18E92E2E}" type="slidenum">
              <a:rPr lang="en-US" smtClean="0"/>
              <a:t>45</a:t>
            </a:fld>
            <a:endParaRPr lang="en-US"/>
          </a:p>
        </p:txBody>
      </p:sp>
      <p:sp>
        <p:nvSpPr>
          <p:cNvPr id="5" name="Rectangle 4"/>
          <p:cNvSpPr/>
          <p:nvPr/>
        </p:nvSpPr>
        <p:spPr>
          <a:xfrm>
            <a:off x="410151" y="1443262"/>
            <a:ext cx="6858000" cy="738664"/>
          </a:xfrm>
          <a:prstGeom prst="rect">
            <a:avLst/>
          </a:prstGeom>
        </p:spPr>
        <p:txBody>
          <a:bodyPr wrap="square">
            <a:spAutoFit/>
          </a:bodyPr>
          <a:lstStyle/>
          <a:p>
            <a:pPr marL="285750" indent="-285750">
              <a:buFont typeface="Arial" panose="020B0604020202020204" pitchFamily="34" charset="0"/>
              <a:buChar char="•"/>
            </a:pPr>
            <a:r>
              <a:rPr lang="en-US" sz="1400" b="0" dirty="0">
                <a:solidFill>
                  <a:schemeClr val="tx2"/>
                </a:solidFill>
                <a:latin typeface="+mn-lt"/>
              </a:rPr>
              <a:t>Support vector machines are computational algorithms that construct a </a:t>
            </a:r>
            <a:r>
              <a:rPr lang="en-US" sz="1400" b="0" dirty="0" err="1">
                <a:solidFill>
                  <a:schemeClr val="tx2"/>
                </a:solidFill>
                <a:latin typeface="+mn-lt"/>
              </a:rPr>
              <a:t>hyperplane</a:t>
            </a:r>
            <a:r>
              <a:rPr lang="en-US" sz="1400" b="0" dirty="0">
                <a:solidFill>
                  <a:schemeClr val="tx2"/>
                </a:solidFill>
                <a:latin typeface="+mn-lt"/>
              </a:rPr>
              <a:t> or a set of </a:t>
            </a:r>
            <a:r>
              <a:rPr lang="en-US" sz="1400" b="0" dirty="0" err="1">
                <a:solidFill>
                  <a:schemeClr val="tx2"/>
                </a:solidFill>
                <a:latin typeface="+mn-lt"/>
              </a:rPr>
              <a:t>hyperplanes</a:t>
            </a:r>
            <a:r>
              <a:rPr lang="en-US" sz="1400" b="0" dirty="0">
                <a:solidFill>
                  <a:schemeClr val="tx2"/>
                </a:solidFill>
                <a:latin typeface="+mn-lt"/>
              </a:rPr>
              <a:t> in a high or infinite dimensional </a:t>
            </a:r>
            <a:r>
              <a:rPr lang="en-US" sz="1400" b="0" dirty="0" smtClean="0">
                <a:solidFill>
                  <a:schemeClr val="tx2"/>
                </a:solidFill>
                <a:latin typeface="+mn-lt"/>
              </a:rPr>
              <a:t>space to classify data. </a:t>
            </a:r>
            <a:endParaRPr lang="en-US" sz="1400" dirty="0">
              <a:solidFill>
                <a:schemeClr val="tx2"/>
              </a:solidFill>
              <a:latin typeface="+mn-lt"/>
            </a:endParaRPr>
          </a:p>
        </p:txBody>
      </p:sp>
      <p:pic>
        <p:nvPicPr>
          <p:cNvPr id="2150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525032"/>
            <a:ext cx="4320480" cy="28611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10151" y="2426059"/>
            <a:ext cx="3619565" cy="738664"/>
          </a:xfrm>
          <a:prstGeom prst="rect">
            <a:avLst/>
          </a:prstGeom>
        </p:spPr>
        <p:txBody>
          <a:bodyPr wrap="square">
            <a:spAutoFit/>
          </a:bodyPr>
          <a:lstStyle/>
          <a:p>
            <a:endParaRPr lang="en-US" sz="1400" b="0" dirty="0" smtClean="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It </a:t>
            </a:r>
            <a:r>
              <a:rPr lang="en-US" sz="1400" b="0" dirty="0">
                <a:solidFill>
                  <a:schemeClr val="tx2"/>
                </a:solidFill>
                <a:latin typeface="+mn-lt"/>
              </a:rPr>
              <a:t>is a supervised machine learning algorithm</a:t>
            </a:r>
          </a:p>
        </p:txBody>
      </p:sp>
      <p:sp>
        <p:nvSpPr>
          <p:cNvPr id="10" name="TextBox 9"/>
          <p:cNvSpPr txBox="1"/>
          <p:nvPr/>
        </p:nvSpPr>
        <p:spPr>
          <a:xfrm>
            <a:off x="7603343" y="5949280"/>
            <a:ext cx="1385316"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Source:AnalyticsVidhya</a:t>
            </a:r>
            <a:endParaRPr lang="en-US" sz="1000" b="0" dirty="0">
              <a:solidFill>
                <a:schemeClr val="tx2">
                  <a:lumMod val="50000"/>
                  <a:lumOff val="50000"/>
                </a:schemeClr>
              </a:solidFill>
              <a:latin typeface="Calibri Light" panose="020F0302020204030204" pitchFamily="34" charset="0"/>
            </a:endParaRPr>
          </a:p>
        </p:txBody>
      </p:sp>
      <p:sp>
        <p:nvSpPr>
          <p:cNvPr id="13" name="TextBox 12"/>
          <p:cNvSpPr txBox="1"/>
          <p:nvPr/>
        </p:nvSpPr>
        <p:spPr>
          <a:xfrm>
            <a:off x="7245267" y="5298397"/>
            <a:ext cx="1178528"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ImageSource:MDPI</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36451835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81412"/>
            <a:ext cx="8077200" cy="667223"/>
          </a:xfrm>
        </p:spPr>
        <p:txBody>
          <a:bodyPr/>
          <a:lstStyle/>
          <a:p>
            <a:r>
              <a:rPr lang="en-US" dirty="0" smtClean="0"/>
              <a:t> Support Vector Machine (contd…)</a:t>
            </a:r>
            <a:endParaRPr lang="en-US" dirty="0"/>
          </a:p>
        </p:txBody>
      </p:sp>
      <p:sp>
        <p:nvSpPr>
          <p:cNvPr id="5" name="Slide Number Placeholder 4"/>
          <p:cNvSpPr>
            <a:spLocks noGrp="1"/>
          </p:cNvSpPr>
          <p:nvPr>
            <p:ph type="sldNum" sz="quarter" idx="12"/>
          </p:nvPr>
        </p:nvSpPr>
        <p:spPr/>
        <p:txBody>
          <a:bodyPr/>
          <a:lstStyle/>
          <a:p>
            <a:fld id="{321EE208-456D-4141-B991-486A57793A15}" type="slidenum">
              <a:rPr lang="en-US" altLang="en-US" smtClean="0"/>
              <a:pPr/>
              <a:t>46</a:t>
            </a:fld>
            <a:endParaRPr lang="en-US" altLang="en-US"/>
          </a:p>
        </p:txBody>
      </p:sp>
      <p:pic>
        <p:nvPicPr>
          <p:cNvPr id="19460" name="Picture 4" descr="Related image"/>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644008" y="1961203"/>
            <a:ext cx="4252664" cy="37444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0074" y="3123045"/>
            <a:ext cx="4572000" cy="523220"/>
          </a:xfrm>
          <a:prstGeom prst="rect">
            <a:avLst/>
          </a:prstGeom>
        </p:spPr>
        <p:txBody>
          <a:bodyPr>
            <a:spAutoFit/>
          </a:bodyPr>
          <a:lstStyle/>
          <a:p>
            <a:pPr marL="285750" indent="-285750">
              <a:buFont typeface="Arial" panose="020B0604020202020204" pitchFamily="34" charset="0"/>
              <a:buChar char="•"/>
            </a:pPr>
            <a:r>
              <a:rPr lang="en-US" sz="1400" b="0" dirty="0">
                <a:solidFill>
                  <a:schemeClr val="tx2"/>
                </a:solidFill>
                <a:latin typeface="+mn-lt"/>
              </a:rPr>
              <a:t>The hyper-plane B segregates the two classes better</a:t>
            </a:r>
          </a:p>
        </p:txBody>
      </p:sp>
      <p:sp>
        <p:nvSpPr>
          <p:cNvPr id="8" name="Rectangle 7"/>
          <p:cNvSpPr/>
          <p:nvPr/>
        </p:nvSpPr>
        <p:spPr>
          <a:xfrm>
            <a:off x="387267" y="1371467"/>
            <a:ext cx="8926760" cy="738664"/>
          </a:xfrm>
          <a:prstGeom prst="rect">
            <a:avLst/>
          </a:prstGeom>
        </p:spPr>
        <p:txBody>
          <a:bodyPr wrap="square">
            <a:spAutoFit/>
          </a:bodyPr>
          <a:lstStyle/>
          <a:p>
            <a:pPr marL="285750" indent="-285750">
              <a:buFont typeface="Arial" panose="020B0604020202020204" pitchFamily="34" charset="0"/>
              <a:buChar char="•"/>
            </a:pPr>
            <a:r>
              <a:rPr lang="en-US" sz="1400" b="0" dirty="0">
                <a:solidFill>
                  <a:schemeClr val="tx2"/>
                </a:solidFill>
                <a:latin typeface="+mn-lt"/>
              </a:rPr>
              <a:t>SVM is an approach where the objective is to find the best separation </a:t>
            </a:r>
            <a:r>
              <a:rPr lang="en-US" sz="1400" b="0" dirty="0" err="1">
                <a:solidFill>
                  <a:schemeClr val="tx2"/>
                </a:solidFill>
                <a:latin typeface="+mn-lt"/>
              </a:rPr>
              <a:t>hyperplane</a:t>
            </a:r>
            <a:r>
              <a:rPr lang="en-US" sz="1400" b="0" dirty="0">
                <a:solidFill>
                  <a:schemeClr val="tx2"/>
                </a:solidFill>
                <a:latin typeface="+mn-lt"/>
              </a:rPr>
              <a:t>, that is, the </a:t>
            </a:r>
            <a:r>
              <a:rPr lang="en-US" sz="1400" b="0" dirty="0" err="1">
                <a:solidFill>
                  <a:schemeClr val="tx2"/>
                </a:solidFill>
                <a:latin typeface="+mn-lt"/>
              </a:rPr>
              <a:t>hyperplane</a:t>
            </a:r>
            <a:r>
              <a:rPr lang="en-US" sz="1400" b="0" dirty="0">
                <a:solidFill>
                  <a:schemeClr val="tx2"/>
                </a:solidFill>
                <a:latin typeface="+mn-lt"/>
              </a:rPr>
              <a:t> that provides the highest margin distance between the nearest points of the two classes (called functional margin). </a:t>
            </a:r>
            <a:endParaRPr lang="en-US" sz="1400" dirty="0">
              <a:solidFill>
                <a:schemeClr val="tx2"/>
              </a:solidFill>
              <a:latin typeface="+mn-lt"/>
            </a:endParaRPr>
          </a:p>
        </p:txBody>
      </p:sp>
      <p:sp>
        <p:nvSpPr>
          <p:cNvPr id="11" name="TextBox 10"/>
          <p:cNvSpPr txBox="1"/>
          <p:nvPr/>
        </p:nvSpPr>
        <p:spPr>
          <a:xfrm>
            <a:off x="7695609" y="5877272"/>
            <a:ext cx="1385316"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Source:AnalyticsVidhya</a:t>
            </a:r>
            <a:endParaRPr lang="en-US" sz="1000" b="0" dirty="0">
              <a:solidFill>
                <a:schemeClr val="tx2">
                  <a:lumMod val="50000"/>
                  <a:lumOff val="50000"/>
                </a:schemeClr>
              </a:solidFill>
              <a:latin typeface="Calibri Light" panose="020F0302020204030204" pitchFamily="34" charset="0"/>
            </a:endParaRPr>
          </a:p>
        </p:txBody>
      </p:sp>
      <p:sp>
        <p:nvSpPr>
          <p:cNvPr id="4" name="Rectangle 3"/>
          <p:cNvSpPr/>
          <p:nvPr/>
        </p:nvSpPr>
        <p:spPr>
          <a:xfrm>
            <a:off x="311067" y="2179876"/>
            <a:ext cx="5088517" cy="523220"/>
          </a:xfrm>
          <a:prstGeom prst="rect">
            <a:avLst/>
          </a:prstGeom>
        </p:spPr>
        <p:txBody>
          <a:bodyPr wrap="square">
            <a:spAutoFit/>
          </a:bodyPr>
          <a:lstStyle/>
          <a:p>
            <a:pPr marL="285750" indent="-285750">
              <a:buFont typeface="Arial" panose="020B0604020202020204" pitchFamily="34" charset="0"/>
              <a:buChar char="•"/>
            </a:pPr>
            <a:r>
              <a:rPr lang="en-US" sz="1400" b="0" dirty="0" smtClean="0">
                <a:solidFill>
                  <a:schemeClr val="tx2"/>
                </a:solidFill>
                <a:latin typeface="+mn-lt"/>
              </a:rPr>
              <a:t> We </a:t>
            </a:r>
            <a:r>
              <a:rPr lang="en-US" sz="1400" b="0" dirty="0">
                <a:solidFill>
                  <a:schemeClr val="tx2"/>
                </a:solidFill>
                <a:latin typeface="+mn-lt"/>
              </a:rPr>
              <a:t>have three hyper-planes (A, B and C). Now, identify </a:t>
            </a:r>
            <a:r>
              <a:rPr lang="en-US" sz="1400" b="0" dirty="0" smtClean="0">
                <a:solidFill>
                  <a:schemeClr val="tx2"/>
                </a:solidFill>
                <a:latin typeface="+mn-lt"/>
              </a:rPr>
              <a:t>   the </a:t>
            </a:r>
            <a:r>
              <a:rPr lang="en-US" sz="1400" b="0" dirty="0">
                <a:solidFill>
                  <a:schemeClr val="tx2"/>
                </a:solidFill>
                <a:latin typeface="+mn-lt"/>
              </a:rPr>
              <a:t>right hyper-plane to classify star and circle.</a:t>
            </a:r>
          </a:p>
        </p:txBody>
      </p:sp>
    </p:spTree>
    <p:extLst>
      <p:ext uri="{BB962C8B-B14F-4D97-AF65-F5344CB8AC3E}">
        <p14:creationId xmlns:p14="http://schemas.microsoft.com/office/powerpoint/2010/main" val="39126907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067" y="602856"/>
            <a:ext cx="8077200" cy="667223"/>
          </a:xfrm>
        </p:spPr>
        <p:txBody>
          <a:bodyPr/>
          <a:lstStyle/>
          <a:p>
            <a:r>
              <a:rPr lang="en-US" dirty="0" smtClean="0"/>
              <a:t> </a:t>
            </a:r>
            <a:r>
              <a:rPr lang="en-US" dirty="0"/>
              <a:t>Support Vector Machine (contd…)</a:t>
            </a:r>
          </a:p>
        </p:txBody>
      </p:sp>
      <p:sp>
        <p:nvSpPr>
          <p:cNvPr id="5" name="Slide Number Placeholder 4"/>
          <p:cNvSpPr>
            <a:spLocks noGrp="1"/>
          </p:cNvSpPr>
          <p:nvPr>
            <p:ph type="sldNum" sz="quarter" idx="12"/>
          </p:nvPr>
        </p:nvSpPr>
        <p:spPr/>
        <p:txBody>
          <a:bodyPr/>
          <a:lstStyle/>
          <a:p>
            <a:fld id="{321EE208-456D-4141-B991-486A57793A15}" type="slidenum">
              <a:rPr lang="en-US" altLang="en-US" smtClean="0"/>
              <a:pPr/>
              <a:t>47</a:t>
            </a:fld>
            <a:endParaRPr lang="en-US" altLang="en-US"/>
          </a:p>
        </p:txBody>
      </p:sp>
      <p:sp>
        <p:nvSpPr>
          <p:cNvPr id="6" name="Rectangle 5"/>
          <p:cNvSpPr/>
          <p:nvPr/>
        </p:nvSpPr>
        <p:spPr>
          <a:xfrm>
            <a:off x="423845" y="1749669"/>
            <a:ext cx="4620973" cy="1815882"/>
          </a:xfrm>
          <a:prstGeom prst="rect">
            <a:avLst/>
          </a:prstGeom>
        </p:spPr>
        <p:txBody>
          <a:bodyPr wrap="square">
            <a:spAutoFit/>
          </a:bodyPr>
          <a:lstStyle/>
          <a:p>
            <a:pPr marL="285750" indent="-285750" eaLnBrk="1" hangingPunct="1">
              <a:buFont typeface="Arial" panose="020B0604020202020204" pitchFamily="34" charset="0"/>
              <a:buChar char="•"/>
            </a:pPr>
            <a:r>
              <a:rPr lang="en-US" altLang="en-US" sz="1400" b="0" dirty="0">
                <a:solidFill>
                  <a:schemeClr val="tx2"/>
                </a:solidFill>
                <a:latin typeface="+mn-lt"/>
                <a:ea typeface="ＭＳ Ｐゴシック" panose="020B0600070205080204" pitchFamily="34" charset="-128"/>
              </a:rPr>
              <a:t>SVMs maximize the </a:t>
            </a:r>
            <a:r>
              <a:rPr lang="en-US" altLang="en-US" sz="1400" b="0" i="1" dirty="0">
                <a:solidFill>
                  <a:schemeClr val="tx2"/>
                </a:solidFill>
                <a:latin typeface="+mn-lt"/>
                <a:ea typeface="ＭＳ Ｐゴシック" panose="020B0600070205080204" pitchFamily="34" charset="-128"/>
              </a:rPr>
              <a:t>margin</a:t>
            </a:r>
            <a:r>
              <a:rPr lang="en-US" altLang="en-US" sz="1400" b="0" dirty="0">
                <a:solidFill>
                  <a:schemeClr val="tx2"/>
                </a:solidFill>
                <a:latin typeface="+mn-lt"/>
                <a:ea typeface="ＭＳ Ｐゴシック" panose="020B0600070205080204" pitchFamily="34" charset="-128"/>
              </a:rPr>
              <a:t> around the separating hyperplane.</a:t>
            </a:r>
          </a:p>
          <a:p>
            <a:pPr marL="0" indent="0" eaLnBrk="1" hangingPunct="1">
              <a:buNone/>
            </a:pPr>
            <a:r>
              <a:rPr lang="en-US" altLang="en-US" sz="1400" b="0" dirty="0">
                <a:solidFill>
                  <a:schemeClr val="tx2"/>
                </a:solidFill>
                <a:latin typeface="+mn-lt"/>
                <a:ea typeface="ＭＳ Ｐゴシック" panose="020B0600070205080204" pitchFamily="34" charset="-128"/>
              </a:rPr>
              <a:t>       A.k.a. large margin </a:t>
            </a:r>
            <a:r>
              <a:rPr lang="en-US" altLang="en-US" sz="1400" b="0" dirty="0" smtClean="0">
                <a:solidFill>
                  <a:schemeClr val="tx2"/>
                </a:solidFill>
                <a:latin typeface="+mn-lt"/>
                <a:ea typeface="ＭＳ Ｐゴシック" panose="020B0600070205080204" pitchFamily="34" charset="-128"/>
              </a:rPr>
              <a:t>classifiers</a:t>
            </a:r>
          </a:p>
          <a:p>
            <a:pPr marL="285750" indent="-285750" eaLnBrk="1" hangingPunct="1">
              <a:buFont typeface="Arial" panose="020B0604020202020204" pitchFamily="34" charset="0"/>
              <a:buChar char="•"/>
            </a:pPr>
            <a:r>
              <a:rPr lang="en-US" altLang="en-US" sz="1400" b="0" dirty="0" smtClean="0">
                <a:solidFill>
                  <a:schemeClr val="tx2"/>
                </a:solidFill>
                <a:latin typeface="+mn-lt"/>
                <a:ea typeface="ＭＳ Ｐゴシック" panose="020B0600070205080204" pitchFamily="34" charset="-128"/>
              </a:rPr>
              <a:t>The </a:t>
            </a:r>
            <a:r>
              <a:rPr lang="en-US" altLang="en-US" sz="1400" b="0" dirty="0">
                <a:solidFill>
                  <a:schemeClr val="tx2"/>
                </a:solidFill>
                <a:latin typeface="+mn-lt"/>
                <a:ea typeface="ＭＳ Ｐゴシック" panose="020B0600070205080204" pitchFamily="34" charset="-128"/>
              </a:rPr>
              <a:t>decision function is fully specified by a subset of training samples, </a:t>
            </a:r>
            <a:r>
              <a:rPr lang="en-US" altLang="en-US" sz="1400" b="0" i="1" dirty="0">
                <a:solidFill>
                  <a:schemeClr val="tx2"/>
                </a:solidFill>
                <a:latin typeface="+mn-lt"/>
                <a:ea typeface="ＭＳ Ｐゴシック" panose="020B0600070205080204" pitchFamily="34" charset="-128"/>
              </a:rPr>
              <a:t>the support vectors</a:t>
            </a:r>
            <a:r>
              <a:rPr lang="en-US" altLang="en-US" sz="1400" b="0" dirty="0">
                <a:solidFill>
                  <a:schemeClr val="tx2"/>
                </a:solidFill>
                <a:latin typeface="+mn-lt"/>
                <a:ea typeface="ＭＳ Ｐゴシック" panose="020B0600070205080204" pitchFamily="34" charset="-128"/>
              </a:rPr>
              <a:t>.</a:t>
            </a:r>
          </a:p>
          <a:p>
            <a:pPr marL="285750" indent="-285750" eaLnBrk="1" hangingPunct="1">
              <a:buFont typeface="Arial" panose="020B0604020202020204" pitchFamily="34" charset="0"/>
              <a:buChar char="•"/>
            </a:pPr>
            <a:r>
              <a:rPr lang="en-US" altLang="en-US" sz="1400" b="0" dirty="0">
                <a:solidFill>
                  <a:schemeClr val="tx2"/>
                </a:solidFill>
                <a:latin typeface="+mn-lt"/>
                <a:ea typeface="ＭＳ Ｐゴシック" panose="020B0600070205080204" pitchFamily="34" charset="-128"/>
              </a:rPr>
              <a:t>Solving SVMs is a quadratic programming problem</a:t>
            </a:r>
          </a:p>
          <a:p>
            <a:pPr eaLnBrk="1" hangingPunct="1"/>
            <a:r>
              <a:rPr lang="en-US" altLang="en-US" sz="1400" b="0" dirty="0">
                <a:solidFill>
                  <a:schemeClr val="tx2"/>
                </a:solidFill>
                <a:latin typeface="+mn-lt"/>
                <a:ea typeface="ＭＳ Ｐゴシック" panose="020B0600070205080204" pitchFamily="34" charset="-128"/>
              </a:rPr>
              <a:t>     Seen by many as the most successful current </a:t>
            </a:r>
            <a:r>
              <a:rPr lang="en-US" altLang="en-US" sz="1400" b="0" dirty="0" smtClean="0">
                <a:solidFill>
                  <a:schemeClr val="tx2"/>
                </a:solidFill>
                <a:latin typeface="+mn-lt"/>
                <a:ea typeface="ＭＳ Ｐゴシック" panose="020B0600070205080204" pitchFamily="34" charset="-128"/>
              </a:rPr>
              <a:t>text </a:t>
            </a:r>
          </a:p>
          <a:p>
            <a:pPr eaLnBrk="1" hangingPunct="1"/>
            <a:r>
              <a:rPr lang="en-US" altLang="en-US" sz="1400" b="0" dirty="0">
                <a:solidFill>
                  <a:schemeClr val="tx2"/>
                </a:solidFill>
                <a:latin typeface="+mn-lt"/>
                <a:ea typeface="ＭＳ Ｐゴシック" panose="020B0600070205080204" pitchFamily="34" charset="-128"/>
              </a:rPr>
              <a:t> </a:t>
            </a:r>
            <a:r>
              <a:rPr lang="en-US" altLang="en-US" sz="1400" b="0" dirty="0" smtClean="0">
                <a:solidFill>
                  <a:schemeClr val="tx2"/>
                </a:solidFill>
                <a:latin typeface="+mn-lt"/>
                <a:ea typeface="ＭＳ Ｐゴシック" panose="020B0600070205080204" pitchFamily="34" charset="-128"/>
              </a:rPr>
              <a:t>    classification method.</a:t>
            </a:r>
            <a:endParaRPr lang="en-US" altLang="en-US" sz="1400" b="0" dirty="0">
              <a:solidFill>
                <a:schemeClr val="tx2"/>
              </a:solidFill>
              <a:latin typeface="+mn-lt"/>
              <a:ea typeface="ＭＳ Ｐゴシック" panose="020B0600070205080204" pitchFamily="34" charset="-128"/>
            </a:endParaRPr>
          </a:p>
        </p:txBody>
      </p:sp>
      <p:sp>
        <p:nvSpPr>
          <p:cNvPr id="11" name="TextBox 10"/>
          <p:cNvSpPr txBox="1"/>
          <p:nvPr/>
        </p:nvSpPr>
        <p:spPr>
          <a:xfrm>
            <a:off x="7695609" y="5877272"/>
            <a:ext cx="1385316"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Source:AnalyticsVidhya</a:t>
            </a:r>
            <a:endParaRPr lang="en-US" sz="1000" b="0" dirty="0">
              <a:solidFill>
                <a:schemeClr val="tx2">
                  <a:lumMod val="50000"/>
                  <a:lumOff val="50000"/>
                </a:schemeClr>
              </a:solidFill>
              <a:latin typeface="Calibri Light" panose="020F0302020204030204" pitchFamily="34" charset="0"/>
            </a:endParaRPr>
          </a:p>
        </p:txBody>
      </p:sp>
      <p:pic>
        <p:nvPicPr>
          <p:cNvPr id="10" name="Picture 2" descr="Image result for SV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814664"/>
            <a:ext cx="3462536" cy="343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75834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SVM</a:t>
            </a:r>
            <a:endParaRPr lang="en-US" dirty="0"/>
          </a:p>
        </p:txBody>
      </p:sp>
      <p:sp>
        <p:nvSpPr>
          <p:cNvPr id="5" name="Slide Number Placeholder 4"/>
          <p:cNvSpPr>
            <a:spLocks noGrp="1"/>
          </p:cNvSpPr>
          <p:nvPr>
            <p:ph type="sldNum" sz="quarter" idx="12"/>
          </p:nvPr>
        </p:nvSpPr>
        <p:spPr/>
        <p:txBody>
          <a:bodyPr/>
          <a:lstStyle/>
          <a:p>
            <a:fld id="{321EE208-456D-4141-B991-486A57793A15}" type="slidenum">
              <a:rPr lang="en-US" altLang="en-US" smtClean="0"/>
              <a:pPr/>
              <a:t>48</a:t>
            </a:fld>
            <a:endParaRPr lang="en-US" altLang="en-US"/>
          </a:p>
        </p:txBody>
      </p:sp>
      <p:pic>
        <p:nvPicPr>
          <p:cNvPr id="20482" name="Picture 2" descr="SVM_8"/>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bwMode="auto">
          <a:xfrm>
            <a:off x="4800600" y="1775670"/>
            <a:ext cx="3810000" cy="348881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SVM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50045"/>
            <a:ext cx="3652461" cy="3309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57353" y="5837695"/>
            <a:ext cx="1704313"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ImageSource:AnalyticsVidhya</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399929515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4</a:t>
            </a:fld>
            <a:endParaRPr lang="en-US" dirty="0"/>
          </a:p>
        </p:txBody>
      </p:sp>
      <p:sp>
        <p:nvSpPr>
          <p:cNvPr id="3" name="Title 2"/>
          <p:cNvSpPr>
            <a:spLocks noGrp="1"/>
          </p:cNvSpPr>
          <p:nvPr>
            <p:ph type="title"/>
          </p:nvPr>
        </p:nvSpPr>
        <p:spPr/>
        <p:txBody>
          <a:bodyPr/>
          <a:lstStyle/>
          <a:p>
            <a:r>
              <a:rPr lang="en-US" dirty="0" smtClean="0"/>
              <a:t>Text Mining Example: Obama vs McCain</a:t>
            </a:r>
            <a:endParaRPr lang="en-US" dirty="0"/>
          </a:p>
        </p:txBody>
      </p:sp>
      <p:pic>
        <p:nvPicPr>
          <p:cNvPr id="4" name="Picture 3"/>
          <p:cNvPicPr>
            <a:picLocks noChangeAspect="1"/>
          </p:cNvPicPr>
          <p:nvPr/>
        </p:nvPicPr>
        <p:blipFill>
          <a:blip r:embed="rId2"/>
          <a:stretch>
            <a:fillRect/>
          </a:stretch>
        </p:blipFill>
        <p:spPr>
          <a:xfrm>
            <a:off x="387108" y="1196752"/>
            <a:ext cx="8399657" cy="4896544"/>
          </a:xfrm>
          <a:prstGeom prst="rect">
            <a:avLst/>
          </a:prstGeom>
        </p:spPr>
      </p:pic>
    </p:spTree>
    <p:extLst>
      <p:ext uri="{BB962C8B-B14F-4D97-AF65-F5344CB8AC3E}">
        <p14:creationId xmlns:p14="http://schemas.microsoft.com/office/powerpoint/2010/main" val="38227495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41" y="476672"/>
            <a:ext cx="8077200" cy="667223"/>
          </a:xfrm>
        </p:spPr>
        <p:txBody>
          <a:bodyPr/>
          <a:lstStyle/>
          <a:p>
            <a:r>
              <a:rPr lang="en-US" dirty="0"/>
              <a:t>Naïve Bayes</a:t>
            </a:r>
          </a:p>
        </p:txBody>
      </p:sp>
      <p:sp>
        <p:nvSpPr>
          <p:cNvPr id="5" name="Slide Number Placeholder 4"/>
          <p:cNvSpPr>
            <a:spLocks noGrp="1"/>
          </p:cNvSpPr>
          <p:nvPr>
            <p:ph type="sldNum" sz="quarter" idx="12"/>
          </p:nvPr>
        </p:nvSpPr>
        <p:spPr/>
        <p:txBody>
          <a:bodyPr/>
          <a:lstStyle/>
          <a:p>
            <a:fld id="{321EE208-456D-4141-B991-486A57793A15}" type="slidenum">
              <a:rPr lang="en-US" altLang="en-US" smtClean="0"/>
              <a:pPr/>
              <a:t>49</a:t>
            </a:fld>
            <a:endParaRPr lang="en-US" altLang="en-US"/>
          </a:p>
        </p:txBody>
      </p:sp>
      <p:sp>
        <p:nvSpPr>
          <p:cNvPr id="6" name="Rectangle 5"/>
          <p:cNvSpPr/>
          <p:nvPr/>
        </p:nvSpPr>
        <p:spPr>
          <a:xfrm>
            <a:off x="423845" y="1749669"/>
            <a:ext cx="4620973" cy="2031325"/>
          </a:xfrm>
          <a:prstGeom prst="rect">
            <a:avLst/>
          </a:prstGeom>
        </p:spPr>
        <p:txBody>
          <a:bodyPr wrap="square">
            <a:spAutoFit/>
          </a:bodyPr>
          <a:lstStyle/>
          <a:p>
            <a:pPr marL="285750" indent="-285750">
              <a:buFont typeface="Arial" panose="020B0604020202020204" pitchFamily="34" charset="0"/>
              <a:buChar char="•"/>
            </a:pPr>
            <a:r>
              <a:rPr lang="en-US" sz="1400" b="0" dirty="0">
                <a:solidFill>
                  <a:schemeClr val="tx2"/>
                </a:solidFill>
                <a:latin typeface="+mn-lt"/>
              </a:rPr>
              <a:t>Naive Bayes model is easy to build and particularly useful for very large data </a:t>
            </a:r>
            <a:r>
              <a:rPr lang="en-US" sz="1400" b="0" dirty="0" smtClean="0">
                <a:solidFill>
                  <a:schemeClr val="tx2"/>
                </a:solidFill>
                <a:latin typeface="+mn-lt"/>
              </a:rPr>
              <a:t>sets.</a:t>
            </a:r>
          </a:p>
          <a:p>
            <a:pPr marL="285750" indent="-285750">
              <a:buFont typeface="Arial" panose="020B0604020202020204" pitchFamily="34" charset="0"/>
              <a:buChar char="•"/>
            </a:pPr>
            <a:r>
              <a:rPr lang="en-US" sz="1400" b="0" dirty="0" smtClean="0">
                <a:solidFill>
                  <a:schemeClr val="tx2"/>
                </a:solidFill>
                <a:latin typeface="+mn-lt"/>
              </a:rPr>
              <a:t>It </a:t>
            </a:r>
            <a:r>
              <a:rPr lang="en-US" sz="1400" b="0" dirty="0">
                <a:solidFill>
                  <a:schemeClr val="tx2"/>
                </a:solidFill>
                <a:latin typeface="+mn-lt"/>
              </a:rPr>
              <a:t>is a classification technique based on </a:t>
            </a:r>
            <a:r>
              <a:rPr lang="en-US" sz="1400" b="0" dirty="0">
                <a:solidFill>
                  <a:schemeClr val="tx2"/>
                </a:solidFill>
                <a:latin typeface="+mn-lt"/>
                <a:hlinkClick r:id="rId2"/>
              </a:rPr>
              <a:t>Bayes’ Theorem</a:t>
            </a:r>
            <a:r>
              <a:rPr lang="en-US" sz="1400" b="0" dirty="0">
                <a:solidFill>
                  <a:schemeClr val="tx2"/>
                </a:solidFill>
                <a:latin typeface="+mn-lt"/>
              </a:rPr>
              <a:t> with an assumption of independence among predictors</a:t>
            </a:r>
            <a:r>
              <a:rPr lang="en-US" sz="1400" b="0" dirty="0" smtClean="0">
                <a:solidFill>
                  <a:schemeClr val="tx2"/>
                </a:solidFill>
                <a:latin typeface="+mn-lt"/>
              </a:rPr>
              <a:t>.</a:t>
            </a:r>
          </a:p>
          <a:p>
            <a:pPr marL="285750" indent="-285750">
              <a:buFont typeface="Arial" panose="020B0604020202020204" pitchFamily="34" charset="0"/>
              <a:buChar char="•"/>
            </a:pPr>
            <a:r>
              <a:rPr lang="en-US" sz="1400" b="0" dirty="0">
                <a:solidFill>
                  <a:schemeClr val="tx2"/>
                </a:solidFill>
                <a:latin typeface="+mn-lt"/>
              </a:rPr>
              <a:t> In simple terms, a Naive Bayes classifier assumes that the presence of a particular feature in a class is unrelated to the presence of any other feature that is why it is known as ‘Naive’.</a:t>
            </a:r>
          </a:p>
        </p:txBody>
      </p:sp>
      <p:sp>
        <p:nvSpPr>
          <p:cNvPr id="11" name="TextBox 10"/>
          <p:cNvSpPr txBox="1"/>
          <p:nvPr/>
        </p:nvSpPr>
        <p:spPr>
          <a:xfrm>
            <a:off x="7695609" y="5877272"/>
            <a:ext cx="1385316"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Source:AnalyticsVidhya</a:t>
            </a:r>
            <a:endParaRPr lang="en-US" sz="1000" b="0" dirty="0">
              <a:solidFill>
                <a:schemeClr val="tx2">
                  <a:lumMod val="50000"/>
                  <a:lumOff val="50000"/>
                </a:schemeClr>
              </a:solidFill>
              <a:latin typeface="Calibri Light" panose="020F0302020204030204" pitchFamily="34" charset="0"/>
            </a:endParaRPr>
          </a:p>
        </p:txBody>
      </p:sp>
      <p:pic>
        <p:nvPicPr>
          <p:cNvPr id="7" name="Picture 2" descr="Image result for naive bayes classif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719330"/>
            <a:ext cx="3672408" cy="2796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777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741" y="476672"/>
            <a:ext cx="8077200" cy="667223"/>
          </a:xfrm>
        </p:spPr>
        <p:txBody>
          <a:bodyPr/>
          <a:lstStyle/>
          <a:p>
            <a:r>
              <a:rPr lang="en-US" dirty="0"/>
              <a:t>Naïve </a:t>
            </a:r>
            <a:r>
              <a:rPr lang="en-US" dirty="0" smtClean="0"/>
              <a:t>Bayes contd…</a:t>
            </a:r>
            <a:endParaRPr lang="en-US" dirty="0"/>
          </a:p>
        </p:txBody>
      </p:sp>
      <p:sp>
        <p:nvSpPr>
          <p:cNvPr id="5" name="Slide Number Placeholder 4"/>
          <p:cNvSpPr>
            <a:spLocks noGrp="1"/>
          </p:cNvSpPr>
          <p:nvPr>
            <p:ph type="sldNum" sz="quarter" idx="12"/>
          </p:nvPr>
        </p:nvSpPr>
        <p:spPr/>
        <p:txBody>
          <a:bodyPr/>
          <a:lstStyle/>
          <a:p>
            <a:fld id="{321EE208-456D-4141-B991-486A57793A15}" type="slidenum">
              <a:rPr lang="en-US" altLang="en-US" smtClean="0"/>
              <a:pPr/>
              <a:t>50</a:t>
            </a:fld>
            <a:endParaRPr lang="en-US" altLang="en-US"/>
          </a:p>
        </p:txBody>
      </p:sp>
      <p:sp>
        <p:nvSpPr>
          <p:cNvPr id="6" name="Rectangle 5"/>
          <p:cNvSpPr/>
          <p:nvPr/>
        </p:nvSpPr>
        <p:spPr>
          <a:xfrm>
            <a:off x="387267" y="1482323"/>
            <a:ext cx="4620973" cy="4893647"/>
          </a:xfrm>
          <a:prstGeom prst="rect">
            <a:avLst/>
          </a:prstGeom>
        </p:spPr>
        <p:txBody>
          <a:bodyPr wrap="square">
            <a:spAutoFit/>
          </a:bodyPr>
          <a:lstStyle/>
          <a:p>
            <a:pPr marL="285750" indent="-285750">
              <a:buFont typeface="Arial" panose="020B0604020202020204" pitchFamily="34" charset="0"/>
              <a:buChar char="•"/>
            </a:pPr>
            <a:r>
              <a:rPr lang="en-US" sz="1400" b="0" dirty="0">
                <a:solidFill>
                  <a:schemeClr val="tx2"/>
                </a:solidFill>
                <a:latin typeface="+mn-lt"/>
              </a:rPr>
              <a:t> For example, a fruit may be considered to be an apple if it is red, round, and about 3 inches in diameter. Even if these features depend on each other or upon the existence of the other features, all of these properties independently contribute to the probability that this fruit is an </a:t>
            </a:r>
            <a:r>
              <a:rPr lang="en-US" sz="1400" b="0" dirty="0" smtClean="0">
                <a:solidFill>
                  <a:schemeClr val="tx2"/>
                </a:solidFill>
                <a:latin typeface="+mn-lt"/>
              </a:rPr>
              <a:t>apple</a:t>
            </a:r>
          </a:p>
          <a:p>
            <a:pPr marL="285750" indent="-285750">
              <a:buFont typeface="Arial" panose="020B0604020202020204" pitchFamily="34" charset="0"/>
              <a:buChar char="•"/>
            </a:pPr>
            <a:endParaRPr lang="en-US" sz="1400" b="0" dirty="0">
              <a:solidFill>
                <a:schemeClr val="tx2"/>
              </a:solidFill>
              <a:latin typeface="+mn-lt"/>
            </a:endParaRPr>
          </a:p>
          <a:p>
            <a:endParaRPr lang="en-US" sz="1400" b="0" dirty="0" smtClean="0">
              <a:solidFill>
                <a:schemeClr val="tx2"/>
              </a:solidFill>
              <a:latin typeface="+mn-lt"/>
            </a:endParaRPr>
          </a:p>
          <a:p>
            <a:r>
              <a:rPr lang="en-US" sz="1400" dirty="0" smtClean="0">
                <a:solidFill>
                  <a:schemeClr val="tx2"/>
                </a:solidFill>
                <a:latin typeface="+mn-lt"/>
              </a:rPr>
              <a:t>     Mallet:</a:t>
            </a:r>
            <a:endParaRPr lang="en-US" sz="1400" dirty="0">
              <a:solidFill>
                <a:schemeClr val="tx2"/>
              </a:solidFill>
              <a:latin typeface="+mn-lt"/>
            </a:endParaRPr>
          </a:p>
          <a:p>
            <a:pPr lvl="0"/>
            <a:endParaRPr lang="en-US" sz="1000" b="0" dirty="0">
              <a:solidFill>
                <a:schemeClr val="tx2"/>
              </a:solidFill>
            </a:endParaRPr>
          </a:p>
          <a:p>
            <a:pPr lvl="0"/>
            <a:r>
              <a:rPr lang="en-US" sz="1000" dirty="0" smtClean="0">
                <a:solidFill>
                  <a:schemeClr val="tx2"/>
                </a:solidFill>
              </a:rPr>
              <a:t>	</a:t>
            </a:r>
            <a:r>
              <a:rPr lang="en-US" sz="1400" dirty="0" smtClean="0">
                <a:solidFill>
                  <a:srgbClr val="D8750D"/>
                </a:solidFill>
              </a:rPr>
              <a:t>Training</a:t>
            </a:r>
            <a:r>
              <a:rPr lang="en-US" sz="1400" dirty="0">
                <a:solidFill>
                  <a:srgbClr val="D8750D"/>
                </a:solidFill>
              </a:rPr>
              <a:t>:</a:t>
            </a:r>
          </a:p>
          <a:p>
            <a:pPr lvl="0"/>
            <a:endParaRPr lang="en-US" sz="1000" dirty="0">
              <a:solidFill>
                <a:schemeClr val="tx2"/>
              </a:solidFill>
            </a:endParaRPr>
          </a:p>
          <a:p>
            <a:r>
              <a:rPr lang="en-US" sz="1400" b="0" dirty="0">
                <a:solidFill>
                  <a:schemeClr val="tx2">
                    <a:lumMod val="75000"/>
                    <a:lumOff val="25000"/>
                  </a:schemeClr>
                </a:solidFill>
                <a:latin typeface="Arial" panose="020B0604020202020204" pitchFamily="34" charset="0"/>
                <a:cs typeface="Arial" panose="020B0604020202020204" pitchFamily="34" charset="0"/>
              </a:rPr>
              <a:t>ClassifierTrainer trainer = new NaiveBayesTrainer();</a:t>
            </a:r>
          </a:p>
          <a:p>
            <a:r>
              <a:rPr lang="en-US" sz="1400" b="0" dirty="0">
                <a:solidFill>
                  <a:schemeClr val="tx2">
                    <a:lumMod val="75000"/>
                    <a:lumOff val="25000"/>
                  </a:schemeClr>
                </a:solidFill>
                <a:latin typeface="Arial" panose="020B0604020202020204" pitchFamily="34" charset="0"/>
                <a:cs typeface="Arial" panose="020B0604020202020204" pitchFamily="34" charset="0"/>
              </a:rPr>
              <a:t>Classifier classifier = trainer.train(instances);</a:t>
            </a:r>
          </a:p>
          <a:p>
            <a:endParaRPr lang="en-US" sz="1000" b="0" dirty="0">
              <a:solidFill>
                <a:schemeClr val="tx2"/>
              </a:solidFill>
            </a:endParaRPr>
          </a:p>
          <a:p>
            <a:endParaRPr lang="en-US" sz="1000" b="0" dirty="0">
              <a:solidFill>
                <a:schemeClr val="tx2"/>
              </a:solidFill>
            </a:endParaRPr>
          </a:p>
          <a:p>
            <a:r>
              <a:rPr lang="en-US" sz="1000" dirty="0" smtClean="0">
                <a:solidFill>
                  <a:schemeClr val="tx2"/>
                </a:solidFill>
              </a:rPr>
              <a:t>	</a:t>
            </a:r>
            <a:r>
              <a:rPr lang="en-US" sz="1400" dirty="0" smtClean="0">
                <a:solidFill>
                  <a:srgbClr val="D8750D"/>
                </a:solidFill>
              </a:rPr>
              <a:t>Testing</a:t>
            </a:r>
            <a:r>
              <a:rPr lang="en-US" sz="1400" dirty="0">
                <a:solidFill>
                  <a:srgbClr val="D8750D"/>
                </a:solidFill>
              </a:rPr>
              <a:t>:</a:t>
            </a:r>
          </a:p>
          <a:p>
            <a:endParaRPr lang="en-US" sz="1000" dirty="0">
              <a:solidFill>
                <a:schemeClr val="tx2"/>
              </a:solidFill>
            </a:endParaRPr>
          </a:p>
          <a:p>
            <a:r>
              <a:rPr lang="en-US" sz="1400" b="0" dirty="0">
                <a:solidFill>
                  <a:schemeClr val="tx2">
                    <a:lumMod val="75000"/>
                    <a:lumOff val="25000"/>
                  </a:schemeClr>
                </a:solidFill>
              </a:rPr>
              <a:t>Labeling labeling = classifier.classify(instance);</a:t>
            </a:r>
          </a:p>
          <a:p>
            <a:r>
              <a:rPr lang="en-US" sz="1400" b="0" dirty="0">
                <a:solidFill>
                  <a:schemeClr val="tx2">
                    <a:lumMod val="75000"/>
                    <a:lumOff val="25000"/>
                  </a:schemeClr>
                </a:solidFill>
              </a:rPr>
              <a:t>Label l = labeling.getBestLabel();</a:t>
            </a:r>
          </a:p>
          <a:p>
            <a:r>
              <a:rPr lang="en-US" sz="1400" b="0" dirty="0">
                <a:solidFill>
                  <a:schemeClr val="tx2">
                    <a:lumMod val="75000"/>
                    <a:lumOff val="25000"/>
                  </a:schemeClr>
                </a:solidFill>
              </a:rPr>
              <a:t>System.out.print(instance + “\t”);</a:t>
            </a:r>
          </a:p>
          <a:p>
            <a:r>
              <a:rPr lang="en-US" sz="1400" b="0" dirty="0">
                <a:solidFill>
                  <a:schemeClr val="tx2">
                    <a:lumMod val="75000"/>
                    <a:lumOff val="25000"/>
                  </a:schemeClr>
                </a:solidFill>
              </a:rPr>
              <a:t>System.out.println(l);</a:t>
            </a:r>
            <a:endParaRPr lang="en-US" sz="1000" dirty="0">
              <a:solidFill>
                <a:schemeClr val="tx2">
                  <a:lumMod val="75000"/>
                  <a:lumOff val="25000"/>
                </a:schemeClr>
              </a:solidFill>
            </a:endParaRPr>
          </a:p>
          <a:p>
            <a:r>
              <a:rPr lang="en-US" sz="1000" dirty="0">
                <a:solidFill>
                  <a:schemeClr val="tx2"/>
                </a:solidFill>
              </a:rPr>
              <a:t>	</a:t>
            </a:r>
          </a:p>
          <a:p>
            <a:endParaRPr lang="en-US" sz="1400" dirty="0">
              <a:solidFill>
                <a:schemeClr val="tx2"/>
              </a:solidFill>
              <a:latin typeface="+mn-lt"/>
            </a:endParaRPr>
          </a:p>
        </p:txBody>
      </p:sp>
      <p:sp>
        <p:nvSpPr>
          <p:cNvPr id="11" name="TextBox 10"/>
          <p:cNvSpPr txBox="1"/>
          <p:nvPr/>
        </p:nvSpPr>
        <p:spPr>
          <a:xfrm>
            <a:off x="7695609" y="5877272"/>
            <a:ext cx="1385316"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Source:AnalyticsVidhya</a:t>
            </a:r>
            <a:endParaRPr lang="en-US" sz="1000" b="0" dirty="0">
              <a:solidFill>
                <a:schemeClr val="tx2">
                  <a:lumMod val="50000"/>
                  <a:lumOff val="50000"/>
                </a:schemeClr>
              </a:solidFill>
              <a:latin typeface="Calibri Light" panose="020F0302020204030204" pitchFamily="34" charset="0"/>
            </a:endParaRPr>
          </a:p>
        </p:txBody>
      </p:sp>
      <p:pic>
        <p:nvPicPr>
          <p:cNvPr id="8" name="Picture 2" descr="Image result for  ml features app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556792"/>
            <a:ext cx="3816424" cy="354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49985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0" name="Picture 24" descr="https://www.analyticsvidhya.com/wp-content/uploads/2015/09/Bayes_rule-300x1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772816"/>
            <a:ext cx="5184576"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5536" y="4365104"/>
            <a:ext cx="8676456" cy="1169551"/>
          </a:xfrm>
          <a:prstGeom prst="rect">
            <a:avLst/>
          </a:prstGeom>
        </p:spPr>
        <p:txBody>
          <a:bodyPr wrap="square">
            <a:spAutoFit/>
          </a:bodyPr>
          <a:lstStyle/>
          <a:p>
            <a:pPr marL="285750" indent="-285750" algn="just">
              <a:buFont typeface="Arial" panose="020B0604020202020204" pitchFamily="34" charset="0"/>
              <a:buChar char="•"/>
            </a:pPr>
            <a:r>
              <a:rPr lang="en-US" sz="1400" b="0" dirty="0">
                <a:solidFill>
                  <a:srgbClr val="080E14"/>
                </a:solidFill>
                <a:latin typeface="+mn-lt"/>
              </a:rPr>
              <a:t>P(</a:t>
            </a:r>
            <a:r>
              <a:rPr lang="en-US" sz="1400" b="0" dirty="0" err="1">
                <a:solidFill>
                  <a:srgbClr val="080E14"/>
                </a:solidFill>
                <a:latin typeface="+mn-lt"/>
              </a:rPr>
              <a:t>c|x</a:t>
            </a:r>
            <a:r>
              <a:rPr lang="en-US" sz="1400" b="0" dirty="0">
                <a:solidFill>
                  <a:srgbClr val="080E14"/>
                </a:solidFill>
                <a:latin typeface="+mn-lt"/>
              </a:rPr>
              <a:t>) is the posterior probability of class (c, target) given predictor (x, attributes).</a:t>
            </a:r>
          </a:p>
          <a:p>
            <a:pPr marL="285750" indent="-285750" algn="just">
              <a:buFont typeface="Arial" panose="020B0604020202020204" pitchFamily="34" charset="0"/>
              <a:buChar char="•"/>
            </a:pPr>
            <a:r>
              <a:rPr lang="en-US" sz="1400" b="0" dirty="0">
                <a:solidFill>
                  <a:srgbClr val="080E14"/>
                </a:solidFill>
                <a:latin typeface="+mn-lt"/>
              </a:rPr>
              <a:t>P(c) is the prior probability of class.</a:t>
            </a:r>
          </a:p>
          <a:p>
            <a:pPr marL="285750" indent="-285750" algn="just">
              <a:buFont typeface="Arial" panose="020B0604020202020204" pitchFamily="34" charset="0"/>
              <a:buChar char="•"/>
            </a:pPr>
            <a:r>
              <a:rPr lang="en-US" sz="1400" b="0" dirty="0">
                <a:solidFill>
                  <a:srgbClr val="080E14"/>
                </a:solidFill>
                <a:latin typeface="+mn-lt"/>
              </a:rPr>
              <a:t>P(</a:t>
            </a:r>
            <a:r>
              <a:rPr lang="en-US" sz="1400" b="0" dirty="0" err="1">
                <a:solidFill>
                  <a:srgbClr val="080E14"/>
                </a:solidFill>
                <a:latin typeface="+mn-lt"/>
              </a:rPr>
              <a:t>x|c</a:t>
            </a:r>
            <a:r>
              <a:rPr lang="en-US" sz="1400" b="0" dirty="0">
                <a:solidFill>
                  <a:srgbClr val="080E14"/>
                </a:solidFill>
                <a:latin typeface="+mn-lt"/>
              </a:rPr>
              <a:t>) is the likelihood which is the probability of predictor given class.</a:t>
            </a:r>
          </a:p>
          <a:p>
            <a:pPr marL="285750" indent="-285750" algn="just">
              <a:buFont typeface="Arial" panose="020B0604020202020204" pitchFamily="34" charset="0"/>
              <a:buChar char="•"/>
            </a:pPr>
            <a:r>
              <a:rPr lang="en-US" sz="1400" b="0" dirty="0">
                <a:solidFill>
                  <a:srgbClr val="080E14"/>
                </a:solidFill>
                <a:latin typeface="+mn-lt"/>
              </a:rPr>
              <a:t>P(x) is the prior probability of predictor.</a:t>
            </a:r>
          </a:p>
          <a:p>
            <a:r>
              <a:rPr lang="en-US" sz="1400" b="0" dirty="0">
                <a:solidFill>
                  <a:srgbClr val="080E14"/>
                </a:solidFill>
                <a:latin typeface="+mn-lt"/>
              </a:rPr>
              <a:t> </a:t>
            </a:r>
            <a:endParaRPr lang="en-US" sz="1400" b="0" i="0" dirty="0">
              <a:solidFill>
                <a:srgbClr val="080E14"/>
              </a:solidFill>
              <a:effectLst/>
              <a:latin typeface="+mn-lt"/>
            </a:endParaRPr>
          </a:p>
        </p:txBody>
      </p:sp>
      <p:sp>
        <p:nvSpPr>
          <p:cNvPr id="12" name="TextBox 11"/>
          <p:cNvSpPr txBox="1"/>
          <p:nvPr/>
        </p:nvSpPr>
        <p:spPr>
          <a:xfrm>
            <a:off x="7781317" y="6020837"/>
            <a:ext cx="1385316"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Source:AnalyticsVidhya</a:t>
            </a:r>
            <a:endParaRPr lang="en-US" sz="1000" b="0" dirty="0">
              <a:solidFill>
                <a:schemeClr val="tx2">
                  <a:lumMod val="50000"/>
                  <a:lumOff val="50000"/>
                </a:schemeClr>
              </a:solidFill>
              <a:latin typeface="Calibri Light" panose="020F0302020204030204" pitchFamily="34" charset="0"/>
            </a:endParaRPr>
          </a:p>
        </p:txBody>
      </p:sp>
      <p:sp>
        <p:nvSpPr>
          <p:cNvPr id="3" name="Title 2"/>
          <p:cNvSpPr>
            <a:spLocks noGrp="1"/>
          </p:cNvSpPr>
          <p:nvPr>
            <p:ph type="title" idx="4294967295"/>
          </p:nvPr>
        </p:nvSpPr>
        <p:spPr/>
        <p:txBody>
          <a:bodyPr/>
          <a:lstStyle/>
          <a:p>
            <a:r>
              <a:rPr lang="en-US" dirty="0" smtClean="0"/>
              <a:t>Bayes Theorem</a:t>
            </a:r>
            <a:endParaRPr lang="en-US" dirty="0"/>
          </a:p>
        </p:txBody>
      </p:sp>
    </p:spTree>
    <p:extLst>
      <p:ext uri="{BB962C8B-B14F-4D97-AF65-F5344CB8AC3E}">
        <p14:creationId xmlns:p14="http://schemas.microsoft.com/office/powerpoint/2010/main" val="11353731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03693" y="854090"/>
            <a:ext cx="6954470" cy="857430"/>
          </a:xfrm>
        </p:spPr>
        <p:txBody>
          <a:bodyPr/>
          <a:lstStyle/>
          <a:p>
            <a:pPr eaLnBrk="1" hangingPunct="1"/>
            <a:r>
              <a:rPr lang="en-US" altLang="en-US" b="0" dirty="0" smtClean="0"/>
              <a:t>Probabilistic Classification	</a:t>
            </a:r>
            <a:r>
              <a:rPr lang="en-US" altLang="en-US" sz="2177" dirty="0" smtClean="0"/>
              <a:t>     </a:t>
            </a:r>
            <a:endParaRPr lang="en-US" altLang="en-US" b="0" dirty="0" smtClean="0"/>
          </a:p>
        </p:txBody>
      </p:sp>
      <p:sp>
        <p:nvSpPr>
          <p:cNvPr id="7173" name="Rectangle 4"/>
          <p:cNvSpPr>
            <a:spLocks noChangeArrowheads="1"/>
          </p:cNvSpPr>
          <p:nvPr/>
        </p:nvSpPr>
        <p:spPr bwMode="auto">
          <a:xfrm>
            <a:off x="689863" y="1476282"/>
            <a:ext cx="7693058" cy="383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954" tIns="35477" rIns="70954" bIns="35477"/>
          <a:lstStyle>
            <a:lvl1pPr marL="533400" indent="-533400" defTabSz="1042988">
              <a:spcBef>
                <a:spcPct val="20000"/>
              </a:spcBef>
              <a:buChar char="•"/>
              <a:defRPr sz="2800">
                <a:solidFill>
                  <a:schemeClr val="tx1"/>
                </a:solidFill>
                <a:latin typeface="Tahoma" panose="020B0604030504040204" pitchFamily="34" charset="0"/>
              </a:defRPr>
            </a:lvl1pPr>
            <a:lvl2pPr marL="979488" indent="-45720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a:lnSpc>
                <a:spcPct val="110000"/>
              </a:lnSpc>
            </a:pPr>
            <a:r>
              <a:rPr lang="en-US" altLang="en-US" sz="1400" b="0" dirty="0">
                <a:solidFill>
                  <a:schemeClr val="tx2"/>
                </a:solidFill>
                <a:latin typeface="+mn-lt"/>
              </a:rPr>
              <a:t>Establishing a probabilistic model for </a:t>
            </a:r>
            <a:r>
              <a:rPr lang="en-US" altLang="en-US" sz="1400" b="0" dirty="0" smtClean="0">
                <a:solidFill>
                  <a:schemeClr val="tx2"/>
                </a:solidFill>
                <a:latin typeface="+mn-lt"/>
              </a:rPr>
              <a:t>classification</a:t>
            </a:r>
            <a:endParaRPr lang="en-US" altLang="en-US" sz="1400" b="0" dirty="0">
              <a:solidFill>
                <a:schemeClr val="tx2"/>
              </a:solidFill>
              <a:latin typeface="+mn-lt"/>
            </a:endParaRPr>
          </a:p>
        </p:txBody>
      </p:sp>
      <p:graphicFrame>
        <p:nvGraphicFramePr>
          <p:cNvPr id="7174" name="Object 13"/>
          <p:cNvGraphicFramePr>
            <a:graphicFrameLocks noChangeAspect="1"/>
          </p:cNvGraphicFramePr>
          <p:nvPr>
            <p:extLst/>
          </p:nvPr>
        </p:nvGraphicFramePr>
        <p:xfrm>
          <a:off x="1880977" y="5461302"/>
          <a:ext cx="1781813" cy="352043"/>
        </p:xfrm>
        <a:graphic>
          <a:graphicData uri="http://schemas.openxmlformats.org/presentationml/2006/ole">
            <mc:AlternateContent xmlns:mc="http://schemas.openxmlformats.org/markup-compatibility/2006">
              <mc:Choice xmlns:v="urn:schemas-microsoft-com:vml" Requires="v">
                <p:oleObj spid="_x0000_s11574" name="Equation" r:id="rId4" imgW="1091726" imgH="215806" progId="Equation.3">
                  <p:embed/>
                </p:oleObj>
              </mc:Choice>
              <mc:Fallback>
                <p:oleObj name="Equation" r:id="rId4" imgW="1091726" imgH="215806" progId="Equation.3">
                  <p:embed/>
                  <p:pic>
                    <p:nvPicPr>
                      <p:cNvPr id="7174"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977" y="5461302"/>
                        <a:ext cx="1781813" cy="35204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75" name="Group 32"/>
          <p:cNvGrpSpPr>
            <a:grpSpLocks/>
          </p:cNvGrpSpPr>
          <p:nvPr/>
        </p:nvGrpSpPr>
        <p:grpSpPr bwMode="auto">
          <a:xfrm>
            <a:off x="1330236" y="3214136"/>
            <a:ext cx="2838994" cy="2187851"/>
            <a:chOff x="3289300" y="3354573"/>
            <a:chExt cx="4173497" cy="3216090"/>
          </a:xfrm>
        </p:grpSpPr>
        <p:sp>
          <p:nvSpPr>
            <p:cNvPr id="11" name="TextBox 10"/>
            <p:cNvSpPr txBox="1"/>
            <p:nvPr/>
          </p:nvSpPr>
          <p:spPr>
            <a:xfrm>
              <a:off x="3347997" y="4251032"/>
              <a:ext cx="4114800" cy="1428529"/>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txBody>
            <a:bodyPr>
              <a:spAutoFit/>
            </a:bodyPr>
            <a:lstStyle/>
            <a:p>
              <a:pPr algn="ctr" eaLnBrk="1" hangingPunct="1">
                <a:defRPr/>
              </a:pPr>
              <a:endParaRPr lang="en-GB" sz="1905" dirty="0">
                <a:solidFill>
                  <a:schemeClr val="accent6">
                    <a:lumMod val="75000"/>
                  </a:schemeClr>
                </a:solidFill>
                <a:latin typeface="Calibri Light" panose="020F0302020204030204" pitchFamily="34" charset="0"/>
              </a:endParaRPr>
            </a:p>
            <a:p>
              <a:pPr algn="ctr" eaLnBrk="1" hangingPunct="1">
                <a:defRPr/>
              </a:pPr>
              <a:r>
                <a:rPr lang="en-GB" sz="1905" dirty="0">
                  <a:solidFill>
                    <a:schemeClr val="accent6">
                      <a:lumMod val="75000"/>
                    </a:schemeClr>
                  </a:solidFill>
                  <a:latin typeface="Calibri Light" panose="020F0302020204030204" pitchFamily="34" charset="0"/>
                </a:rPr>
                <a:t>Probabilistic Classifier</a:t>
              </a:r>
            </a:p>
            <a:p>
              <a:pPr algn="ctr" eaLnBrk="1" hangingPunct="1">
                <a:defRPr/>
              </a:pPr>
              <a:endParaRPr lang="en-US" sz="1905" dirty="0">
                <a:latin typeface="Times New Roman" charset="0"/>
              </a:endParaRPr>
            </a:p>
          </p:txBody>
        </p:sp>
        <p:grpSp>
          <p:nvGrpSpPr>
            <p:cNvPr id="7179" name="Group 15"/>
            <p:cNvGrpSpPr>
              <a:grpSpLocks/>
            </p:cNvGrpSpPr>
            <p:nvPr/>
          </p:nvGrpSpPr>
          <p:grpSpPr bwMode="auto">
            <a:xfrm>
              <a:off x="3822700" y="5838031"/>
              <a:ext cx="395288" cy="715963"/>
              <a:chOff x="4037012" y="5838031"/>
              <a:chExt cx="395288" cy="715963"/>
            </a:xfrm>
          </p:grpSpPr>
          <p:sp>
            <p:nvSpPr>
              <p:cNvPr id="7194" name="Up Arrow 13"/>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lgn="ctr">
                <a:solidFill>
                  <a:schemeClr val="tx1"/>
                </a:solidFill>
                <a:round/>
                <a:headEnd/>
                <a:tailEnd/>
              </a:ln>
            </p:spPr>
            <p:txBody>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3401">
                  <a:latin typeface="Times New Roman" panose="02020603050405020304" pitchFamily="18" charset="0"/>
                </a:endParaRPr>
              </a:p>
            </p:txBody>
          </p:sp>
          <p:graphicFrame>
            <p:nvGraphicFramePr>
              <p:cNvPr id="7195" name="Object 9"/>
              <p:cNvGraphicFramePr>
                <a:graphicFrameLocks noChangeAspect="1"/>
              </p:cNvGraphicFramePr>
              <p:nvPr/>
            </p:nvGraphicFramePr>
            <p:xfrm>
              <a:off x="4037012" y="6066631"/>
              <a:ext cx="395288" cy="487363"/>
            </p:xfrm>
            <a:graphic>
              <a:graphicData uri="http://schemas.openxmlformats.org/presentationml/2006/ole">
                <mc:AlternateContent xmlns:mc="http://schemas.openxmlformats.org/markup-compatibility/2006">
                  <mc:Choice xmlns:v="urn:schemas-microsoft-com:vml" Requires="v">
                    <p:oleObj spid="_x0000_s11575" name="Equation" r:id="rId6" imgW="164957" imgH="203024" progId="Equation.3">
                      <p:embed/>
                    </p:oleObj>
                  </mc:Choice>
                  <mc:Fallback>
                    <p:oleObj name="Equation" r:id="rId6" imgW="164957" imgH="203024" progId="Equation.3">
                      <p:embed/>
                      <p:pic>
                        <p:nvPicPr>
                          <p:cNvPr id="719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7012" y="6066631"/>
                            <a:ext cx="395288" cy="4873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80" name="Group 16"/>
            <p:cNvGrpSpPr>
              <a:grpSpLocks/>
            </p:cNvGrpSpPr>
            <p:nvPr/>
          </p:nvGrpSpPr>
          <p:grpSpPr bwMode="auto">
            <a:xfrm>
              <a:off x="4492625" y="5838031"/>
              <a:ext cx="427038" cy="716757"/>
              <a:chOff x="4021137" y="5838031"/>
              <a:chExt cx="427038" cy="716757"/>
            </a:xfrm>
          </p:grpSpPr>
          <p:sp>
            <p:nvSpPr>
              <p:cNvPr id="7192" name="Up Arrow 17"/>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lgn="ctr">
                <a:solidFill>
                  <a:schemeClr val="tx1"/>
                </a:solidFill>
                <a:round/>
                <a:headEnd/>
                <a:tailEnd/>
              </a:ln>
            </p:spPr>
            <p:txBody>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3401">
                  <a:latin typeface="Times New Roman" panose="02020603050405020304" pitchFamily="18" charset="0"/>
                </a:endParaRPr>
              </a:p>
            </p:txBody>
          </p:sp>
          <p:graphicFrame>
            <p:nvGraphicFramePr>
              <p:cNvPr id="7193" name="Object 11"/>
              <p:cNvGraphicFramePr>
                <a:graphicFrameLocks noChangeAspect="1"/>
              </p:cNvGraphicFramePr>
              <p:nvPr/>
            </p:nvGraphicFramePr>
            <p:xfrm>
              <a:off x="4021137" y="6065838"/>
              <a:ext cx="427038" cy="488950"/>
            </p:xfrm>
            <a:graphic>
              <a:graphicData uri="http://schemas.openxmlformats.org/presentationml/2006/ole">
                <mc:AlternateContent xmlns:mc="http://schemas.openxmlformats.org/markup-compatibility/2006">
                  <mc:Choice xmlns:v="urn:schemas-microsoft-com:vml" Requires="v">
                    <p:oleObj spid="_x0000_s11576" name="Equation" r:id="rId8" imgW="177569" imgH="202936" progId="Equation.3">
                      <p:embed/>
                    </p:oleObj>
                  </mc:Choice>
                  <mc:Fallback>
                    <p:oleObj name="Equation" r:id="rId8" imgW="177569" imgH="202936" progId="Equation.3">
                      <p:embed/>
                      <p:pic>
                        <p:nvPicPr>
                          <p:cNvPr id="719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1137" y="6065838"/>
                            <a:ext cx="427038" cy="4889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181" name="Group 19"/>
            <p:cNvGrpSpPr>
              <a:grpSpLocks/>
            </p:cNvGrpSpPr>
            <p:nvPr/>
          </p:nvGrpSpPr>
          <p:grpSpPr bwMode="auto">
            <a:xfrm>
              <a:off x="6613525" y="5838031"/>
              <a:ext cx="425450" cy="732632"/>
              <a:chOff x="4022725" y="5838031"/>
              <a:chExt cx="425450" cy="732632"/>
            </a:xfrm>
          </p:grpSpPr>
          <p:sp>
            <p:nvSpPr>
              <p:cNvPr id="7190" name="Up Arrow 20"/>
              <p:cNvSpPr>
                <a:spLocks noChangeArrowheads="1"/>
              </p:cNvSpPr>
              <p:nvPr/>
            </p:nvSpPr>
            <p:spPr bwMode="auto">
              <a:xfrm>
                <a:off x="4127500" y="5838031"/>
                <a:ext cx="152400" cy="304800"/>
              </a:xfrm>
              <a:prstGeom prst="upArrow">
                <a:avLst>
                  <a:gd name="adj1" fmla="val 50000"/>
                  <a:gd name="adj2" fmla="val 50000"/>
                </a:avLst>
              </a:prstGeom>
              <a:solidFill>
                <a:schemeClr val="accent1"/>
              </a:solidFill>
              <a:ln w="9525" algn="ctr">
                <a:solidFill>
                  <a:schemeClr val="tx1"/>
                </a:solidFill>
                <a:round/>
                <a:headEnd/>
                <a:tailEnd/>
              </a:ln>
            </p:spPr>
            <p:txBody>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3401">
                  <a:latin typeface="Times New Roman" panose="02020603050405020304" pitchFamily="18" charset="0"/>
                </a:endParaRPr>
              </a:p>
            </p:txBody>
          </p:sp>
          <p:graphicFrame>
            <p:nvGraphicFramePr>
              <p:cNvPr id="7191" name="Object 12"/>
              <p:cNvGraphicFramePr>
                <a:graphicFrameLocks noChangeAspect="1"/>
              </p:cNvGraphicFramePr>
              <p:nvPr/>
            </p:nvGraphicFramePr>
            <p:xfrm>
              <a:off x="4022725" y="6051550"/>
              <a:ext cx="425450" cy="519113"/>
            </p:xfrm>
            <a:graphic>
              <a:graphicData uri="http://schemas.openxmlformats.org/presentationml/2006/ole">
                <mc:AlternateContent xmlns:mc="http://schemas.openxmlformats.org/markup-compatibility/2006">
                  <mc:Choice xmlns:v="urn:schemas-microsoft-com:vml" Requires="v">
                    <p:oleObj spid="_x0000_s11577" name="Equation" r:id="rId10" imgW="177569" imgH="215619" progId="Equation.3">
                      <p:embed/>
                    </p:oleObj>
                  </mc:Choice>
                  <mc:Fallback>
                    <p:oleObj name="Equation" r:id="rId10" imgW="177569" imgH="215619" progId="Equation.3">
                      <p:embed/>
                      <p:pic>
                        <p:nvPicPr>
                          <p:cNvPr id="7191"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2725" y="6051550"/>
                            <a:ext cx="42545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82" name="Up Arrow 24"/>
            <p:cNvSpPr>
              <a:spLocks noChangeArrowheads="1"/>
            </p:cNvSpPr>
            <p:nvPr/>
          </p:nvSpPr>
          <p:spPr bwMode="auto">
            <a:xfrm>
              <a:off x="3719592" y="3704430"/>
              <a:ext cx="179308" cy="545014"/>
            </a:xfrm>
            <a:prstGeom prst="upArrow">
              <a:avLst>
                <a:gd name="adj1" fmla="val 50000"/>
                <a:gd name="adj2" fmla="val 50000"/>
              </a:avLst>
            </a:prstGeom>
            <a:solidFill>
              <a:schemeClr val="accent1"/>
            </a:solidFill>
            <a:ln w="9525" algn="ctr">
              <a:solidFill>
                <a:schemeClr val="tx1"/>
              </a:solidFill>
              <a:round/>
              <a:headEnd/>
              <a:tailEnd/>
            </a:ln>
          </p:spPr>
          <p:txBody>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3401">
                <a:latin typeface="Times New Roman" panose="02020603050405020304" pitchFamily="18" charset="0"/>
              </a:endParaRPr>
            </a:p>
          </p:txBody>
        </p:sp>
        <p:graphicFrame>
          <p:nvGraphicFramePr>
            <p:cNvPr id="7183" name="Object 14"/>
            <p:cNvGraphicFramePr>
              <a:graphicFrameLocks noChangeAspect="1"/>
            </p:cNvGraphicFramePr>
            <p:nvPr/>
          </p:nvGraphicFramePr>
          <p:xfrm>
            <a:off x="3289300" y="3354573"/>
            <a:ext cx="914400" cy="349857"/>
          </p:xfrm>
          <a:graphic>
            <a:graphicData uri="http://schemas.openxmlformats.org/presentationml/2006/ole">
              <mc:AlternateContent xmlns:mc="http://schemas.openxmlformats.org/markup-compatibility/2006">
                <mc:Choice xmlns:v="urn:schemas-microsoft-com:vml" Requires="v">
                  <p:oleObj spid="_x0000_s11578" name="Equation" r:id="rId12" imgW="533169" imgH="203112" progId="Equation.3">
                    <p:embed/>
                  </p:oleObj>
                </mc:Choice>
                <mc:Fallback>
                  <p:oleObj name="Equation" r:id="rId12" imgW="533169" imgH="203112" progId="Equation.3">
                    <p:embed/>
                    <p:pic>
                      <p:nvPicPr>
                        <p:cNvPr id="7183"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9300" y="3354573"/>
                          <a:ext cx="914400" cy="34985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4" name="Up Arrow 26"/>
            <p:cNvSpPr>
              <a:spLocks noChangeArrowheads="1"/>
            </p:cNvSpPr>
            <p:nvPr/>
          </p:nvSpPr>
          <p:spPr bwMode="auto">
            <a:xfrm>
              <a:off x="4751388" y="3704430"/>
              <a:ext cx="138111" cy="545014"/>
            </a:xfrm>
            <a:prstGeom prst="upArrow">
              <a:avLst>
                <a:gd name="adj1" fmla="val 50000"/>
                <a:gd name="adj2" fmla="val 50000"/>
              </a:avLst>
            </a:prstGeom>
            <a:solidFill>
              <a:schemeClr val="accent1"/>
            </a:solidFill>
            <a:ln w="9525" algn="ctr">
              <a:solidFill>
                <a:schemeClr val="tx1"/>
              </a:solidFill>
              <a:round/>
              <a:headEnd/>
              <a:tailEnd/>
            </a:ln>
          </p:spPr>
          <p:txBody>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3401">
                <a:latin typeface="Times New Roman" panose="02020603050405020304" pitchFamily="18" charset="0"/>
              </a:endParaRPr>
            </a:p>
          </p:txBody>
        </p:sp>
        <p:sp>
          <p:nvSpPr>
            <p:cNvPr id="7185" name="Up Arrow 27"/>
            <p:cNvSpPr>
              <a:spLocks noChangeArrowheads="1"/>
            </p:cNvSpPr>
            <p:nvPr/>
          </p:nvSpPr>
          <p:spPr bwMode="auto">
            <a:xfrm>
              <a:off x="6613525" y="3704430"/>
              <a:ext cx="180975" cy="545014"/>
            </a:xfrm>
            <a:prstGeom prst="upArrow">
              <a:avLst>
                <a:gd name="adj1" fmla="val 50000"/>
                <a:gd name="adj2" fmla="val 50000"/>
              </a:avLst>
            </a:prstGeom>
            <a:solidFill>
              <a:schemeClr val="accent1"/>
            </a:solidFill>
            <a:ln w="9525" algn="ctr">
              <a:solidFill>
                <a:schemeClr val="tx1"/>
              </a:solidFill>
              <a:round/>
              <a:headEnd/>
              <a:tailEnd/>
            </a:ln>
          </p:spPr>
          <p:txBody>
            <a:bodyPr/>
            <a:lstStyle>
              <a:lvl1pPr defTabSz="1042988">
                <a:spcBef>
                  <a:spcPct val="20000"/>
                </a:spcBef>
                <a:buChar char="•"/>
                <a:defRPr sz="2800">
                  <a:solidFill>
                    <a:schemeClr val="tx1"/>
                  </a:solidFill>
                  <a:latin typeface="Tahoma" panose="020B0604030504040204" pitchFamily="34" charset="0"/>
                </a:defRPr>
              </a:lvl1pPr>
              <a:lvl2pPr marL="742950" indent="-28575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spcBef>
                  <a:spcPct val="0"/>
                </a:spcBef>
                <a:buFontTx/>
                <a:buNone/>
              </a:pPr>
              <a:endParaRPr lang="en-US" altLang="en-US" sz="3401">
                <a:latin typeface="Times New Roman" panose="02020603050405020304" pitchFamily="18" charset="0"/>
              </a:endParaRPr>
            </a:p>
          </p:txBody>
        </p:sp>
        <p:graphicFrame>
          <p:nvGraphicFramePr>
            <p:cNvPr id="7186" name="Object 15"/>
            <p:cNvGraphicFramePr>
              <a:graphicFrameLocks noChangeAspect="1"/>
            </p:cNvGraphicFramePr>
            <p:nvPr/>
          </p:nvGraphicFramePr>
          <p:xfrm>
            <a:off x="4356100" y="3357894"/>
            <a:ext cx="927101" cy="346537"/>
          </p:xfrm>
          <a:graphic>
            <a:graphicData uri="http://schemas.openxmlformats.org/presentationml/2006/ole">
              <mc:AlternateContent xmlns:mc="http://schemas.openxmlformats.org/markup-compatibility/2006">
                <mc:Choice xmlns:v="urn:schemas-microsoft-com:vml" Requires="v">
                  <p:oleObj spid="_x0000_s11579" name="Equation" r:id="rId14" imgW="545626" imgH="203024" progId="Equation.3">
                    <p:embed/>
                  </p:oleObj>
                </mc:Choice>
                <mc:Fallback>
                  <p:oleObj name="Equation" r:id="rId14" imgW="545626" imgH="203024" progId="Equation.3">
                    <p:embed/>
                    <p:pic>
                      <p:nvPicPr>
                        <p:cNvPr id="7186"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56100" y="3357894"/>
                          <a:ext cx="927101" cy="3465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7" name="Object 16"/>
            <p:cNvGraphicFramePr>
              <a:graphicFrameLocks noChangeAspect="1"/>
            </p:cNvGraphicFramePr>
            <p:nvPr/>
          </p:nvGraphicFramePr>
          <p:xfrm>
            <a:off x="6261100" y="3362641"/>
            <a:ext cx="914400" cy="341790"/>
          </p:xfrm>
          <a:graphic>
            <a:graphicData uri="http://schemas.openxmlformats.org/presentationml/2006/ole">
              <mc:AlternateContent xmlns:mc="http://schemas.openxmlformats.org/markup-compatibility/2006">
                <mc:Choice xmlns:v="urn:schemas-microsoft-com:vml" Requires="v">
                  <p:oleObj spid="_x0000_s11580" name="Equation" r:id="rId16" imgW="545626" imgH="203024" progId="Equation.3">
                    <p:embed/>
                  </p:oleObj>
                </mc:Choice>
                <mc:Fallback>
                  <p:oleObj name="Equation" r:id="rId16" imgW="545626" imgH="203024" progId="Equation.3">
                    <p:embed/>
                    <p:pic>
                      <p:nvPicPr>
                        <p:cNvPr id="7187"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1100" y="3362641"/>
                          <a:ext cx="914400" cy="34179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8" name="Object 17"/>
            <p:cNvGraphicFramePr>
              <a:graphicFrameLocks noChangeAspect="1"/>
            </p:cNvGraphicFramePr>
            <p:nvPr/>
          </p:nvGraphicFramePr>
          <p:xfrm>
            <a:off x="5346700" y="5985676"/>
            <a:ext cx="838200" cy="233355"/>
          </p:xfrm>
          <a:graphic>
            <a:graphicData uri="http://schemas.openxmlformats.org/presentationml/2006/ole">
              <mc:AlternateContent xmlns:mc="http://schemas.openxmlformats.org/markup-compatibility/2006">
                <mc:Choice xmlns:v="urn:schemas-microsoft-com:vml" Requires="v">
                  <p:oleObj spid="_x0000_s11581" name="Equation" r:id="rId18" imgW="291847" imgH="114201" progId="Equation.3">
                    <p:embed/>
                  </p:oleObj>
                </mc:Choice>
                <mc:Fallback>
                  <p:oleObj name="Equation" r:id="rId18" imgW="291847" imgH="114201" progId="Equation.3">
                    <p:embed/>
                    <p:pic>
                      <p:nvPicPr>
                        <p:cNvPr id="7188"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6700" y="5985676"/>
                          <a:ext cx="838200" cy="2333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9" name="Object 18"/>
            <p:cNvGraphicFramePr>
              <a:graphicFrameLocks noChangeAspect="1"/>
            </p:cNvGraphicFramePr>
            <p:nvPr/>
          </p:nvGraphicFramePr>
          <p:xfrm>
            <a:off x="5346700" y="3704431"/>
            <a:ext cx="838200" cy="233362"/>
          </p:xfrm>
          <a:graphic>
            <a:graphicData uri="http://schemas.openxmlformats.org/presentationml/2006/ole">
              <mc:AlternateContent xmlns:mc="http://schemas.openxmlformats.org/markup-compatibility/2006">
                <mc:Choice xmlns:v="urn:schemas-microsoft-com:vml" Requires="v">
                  <p:oleObj spid="_x0000_s11582" name="Equation" r:id="rId20" imgW="291847" imgH="114201" progId="Equation.3">
                    <p:embed/>
                  </p:oleObj>
                </mc:Choice>
                <mc:Fallback>
                  <p:oleObj name="Equation" r:id="rId20" imgW="291847" imgH="114201" progId="Equation.3">
                    <p:embed/>
                    <p:pic>
                      <p:nvPicPr>
                        <p:cNvPr id="7189"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6700" y="3704431"/>
                          <a:ext cx="838200" cy="2333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76" name="TextBox 1"/>
          <p:cNvSpPr txBox="1">
            <a:spLocks noChangeArrowheads="1"/>
          </p:cNvSpPr>
          <p:nvPr/>
        </p:nvSpPr>
        <p:spPr bwMode="auto">
          <a:xfrm>
            <a:off x="4675670" y="3065619"/>
            <a:ext cx="370725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5000">
                <a:solidFill>
                  <a:schemeClr val="tx1"/>
                </a:solidFill>
                <a:latin typeface="Times New Roman" panose="02020603050405020304" pitchFamily="18" charset="0"/>
              </a:defRPr>
            </a:lvl1pPr>
            <a:lvl2pPr marL="742950" indent="-285750">
              <a:defRPr sz="5000">
                <a:solidFill>
                  <a:schemeClr val="tx1"/>
                </a:solidFill>
                <a:latin typeface="Times New Roman" panose="02020603050405020304" pitchFamily="18" charset="0"/>
              </a:defRPr>
            </a:lvl2pPr>
            <a:lvl3pPr marL="1143000" indent="-228600">
              <a:defRPr sz="5000">
                <a:solidFill>
                  <a:schemeClr val="tx1"/>
                </a:solidFill>
                <a:latin typeface="Times New Roman" panose="02020603050405020304" pitchFamily="18" charset="0"/>
              </a:defRPr>
            </a:lvl3pPr>
            <a:lvl4pPr marL="1600200" indent="-228600">
              <a:defRPr sz="5000">
                <a:solidFill>
                  <a:schemeClr val="tx1"/>
                </a:solidFill>
                <a:latin typeface="Times New Roman" panose="02020603050405020304" pitchFamily="18" charset="0"/>
              </a:defRPr>
            </a:lvl4pPr>
            <a:lvl5pPr marL="2057400" indent="-22860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en-GB" altLang="en-US" sz="1400" b="0" dirty="0">
                <a:solidFill>
                  <a:schemeClr val="tx2"/>
                </a:solidFill>
                <a:latin typeface="+mn-lt"/>
              </a:rPr>
              <a:t>To train a discriminative classifier regardless its probabilistic or non-probabilistic nature, all training examples of different classes must be jointly used to build up a single discriminative classifier.</a:t>
            </a:r>
            <a:br>
              <a:rPr lang="en-GB" altLang="en-US" sz="1400" b="0" dirty="0">
                <a:solidFill>
                  <a:schemeClr val="tx2"/>
                </a:solidFill>
                <a:latin typeface="+mn-lt"/>
              </a:rPr>
            </a:br>
            <a:endParaRPr lang="en-GB" altLang="en-US" sz="1400" b="0" dirty="0">
              <a:solidFill>
                <a:schemeClr val="tx2"/>
              </a:solidFill>
              <a:latin typeface="+mn-lt"/>
            </a:endParaRPr>
          </a:p>
          <a:p>
            <a:pPr eaLnBrk="1" hangingPunct="1">
              <a:buFont typeface="Arial" panose="020B0604020202020204" pitchFamily="34" charset="0"/>
              <a:buChar char="•"/>
            </a:pPr>
            <a:r>
              <a:rPr lang="en-GB" altLang="en-US" sz="1400" b="0" dirty="0">
                <a:solidFill>
                  <a:schemeClr val="tx2"/>
                </a:solidFill>
                <a:latin typeface="+mn-lt"/>
              </a:rPr>
              <a:t>Output  L probabilities for L class labels in a probabilistic classifier.</a:t>
            </a:r>
          </a:p>
        </p:txBody>
      </p:sp>
      <p:graphicFrame>
        <p:nvGraphicFramePr>
          <p:cNvPr id="7177" name="Object 6"/>
          <p:cNvGraphicFramePr>
            <a:graphicFrameLocks noChangeAspect="1"/>
          </p:cNvGraphicFramePr>
          <p:nvPr>
            <p:extLst/>
          </p:nvPr>
        </p:nvGraphicFramePr>
        <p:xfrm>
          <a:off x="2354577" y="2299988"/>
          <a:ext cx="3835757" cy="386600"/>
        </p:xfrm>
        <a:graphic>
          <a:graphicData uri="http://schemas.openxmlformats.org/presentationml/2006/ole">
            <mc:AlternateContent xmlns:mc="http://schemas.openxmlformats.org/markup-compatibility/2006">
              <mc:Choice xmlns:v="urn:schemas-microsoft-com:vml" Requires="v">
                <p:oleObj spid="_x0000_s11583" name="Equation" r:id="rId21" imgW="2145369" imgH="215806" progId="Equation.3">
                  <p:embed/>
                </p:oleObj>
              </mc:Choice>
              <mc:Fallback>
                <p:oleObj name="Equation" r:id="rId21" imgW="2145369" imgH="215806" progId="Equation.3">
                  <p:embed/>
                  <p:pic>
                    <p:nvPicPr>
                      <p:cNvPr id="7177" name="Object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54577" y="2299988"/>
                        <a:ext cx="3835757" cy="386600"/>
                      </a:xfrm>
                      <a:prstGeom prst="rect">
                        <a:avLst/>
                      </a:prstGeom>
                      <a:solidFill>
                        <a:srgbClr val="CCFF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Box 27"/>
          <p:cNvSpPr txBox="1"/>
          <p:nvPr/>
        </p:nvSpPr>
        <p:spPr>
          <a:xfrm>
            <a:off x="7690263" y="5985623"/>
            <a:ext cx="1116011"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Source:SlideShare</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419570427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9493">
              <a:spcBef>
                <a:spcPct val="20000"/>
              </a:spcBef>
              <a:buChar char="•"/>
              <a:defRPr sz="1905">
                <a:solidFill>
                  <a:schemeClr val="tx1"/>
                </a:solidFill>
                <a:latin typeface="Tahoma" panose="020B0604030504040204" pitchFamily="34" charset="0"/>
              </a:defRPr>
            </a:lvl1pPr>
            <a:lvl2pPr marL="505392" indent="-194381" defTabSz="709493">
              <a:spcBef>
                <a:spcPct val="20000"/>
              </a:spcBef>
              <a:buChar char="–"/>
              <a:defRPr sz="1633">
                <a:solidFill>
                  <a:schemeClr val="tx1"/>
                </a:solidFill>
                <a:latin typeface="Tahoma" panose="020B0604030504040204" pitchFamily="34" charset="0"/>
              </a:defRPr>
            </a:lvl2pPr>
            <a:lvl3pPr marL="777526" indent="-155505" defTabSz="709493">
              <a:spcBef>
                <a:spcPct val="20000"/>
              </a:spcBef>
              <a:buChar char="•"/>
              <a:defRPr sz="1361">
                <a:solidFill>
                  <a:schemeClr val="tx1"/>
                </a:solidFill>
                <a:latin typeface="Tahoma" panose="020B0604030504040204" pitchFamily="34" charset="0"/>
              </a:defRPr>
            </a:lvl3pPr>
            <a:lvl4pPr marL="1088536" indent="-155505" defTabSz="709493">
              <a:spcBef>
                <a:spcPct val="20000"/>
              </a:spcBef>
              <a:buChar char="–"/>
              <a:defRPr sz="1361">
                <a:solidFill>
                  <a:schemeClr val="tx1"/>
                </a:solidFill>
                <a:latin typeface="Tahoma" panose="020B0604030504040204" pitchFamily="34" charset="0"/>
              </a:defRPr>
            </a:lvl4pPr>
            <a:lvl5pPr marL="1399547" indent="-155505" defTabSz="709493">
              <a:spcBef>
                <a:spcPct val="20000"/>
              </a:spcBef>
              <a:buChar char="»"/>
              <a:defRPr sz="1088">
                <a:solidFill>
                  <a:schemeClr val="tx1"/>
                </a:solidFill>
                <a:latin typeface="Tahoma" panose="020B0604030504040204" pitchFamily="34" charset="0"/>
              </a:defRPr>
            </a:lvl5pPr>
            <a:lvl6pPr marL="171055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6pPr>
            <a:lvl7pPr marL="202156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7pPr>
            <a:lvl8pPr marL="233257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8pPr>
            <a:lvl9pPr marL="264358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9pPr>
          </a:lstStyle>
          <a:p>
            <a:pPr>
              <a:spcBef>
                <a:spcPct val="0"/>
              </a:spcBef>
              <a:buFontTx/>
              <a:buNone/>
            </a:pPr>
            <a:fld id="{046C0482-3825-48ED-B966-4C4AB6A65DD9}" type="slidenum">
              <a:rPr lang="en-GB" altLang="en-US" sz="1088">
                <a:latin typeface="Arial" panose="020B0604020202020204" pitchFamily="34" charset="0"/>
              </a:rPr>
              <a:pPr>
                <a:spcBef>
                  <a:spcPct val="0"/>
                </a:spcBef>
                <a:buFontTx/>
                <a:buNone/>
              </a:pPr>
              <a:t>53</a:t>
            </a:fld>
            <a:endParaRPr lang="en-GB" altLang="en-US" sz="1088">
              <a:latin typeface="Arial" panose="020B0604020202020204" pitchFamily="34" charset="0"/>
            </a:endParaRPr>
          </a:p>
        </p:txBody>
      </p:sp>
      <p:sp>
        <p:nvSpPr>
          <p:cNvPr id="9219" name="Rectangle 2"/>
          <p:cNvSpPr>
            <a:spLocks noGrp="1" noChangeArrowheads="1"/>
          </p:cNvSpPr>
          <p:nvPr>
            <p:ph type="title"/>
          </p:nvPr>
        </p:nvSpPr>
        <p:spPr>
          <a:xfrm>
            <a:off x="683568" y="838351"/>
            <a:ext cx="6954470" cy="857430"/>
          </a:xfrm>
        </p:spPr>
        <p:txBody>
          <a:bodyPr>
            <a:noAutofit/>
          </a:bodyPr>
          <a:lstStyle/>
          <a:p>
            <a:pPr eaLnBrk="1" hangingPunct="1"/>
            <a:r>
              <a:rPr lang="en-US" altLang="en-US" b="0" dirty="0" smtClean="0"/>
              <a:t>Maximum A Posterior (MAP) Classification	</a:t>
            </a:r>
            <a:r>
              <a:rPr lang="en-US" altLang="en-US" sz="2177" dirty="0" smtClean="0"/>
              <a:t>     </a:t>
            </a:r>
            <a:endParaRPr lang="en-US" altLang="en-US" b="0" dirty="0" smtClean="0"/>
          </a:p>
        </p:txBody>
      </p:sp>
      <p:sp>
        <p:nvSpPr>
          <p:cNvPr id="9221" name="Rectangle 4"/>
          <p:cNvSpPr>
            <a:spLocks noChangeArrowheads="1"/>
          </p:cNvSpPr>
          <p:nvPr/>
        </p:nvSpPr>
        <p:spPr bwMode="auto">
          <a:xfrm>
            <a:off x="1202753" y="1695781"/>
            <a:ext cx="7257677" cy="383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954" tIns="35477" rIns="70954" bIns="35477"/>
          <a:lstStyle>
            <a:lvl1pPr marL="533400" indent="-533400" defTabSz="1042988">
              <a:spcBef>
                <a:spcPct val="20000"/>
              </a:spcBef>
              <a:buChar char="•"/>
              <a:defRPr sz="2800">
                <a:solidFill>
                  <a:schemeClr val="tx1"/>
                </a:solidFill>
                <a:latin typeface="Tahoma" panose="020B0604030504040204" pitchFamily="34" charset="0"/>
              </a:defRPr>
            </a:lvl1pPr>
            <a:lvl2pPr marL="979488" indent="-457200" defTabSz="1042988">
              <a:spcBef>
                <a:spcPct val="20000"/>
              </a:spcBef>
              <a:buChar char="–"/>
              <a:defRPr sz="2400">
                <a:solidFill>
                  <a:schemeClr val="tx1"/>
                </a:solidFill>
                <a:latin typeface="Tahoma" panose="020B0604030504040204" pitchFamily="34" charset="0"/>
              </a:defRPr>
            </a:lvl2pPr>
            <a:lvl3pPr marL="1143000" indent="-228600" defTabSz="1042988">
              <a:spcBef>
                <a:spcPct val="20000"/>
              </a:spcBef>
              <a:buChar char="•"/>
              <a:defRPr sz="2000">
                <a:solidFill>
                  <a:schemeClr val="tx1"/>
                </a:solidFill>
                <a:latin typeface="Tahoma" panose="020B0604030504040204" pitchFamily="34" charset="0"/>
              </a:defRPr>
            </a:lvl3pPr>
            <a:lvl4pPr marL="1600200" indent="-228600" defTabSz="1042988">
              <a:spcBef>
                <a:spcPct val="20000"/>
              </a:spcBef>
              <a:buChar char="–"/>
              <a:defRPr sz="2000">
                <a:solidFill>
                  <a:schemeClr val="tx1"/>
                </a:solidFill>
                <a:latin typeface="Tahoma" panose="020B0604030504040204" pitchFamily="34" charset="0"/>
              </a:defRPr>
            </a:lvl4pPr>
            <a:lvl5pPr marL="2057400" indent="-228600" defTabSz="1042988">
              <a:spcBef>
                <a:spcPct val="20000"/>
              </a:spcBef>
              <a:buChar char="»"/>
              <a:defRPr sz="1600">
                <a:solidFill>
                  <a:schemeClr val="tx1"/>
                </a:solidFill>
                <a:latin typeface="Tahoma" panose="020B0604030504040204" pitchFamily="34" charset="0"/>
              </a:defRPr>
            </a:lvl5pPr>
            <a:lvl6pPr marL="25146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6pPr>
            <a:lvl7pPr marL="29718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7pPr>
            <a:lvl8pPr marL="34290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8pPr>
            <a:lvl9pPr marL="3886200" indent="-228600" defTabSz="1042988" eaLnBrk="0" fontAlgn="base" hangingPunct="0">
              <a:spcBef>
                <a:spcPct val="20000"/>
              </a:spcBef>
              <a:spcAft>
                <a:spcPct val="0"/>
              </a:spcAft>
              <a:buChar char="»"/>
              <a:defRPr sz="1600">
                <a:solidFill>
                  <a:schemeClr val="tx1"/>
                </a:solidFill>
                <a:latin typeface="Tahoma" panose="020B0604030504040204" pitchFamily="34" charset="0"/>
              </a:defRPr>
            </a:lvl9pPr>
          </a:lstStyle>
          <a:p>
            <a:pPr eaLnBrk="1" hangingPunct="1">
              <a:lnSpc>
                <a:spcPct val="110000"/>
              </a:lnSpc>
            </a:pPr>
            <a:r>
              <a:rPr lang="en-US" altLang="en-US" sz="1400" b="0" dirty="0">
                <a:solidFill>
                  <a:schemeClr val="tx2"/>
                </a:solidFill>
                <a:latin typeface="+mn-lt"/>
              </a:rPr>
              <a:t>Maximum A Posterior (MAP) classification rule</a:t>
            </a:r>
          </a:p>
          <a:p>
            <a:pPr lvl="1" eaLnBrk="1" hangingPunct="1">
              <a:lnSpc>
                <a:spcPct val="110000"/>
              </a:lnSpc>
            </a:pPr>
            <a:r>
              <a:rPr lang="en-US" altLang="en-US" sz="1400" b="0" dirty="0">
                <a:solidFill>
                  <a:schemeClr val="tx2"/>
                </a:solidFill>
                <a:latin typeface="+mn-lt"/>
              </a:rPr>
              <a:t>For an input </a:t>
            </a:r>
            <a:r>
              <a:rPr lang="en-US" altLang="en-US" sz="1400" b="0" i="1" dirty="0">
                <a:solidFill>
                  <a:schemeClr val="tx2"/>
                </a:solidFill>
                <a:latin typeface="+mn-lt"/>
                <a:cs typeface="Times New Roman" panose="02020603050405020304" pitchFamily="18" charset="0"/>
              </a:rPr>
              <a:t>x</a:t>
            </a:r>
            <a:r>
              <a:rPr lang="en-US" altLang="en-US" sz="1400" b="0" dirty="0">
                <a:solidFill>
                  <a:schemeClr val="tx2"/>
                </a:solidFill>
                <a:latin typeface="+mn-lt"/>
              </a:rPr>
              <a:t>, find the largest one from L probabilities output by a discriminative probabilistic classifier</a:t>
            </a:r>
          </a:p>
          <a:p>
            <a:pPr lvl="1" eaLnBrk="1" hangingPunct="1">
              <a:lnSpc>
                <a:spcPct val="110000"/>
              </a:lnSpc>
            </a:pPr>
            <a:r>
              <a:rPr lang="en-US" altLang="en-US" sz="1400" b="0" dirty="0">
                <a:solidFill>
                  <a:schemeClr val="tx2"/>
                </a:solidFill>
                <a:latin typeface="+mn-lt"/>
              </a:rPr>
              <a:t>Assign x to label c*  if               is the largest.</a:t>
            </a:r>
          </a:p>
          <a:p>
            <a:pPr eaLnBrk="1" hangingPunct="1">
              <a:lnSpc>
                <a:spcPct val="110000"/>
              </a:lnSpc>
            </a:pPr>
            <a:r>
              <a:rPr lang="en-US" altLang="en-US" sz="1400" b="0" dirty="0">
                <a:solidFill>
                  <a:schemeClr val="tx2"/>
                </a:solidFill>
                <a:latin typeface="+mn-lt"/>
              </a:rPr>
              <a:t>Generative classification with the MAP rule</a:t>
            </a:r>
          </a:p>
          <a:p>
            <a:pPr lvl="1" eaLnBrk="1" hangingPunct="1">
              <a:lnSpc>
                <a:spcPct val="110000"/>
              </a:lnSpc>
            </a:pPr>
            <a:r>
              <a:rPr lang="en-US" altLang="en-US" sz="1400" b="0" dirty="0">
                <a:solidFill>
                  <a:schemeClr val="tx2"/>
                </a:solidFill>
                <a:latin typeface="+mn-lt"/>
              </a:rPr>
              <a:t>Apply Bayesian rule to convert them into posterior probabilities</a:t>
            </a:r>
          </a:p>
          <a:p>
            <a:pPr lvl="1" eaLnBrk="1" hangingPunct="1">
              <a:lnSpc>
                <a:spcPct val="110000"/>
              </a:lnSpc>
            </a:pPr>
            <a:endParaRPr lang="en-GB" altLang="en-US" sz="1400" b="0" dirty="0">
              <a:solidFill>
                <a:schemeClr val="tx2"/>
              </a:solidFill>
              <a:latin typeface="+mn-lt"/>
            </a:endParaRPr>
          </a:p>
          <a:p>
            <a:pPr lvl="1" eaLnBrk="1" hangingPunct="1">
              <a:lnSpc>
                <a:spcPct val="110000"/>
              </a:lnSpc>
            </a:pPr>
            <a:endParaRPr lang="en-GB" altLang="en-US" sz="1400" b="0" dirty="0">
              <a:solidFill>
                <a:schemeClr val="tx2"/>
              </a:solidFill>
              <a:latin typeface="+mn-lt"/>
            </a:endParaRPr>
          </a:p>
          <a:p>
            <a:pPr lvl="1" eaLnBrk="1" hangingPunct="1">
              <a:lnSpc>
                <a:spcPct val="110000"/>
              </a:lnSpc>
              <a:buFontTx/>
              <a:buNone/>
            </a:pPr>
            <a:endParaRPr lang="en-GB" altLang="en-US" sz="1400" b="0" dirty="0">
              <a:solidFill>
                <a:schemeClr val="tx2"/>
              </a:solidFill>
              <a:latin typeface="+mn-lt"/>
            </a:endParaRPr>
          </a:p>
          <a:p>
            <a:pPr lvl="1" eaLnBrk="1" hangingPunct="1">
              <a:lnSpc>
                <a:spcPct val="110000"/>
              </a:lnSpc>
            </a:pPr>
            <a:endParaRPr lang="en-GB" altLang="en-US" sz="1400" b="0" dirty="0">
              <a:solidFill>
                <a:schemeClr val="tx2"/>
              </a:solidFill>
              <a:latin typeface="+mn-lt"/>
            </a:endParaRPr>
          </a:p>
          <a:p>
            <a:pPr marL="522288" lvl="1" indent="0" eaLnBrk="1" hangingPunct="1">
              <a:lnSpc>
                <a:spcPct val="80000"/>
              </a:lnSpc>
              <a:buNone/>
            </a:pPr>
            <a:endParaRPr lang="en-GB" altLang="en-US" sz="1400" b="0" dirty="0" smtClean="0">
              <a:solidFill>
                <a:schemeClr val="tx2"/>
              </a:solidFill>
              <a:latin typeface="+mn-lt"/>
            </a:endParaRPr>
          </a:p>
          <a:p>
            <a:pPr marL="522288" lvl="1" indent="0" eaLnBrk="1" hangingPunct="1">
              <a:lnSpc>
                <a:spcPct val="80000"/>
              </a:lnSpc>
              <a:buNone/>
            </a:pPr>
            <a:endParaRPr lang="en-GB" altLang="en-US" sz="1400" b="0" dirty="0">
              <a:solidFill>
                <a:schemeClr val="tx2"/>
              </a:solidFill>
              <a:latin typeface="+mn-lt"/>
            </a:endParaRPr>
          </a:p>
          <a:p>
            <a:pPr marL="522288" lvl="1" indent="0" eaLnBrk="1" hangingPunct="1">
              <a:lnSpc>
                <a:spcPct val="80000"/>
              </a:lnSpc>
              <a:buNone/>
            </a:pPr>
            <a:endParaRPr lang="en-GB" altLang="en-US" sz="1400" b="0" dirty="0" smtClean="0">
              <a:solidFill>
                <a:schemeClr val="tx2"/>
              </a:solidFill>
              <a:latin typeface="+mn-lt"/>
            </a:endParaRPr>
          </a:p>
          <a:p>
            <a:pPr marL="522288" lvl="1" indent="0" eaLnBrk="1" hangingPunct="1">
              <a:lnSpc>
                <a:spcPct val="80000"/>
              </a:lnSpc>
              <a:buNone/>
            </a:pPr>
            <a:r>
              <a:rPr lang="en-GB" altLang="en-US" sz="1400" b="0" dirty="0">
                <a:solidFill>
                  <a:schemeClr val="tx2"/>
                </a:solidFill>
                <a:latin typeface="+mn-lt"/>
              </a:rPr>
              <a:t>-    </a:t>
            </a:r>
            <a:r>
              <a:rPr lang="en-GB" altLang="en-US" sz="1400" b="0" dirty="0" smtClean="0">
                <a:solidFill>
                  <a:schemeClr val="tx2"/>
                </a:solidFill>
                <a:latin typeface="+mn-lt"/>
              </a:rPr>
              <a:t>      Then </a:t>
            </a:r>
            <a:r>
              <a:rPr lang="en-GB" altLang="en-US" sz="1400" b="0" dirty="0">
                <a:solidFill>
                  <a:schemeClr val="tx2"/>
                </a:solidFill>
                <a:latin typeface="+mn-lt"/>
              </a:rPr>
              <a:t>apply the MAP rule to assign a label</a:t>
            </a:r>
            <a:endParaRPr lang="en-US" altLang="en-US" sz="1400" b="0" dirty="0">
              <a:solidFill>
                <a:schemeClr val="tx2"/>
              </a:solidFill>
              <a:latin typeface="+mn-lt"/>
            </a:endParaRPr>
          </a:p>
        </p:txBody>
      </p:sp>
      <p:graphicFrame>
        <p:nvGraphicFramePr>
          <p:cNvPr id="9222" name="Object 7"/>
          <p:cNvGraphicFramePr>
            <a:graphicFrameLocks noChangeAspect="1"/>
          </p:cNvGraphicFramePr>
          <p:nvPr>
            <p:extLst>
              <p:ext uri="{D42A27DB-BD31-4B8C-83A1-F6EECF244321}">
                <p14:modId xmlns:p14="http://schemas.microsoft.com/office/powerpoint/2010/main" val="3816952304"/>
              </p:ext>
            </p:extLst>
          </p:nvPr>
        </p:nvGraphicFramePr>
        <p:xfrm>
          <a:off x="5142072" y="2266016"/>
          <a:ext cx="1945956" cy="266732"/>
        </p:xfrm>
        <a:graphic>
          <a:graphicData uri="http://schemas.openxmlformats.org/presentationml/2006/ole">
            <mc:AlternateContent xmlns:mc="http://schemas.openxmlformats.org/markup-compatibility/2006">
              <mc:Choice xmlns:v="urn:schemas-microsoft-com:vml" Requires="v">
                <p:oleObj spid="_x0000_s4088" name="Equation" r:id="rId3" imgW="1384300" imgH="203200" progId="Equation.3">
                  <p:embed/>
                </p:oleObj>
              </mc:Choice>
              <mc:Fallback>
                <p:oleObj name="Equation" r:id="rId3" imgW="1384300" imgH="203200" progId="Equation.3">
                  <p:embed/>
                  <p:pic>
                    <p:nvPicPr>
                      <p:cNvPr id="92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072" y="2266016"/>
                        <a:ext cx="1945956" cy="2667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8"/>
          <p:cNvGraphicFramePr>
            <a:graphicFrameLocks noChangeAspect="1"/>
          </p:cNvGraphicFramePr>
          <p:nvPr/>
        </p:nvGraphicFramePr>
        <p:xfrm>
          <a:off x="2343114" y="3894971"/>
          <a:ext cx="3989102" cy="1088526"/>
        </p:xfrm>
        <a:graphic>
          <a:graphicData uri="http://schemas.openxmlformats.org/presentationml/2006/ole">
            <mc:AlternateContent xmlns:mc="http://schemas.openxmlformats.org/markup-compatibility/2006">
              <mc:Choice xmlns:v="urn:schemas-microsoft-com:vml" Requires="v">
                <p:oleObj spid="_x0000_s4089" name="Equation" r:id="rId5" imgW="2373870" imgH="634725" progId="Equation.3">
                  <p:embed/>
                </p:oleObj>
              </mc:Choice>
              <mc:Fallback>
                <p:oleObj name="Equation" r:id="rId5" imgW="2373870" imgH="634725" progId="Equation.3">
                  <p:embed/>
                  <p:pic>
                    <p:nvPicPr>
                      <p:cNvPr id="922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3114" y="3894971"/>
                        <a:ext cx="3989102" cy="1088526"/>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4" name="Object 8"/>
          <p:cNvGraphicFramePr>
            <a:graphicFrameLocks noChangeAspect="1"/>
          </p:cNvGraphicFramePr>
          <p:nvPr>
            <p:extLst>
              <p:ext uri="{D42A27DB-BD31-4B8C-83A1-F6EECF244321}">
                <p14:modId xmlns:p14="http://schemas.microsoft.com/office/powerpoint/2010/main" val="1504509095"/>
              </p:ext>
            </p:extLst>
          </p:nvPr>
        </p:nvGraphicFramePr>
        <p:xfrm>
          <a:off x="4067944" y="2520594"/>
          <a:ext cx="681285" cy="269475"/>
        </p:xfrm>
        <a:graphic>
          <a:graphicData uri="http://schemas.openxmlformats.org/presentationml/2006/ole">
            <mc:AlternateContent xmlns:mc="http://schemas.openxmlformats.org/markup-compatibility/2006">
              <mc:Choice xmlns:v="urn:schemas-microsoft-com:vml" Requires="v">
                <p:oleObj spid="_x0000_s4090" name="Equation" r:id="rId7" imgW="660240" imgH="228600" progId="Equation.3">
                  <p:embed/>
                </p:oleObj>
              </mc:Choice>
              <mc:Fallback>
                <p:oleObj name="Equation" r:id="rId7" imgW="660240" imgH="228600" progId="Equation.3">
                  <p:embed/>
                  <p:pic>
                    <p:nvPicPr>
                      <p:cNvPr id="9224" name="Object 8"/>
                      <p:cNvPicPr>
                        <a:picLocks noChangeAspect="1" noChangeArrowheads="1"/>
                      </p:cNvPicPr>
                      <p:nvPr/>
                    </p:nvPicPr>
                    <p:blipFill>
                      <a:blip r:embed="rId8"/>
                      <a:srcRect/>
                      <a:stretch>
                        <a:fillRect/>
                      </a:stretch>
                    </p:blipFill>
                    <p:spPr bwMode="auto">
                      <a:xfrm>
                        <a:off x="4067944" y="2520594"/>
                        <a:ext cx="681285" cy="269475"/>
                      </a:xfrm>
                      <a:prstGeom prst="rect">
                        <a:avLst/>
                      </a:prstGeom>
                      <a:noFill/>
                      <a:ln>
                        <a:noFill/>
                      </a:ln>
                      <a:effectLst/>
                      <a:extLst/>
                    </p:spPr>
                  </p:pic>
                </p:oleObj>
              </mc:Fallback>
            </mc:AlternateContent>
          </a:graphicData>
        </a:graphic>
      </p:graphicFrame>
      <p:grpSp>
        <p:nvGrpSpPr>
          <p:cNvPr id="2" name="Group 11"/>
          <p:cNvGrpSpPr>
            <a:grpSpLocks/>
          </p:cNvGrpSpPr>
          <p:nvPr/>
        </p:nvGrpSpPr>
        <p:grpSpPr bwMode="auto">
          <a:xfrm>
            <a:off x="4312827" y="4205982"/>
            <a:ext cx="3732089" cy="720582"/>
            <a:chOff x="4965700" y="4923631"/>
            <a:chExt cx="5486400" cy="1059090"/>
          </a:xfrm>
        </p:grpSpPr>
        <p:cxnSp>
          <p:nvCxnSpPr>
            <p:cNvPr id="9226" name="Straight Arrow Connector 9"/>
            <p:cNvCxnSpPr>
              <a:cxnSpLocks noChangeShapeType="1"/>
            </p:cNvCxnSpPr>
            <p:nvPr/>
          </p:nvCxnSpPr>
          <p:spPr bwMode="auto">
            <a:xfrm flipH="1">
              <a:off x="4965700" y="5304631"/>
              <a:ext cx="3276600" cy="0"/>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9227" name="TextBox 10"/>
            <p:cNvSpPr txBox="1">
              <a:spLocks noChangeArrowheads="1"/>
            </p:cNvSpPr>
            <p:nvPr/>
          </p:nvSpPr>
          <p:spPr bwMode="auto">
            <a:xfrm>
              <a:off x="8242299" y="4923631"/>
              <a:ext cx="2209801" cy="1059090"/>
            </a:xfrm>
            <a:prstGeom prst="rect">
              <a:avLst/>
            </a:prstGeom>
            <a:solidFill>
              <a:srgbClr val="C6D8D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5000">
                  <a:solidFill>
                    <a:schemeClr val="tx1"/>
                  </a:solidFill>
                  <a:latin typeface="Times New Roman" panose="02020603050405020304" pitchFamily="18" charset="0"/>
                </a:defRPr>
              </a:lvl1pPr>
              <a:lvl2pPr marL="742950" indent="-285750">
                <a:defRPr sz="5000">
                  <a:solidFill>
                    <a:schemeClr val="tx1"/>
                  </a:solidFill>
                  <a:latin typeface="Times New Roman" panose="02020603050405020304" pitchFamily="18" charset="0"/>
                </a:defRPr>
              </a:lvl2pPr>
              <a:lvl3pPr marL="1143000" indent="-228600">
                <a:defRPr sz="5000">
                  <a:solidFill>
                    <a:schemeClr val="tx1"/>
                  </a:solidFill>
                  <a:latin typeface="Times New Roman" panose="02020603050405020304" pitchFamily="18" charset="0"/>
                </a:defRPr>
              </a:lvl3pPr>
              <a:lvl4pPr marL="1600200" indent="-228600">
                <a:defRPr sz="5000">
                  <a:solidFill>
                    <a:schemeClr val="tx1"/>
                  </a:solidFill>
                  <a:latin typeface="Times New Roman" panose="02020603050405020304" pitchFamily="18" charset="0"/>
                </a:defRPr>
              </a:lvl4pPr>
              <a:lvl5pPr marL="2057400" indent="-22860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r>
                <a:rPr lang="en-GB" altLang="en-US" sz="1361" b="0" dirty="0">
                  <a:solidFill>
                    <a:schemeClr val="tx2"/>
                  </a:solidFill>
                  <a:latin typeface="Calibri Light" panose="020F0302020204030204" pitchFamily="34" charset="0"/>
                </a:rPr>
                <a:t>Common factor for all </a:t>
              </a:r>
              <a:r>
                <a:rPr lang="en-GB" altLang="en-US" sz="1361" b="0" i="1" dirty="0">
                  <a:solidFill>
                    <a:schemeClr val="tx2"/>
                  </a:solidFill>
                  <a:latin typeface="Calibri Light" panose="020F0302020204030204" pitchFamily="34" charset="0"/>
                </a:rPr>
                <a:t>L</a:t>
              </a:r>
              <a:r>
                <a:rPr lang="en-GB" altLang="en-US" sz="1361" b="0" dirty="0">
                  <a:solidFill>
                    <a:schemeClr val="tx2"/>
                  </a:solidFill>
                  <a:latin typeface="Calibri Light" panose="020F0302020204030204" pitchFamily="34" charset="0"/>
                </a:rPr>
                <a:t> probabilities </a:t>
              </a:r>
            </a:p>
          </p:txBody>
        </p:sp>
      </p:grpSp>
      <p:sp>
        <p:nvSpPr>
          <p:cNvPr id="12" name="TextBox 11"/>
          <p:cNvSpPr txBox="1"/>
          <p:nvPr/>
        </p:nvSpPr>
        <p:spPr>
          <a:xfrm>
            <a:off x="7902425" y="5858361"/>
            <a:ext cx="1116011"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Source:SlideShare</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12000281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9493">
              <a:spcBef>
                <a:spcPct val="20000"/>
              </a:spcBef>
              <a:buChar char="•"/>
              <a:defRPr sz="1905">
                <a:solidFill>
                  <a:schemeClr val="tx1"/>
                </a:solidFill>
                <a:latin typeface="Tahoma" panose="020B0604030504040204" pitchFamily="34" charset="0"/>
              </a:defRPr>
            </a:lvl1pPr>
            <a:lvl2pPr marL="505392" indent="-194381" defTabSz="709493">
              <a:spcBef>
                <a:spcPct val="20000"/>
              </a:spcBef>
              <a:buChar char="–"/>
              <a:defRPr sz="1633">
                <a:solidFill>
                  <a:schemeClr val="tx1"/>
                </a:solidFill>
                <a:latin typeface="Tahoma" panose="020B0604030504040204" pitchFamily="34" charset="0"/>
              </a:defRPr>
            </a:lvl2pPr>
            <a:lvl3pPr marL="777526" indent="-155505" defTabSz="709493">
              <a:spcBef>
                <a:spcPct val="20000"/>
              </a:spcBef>
              <a:buChar char="•"/>
              <a:defRPr sz="1361">
                <a:solidFill>
                  <a:schemeClr val="tx1"/>
                </a:solidFill>
                <a:latin typeface="Tahoma" panose="020B0604030504040204" pitchFamily="34" charset="0"/>
              </a:defRPr>
            </a:lvl3pPr>
            <a:lvl4pPr marL="1088536" indent="-155505" defTabSz="709493">
              <a:spcBef>
                <a:spcPct val="20000"/>
              </a:spcBef>
              <a:buChar char="–"/>
              <a:defRPr sz="1361">
                <a:solidFill>
                  <a:schemeClr val="tx1"/>
                </a:solidFill>
                <a:latin typeface="Tahoma" panose="020B0604030504040204" pitchFamily="34" charset="0"/>
              </a:defRPr>
            </a:lvl4pPr>
            <a:lvl5pPr marL="1399547" indent="-155505" defTabSz="709493">
              <a:spcBef>
                <a:spcPct val="20000"/>
              </a:spcBef>
              <a:buChar char="»"/>
              <a:defRPr sz="1088">
                <a:solidFill>
                  <a:schemeClr val="tx1"/>
                </a:solidFill>
                <a:latin typeface="Tahoma" panose="020B0604030504040204" pitchFamily="34" charset="0"/>
              </a:defRPr>
            </a:lvl5pPr>
            <a:lvl6pPr marL="171055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6pPr>
            <a:lvl7pPr marL="202156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7pPr>
            <a:lvl8pPr marL="233257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8pPr>
            <a:lvl9pPr marL="2643587" indent="-155505" defTabSz="709493" eaLnBrk="0" fontAlgn="base" hangingPunct="0">
              <a:spcBef>
                <a:spcPct val="20000"/>
              </a:spcBef>
              <a:spcAft>
                <a:spcPct val="0"/>
              </a:spcAft>
              <a:buChar char="»"/>
              <a:defRPr sz="1088">
                <a:solidFill>
                  <a:schemeClr val="tx1"/>
                </a:solidFill>
                <a:latin typeface="Tahoma" panose="020B0604030504040204" pitchFamily="34" charset="0"/>
              </a:defRPr>
            </a:lvl9pPr>
          </a:lstStyle>
          <a:p>
            <a:pPr>
              <a:spcBef>
                <a:spcPct val="0"/>
              </a:spcBef>
              <a:buFontTx/>
              <a:buNone/>
            </a:pPr>
            <a:fld id="{811ED1DE-321E-4ED7-BFD9-0B8C79B0A785}" type="slidenum">
              <a:rPr lang="en-GB" altLang="en-US" sz="1088" b="0">
                <a:latin typeface="Arial" panose="020B0604020202020204" pitchFamily="34" charset="0"/>
              </a:rPr>
              <a:pPr>
                <a:spcBef>
                  <a:spcPct val="0"/>
                </a:spcBef>
                <a:buFontTx/>
                <a:buNone/>
              </a:pPr>
              <a:t>54</a:t>
            </a:fld>
            <a:endParaRPr lang="en-GB" altLang="en-US" sz="1088" b="0">
              <a:latin typeface="Arial" panose="020B0604020202020204" pitchFamily="34" charset="0"/>
            </a:endParaRPr>
          </a:p>
        </p:txBody>
      </p:sp>
      <p:sp>
        <p:nvSpPr>
          <p:cNvPr id="11267" name="Rectangle 2"/>
          <p:cNvSpPr>
            <a:spLocks noGrp="1" noChangeArrowheads="1"/>
          </p:cNvSpPr>
          <p:nvPr>
            <p:ph type="title"/>
          </p:nvPr>
        </p:nvSpPr>
        <p:spPr>
          <a:xfrm>
            <a:off x="596999" y="733605"/>
            <a:ext cx="6954470" cy="857430"/>
          </a:xfrm>
        </p:spPr>
        <p:txBody>
          <a:bodyPr/>
          <a:lstStyle/>
          <a:p>
            <a:pPr eaLnBrk="1" hangingPunct="1"/>
            <a:r>
              <a:rPr lang="en-US" altLang="en-US" dirty="0" smtClean="0"/>
              <a:t>Naïve Bayes	</a:t>
            </a:r>
            <a:r>
              <a:rPr lang="en-US" altLang="en-US" sz="2177" dirty="0" smtClean="0"/>
              <a:t>     </a:t>
            </a:r>
            <a:endParaRPr lang="en-US" altLang="en-US" dirty="0" smtClean="0"/>
          </a:p>
        </p:txBody>
      </p:sp>
      <p:sp>
        <p:nvSpPr>
          <p:cNvPr id="11269" name="Rectangle 4"/>
          <p:cNvSpPr>
            <a:spLocks noRot="1" noChangeAspect="1" noMove="1" noResize="1" noEditPoints="1" noAdjustHandles="1" noChangeArrowheads="1" noChangeShapeType="1" noTextEdit="1"/>
          </p:cNvSpPr>
          <p:nvPr/>
        </p:nvSpPr>
        <p:spPr bwMode="auto">
          <a:xfrm>
            <a:off x="1202755" y="1770835"/>
            <a:ext cx="6893996" cy="3835757"/>
          </a:xfrm>
          <a:prstGeom prst="rect">
            <a:avLst/>
          </a:prstGeom>
          <a:blipFill rotWithShape="1">
            <a:blip r:embed="rId3" cstate="print"/>
            <a:stretch>
              <a:fillRect l="-1143" t="-432" r="-1023"/>
            </a:stretch>
          </a:blipFill>
          <a:ln>
            <a:noFill/>
          </a:ln>
          <a:extLst/>
        </p:spPr>
        <p:txBody>
          <a:bodyPr/>
          <a:lstStyle/>
          <a:p>
            <a:pPr eaLnBrk="1" hangingPunct="1">
              <a:defRPr/>
            </a:pPr>
            <a:r>
              <a:rPr lang="en-GB" sz="1225" b="0">
                <a:noFill/>
              </a:rPr>
              <a:t> </a:t>
            </a:r>
          </a:p>
        </p:txBody>
      </p:sp>
      <p:graphicFrame>
        <p:nvGraphicFramePr>
          <p:cNvPr id="11270" name="Object 7"/>
          <p:cNvGraphicFramePr>
            <a:graphicFrameLocks noChangeAspect="1"/>
          </p:cNvGraphicFramePr>
          <p:nvPr>
            <p:extLst/>
          </p:nvPr>
        </p:nvGraphicFramePr>
        <p:xfrm>
          <a:off x="2143335" y="2572111"/>
          <a:ext cx="5419951" cy="1298024"/>
        </p:xfrm>
        <a:graphic>
          <a:graphicData uri="http://schemas.openxmlformats.org/presentationml/2006/ole">
            <mc:AlternateContent xmlns:mc="http://schemas.openxmlformats.org/markup-compatibility/2006">
              <mc:Choice xmlns:v="urn:schemas-microsoft-com:vml" Requires="v">
                <p:oleObj spid="_x0000_s5112" name="Equation" r:id="rId4" imgW="4394200" imgH="1041400" progId="Equation.3">
                  <p:embed/>
                </p:oleObj>
              </mc:Choice>
              <mc:Fallback>
                <p:oleObj name="Equation" r:id="rId4" imgW="4394200" imgH="1041400" progId="Equation.3">
                  <p:embed/>
                  <p:pic>
                    <p:nvPicPr>
                      <p:cNvPr id="1127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335" y="2572111"/>
                        <a:ext cx="5419951" cy="1298024"/>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1" name="Object 8"/>
          <p:cNvGraphicFramePr>
            <a:graphicFrameLocks noChangeAspect="1"/>
          </p:cNvGraphicFramePr>
          <p:nvPr>
            <p:extLst/>
          </p:nvPr>
        </p:nvGraphicFramePr>
        <p:xfrm>
          <a:off x="1928438" y="5087166"/>
          <a:ext cx="5848666" cy="315327"/>
        </p:xfrm>
        <a:graphic>
          <a:graphicData uri="http://schemas.openxmlformats.org/presentationml/2006/ole">
            <mc:AlternateContent xmlns:mc="http://schemas.openxmlformats.org/markup-compatibility/2006">
              <mc:Choice xmlns:v="urn:schemas-microsoft-com:vml" Requires="v">
                <p:oleObj spid="_x0000_s5113" name="Equation" r:id="rId6" imgW="4724400" imgH="254000" progId="Equation.3">
                  <p:embed/>
                </p:oleObj>
              </mc:Choice>
              <mc:Fallback>
                <p:oleObj name="Equation" r:id="rId6" imgW="4724400" imgH="254000" progId="Equation.3">
                  <p:embed/>
                  <p:pic>
                    <p:nvPicPr>
                      <p:cNvPr id="1127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438" y="5087166"/>
                        <a:ext cx="5848666" cy="315327"/>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2" name="Object 15"/>
          <p:cNvGraphicFramePr>
            <a:graphicFrameLocks noChangeAspect="1"/>
          </p:cNvGraphicFramePr>
          <p:nvPr>
            <p:extLst/>
          </p:nvPr>
        </p:nvGraphicFramePr>
        <p:xfrm>
          <a:off x="5618163" y="4341813"/>
          <a:ext cx="1546225" cy="363537"/>
        </p:xfrm>
        <a:graphic>
          <a:graphicData uri="http://schemas.openxmlformats.org/presentationml/2006/ole">
            <mc:AlternateContent xmlns:mc="http://schemas.openxmlformats.org/markup-compatibility/2006">
              <mc:Choice xmlns:v="urn:schemas-microsoft-com:vml" Requires="v">
                <p:oleObj spid="_x0000_s5114" name="Equation" r:id="rId8" imgW="863225" imgH="215806" progId="Equation.3">
                  <p:embed/>
                </p:oleObj>
              </mc:Choice>
              <mc:Fallback>
                <p:oleObj name="Equation" r:id="rId8" imgW="863225" imgH="215806" progId="Equation.3">
                  <p:embed/>
                  <p:pic>
                    <p:nvPicPr>
                      <p:cNvPr id="11272"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4341813"/>
                        <a:ext cx="1546225"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Box 8"/>
          <p:cNvSpPr txBox="1"/>
          <p:nvPr/>
        </p:nvSpPr>
        <p:spPr>
          <a:xfrm>
            <a:off x="7979924" y="5872744"/>
            <a:ext cx="1116011"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Source:SlideShare</a:t>
            </a:r>
            <a:endParaRPr lang="en-US" sz="1000" b="0" dirty="0">
              <a:solidFill>
                <a:schemeClr val="tx2">
                  <a:lumMod val="50000"/>
                  <a:lumOff val="50000"/>
                </a:schemeClr>
              </a:solidFill>
              <a:latin typeface="Calibri Light" panose="020F0302020204030204" pitchFamily="34" charset="0"/>
            </a:endParaRPr>
          </a:p>
        </p:txBody>
      </p:sp>
    </p:spTree>
    <p:extLst>
      <p:ext uri="{BB962C8B-B14F-4D97-AF65-F5344CB8AC3E}">
        <p14:creationId xmlns:p14="http://schemas.microsoft.com/office/powerpoint/2010/main" val="249340788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 Classifier</a:t>
            </a:r>
            <a:endParaRPr lang="en-US" dirty="0"/>
          </a:p>
        </p:txBody>
      </p:sp>
      <p:sp>
        <p:nvSpPr>
          <p:cNvPr id="4" name="Slide Number Placeholder 3"/>
          <p:cNvSpPr>
            <a:spLocks noGrp="1"/>
          </p:cNvSpPr>
          <p:nvPr>
            <p:ph type="sldNum" sz="quarter" idx="12"/>
          </p:nvPr>
        </p:nvSpPr>
        <p:spPr/>
        <p:txBody>
          <a:bodyPr/>
          <a:lstStyle/>
          <a:p>
            <a:fld id="{C23A7F94-3748-4EC2-96F3-CFBC18E92E2E}" type="slidenum">
              <a:rPr lang="en-US" smtClean="0"/>
              <a:t>55</a:t>
            </a:fld>
            <a:endParaRPr lang="en-US"/>
          </a:p>
        </p:txBody>
      </p:sp>
      <p:pic>
        <p:nvPicPr>
          <p:cNvPr id="24578"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7984" y="1796672"/>
            <a:ext cx="4258816" cy="3864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363" y="1556792"/>
            <a:ext cx="3979605" cy="738664"/>
          </a:xfrm>
          <a:prstGeom prst="rect">
            <a:avLst/>
          </a:prstGeom>
        </p:spPr>
        <p:txBody>
          <a:bodyPr wrap="square">
            <a:spAutoFit/>
          </a:bodyPr>
          <a:lstStyle/>
          <a:p>
            <a:pPr marL="285750" indent="-285750">
              <a:buFont typeface="Arial" panose="020B0604020202020204" pitchFamily="34" charset="0"/>
              <a:buChar char="•"/>
            </a:pPr>
            <a:r>
              <a:rPr lang="en-US" sz="1400" b="0" dirty="0">
                <a:solidFill>
                  <a:schemeClr val="tx2"/>
                </a:solidFill>
                <a:latin typeface="+mn-lt"/>
              </a:rPr>
              <a:t>In k-NN classification, the output is a class membership. An object is classified by a majority vote of its neighbors</a:t>
            </a:r>
          </a:p>
        </p:txBody>
      </p:sp>
      <p:sp>
        <p:nvSpPr>
          <p:cNvPr id="7" name="TextBox 6"/>
          <p:cNvSpPr txBox="1"/>
          <p:nvPr/>
        </p:nvSpPr>
        <p:spPr>
          <a:xfrm>
            <a:off x="7690263" y="5985623"/>
            <a:ext cx="1088760" cy="246221"/>
          </a:xfrm>
          <a:prstGeom prst="rect">
            <a:avLst/>
          </a:prstGeom>
          <a:noFill/>
        </p:spPr>
        <p:txBody>
          <a:bodyPr wrap="none" rtlCol="0">
            <a:spAutoFit/>
          </a:bodyPr>
          <a:lstStyle/>
          <a:p>
            <a:r>
              <a:rPr lang="en-US" sz="1000" b="0" dirty="0" err="1" smtClean="0">
                <a:solidFill>
                  <a:schemeClr val="tx2">
                    <a:lumMod val="50000"/>
                    <a:lumOff val="50000"/>
                  </a:schemeClr>
                </a:solidFill>
                <a:latin typeface="Calibri Light" panose="020F0302020204030204" pitchFamily="34" charset="0"/>
              </a:rPr>
              <a:t>Source:Wikipedia</a:t>
            </a:r>
            <a:endParaRPr lang="en-US" sz="1000" b="0" dirty="0">
              <a:solidFill>
                <a:schemeClr val="tx2">
                  <a:lumMod val="50000"/>
                  <a:lumOff val="50000"/>
                </a:schemeClr>
              </a:solidFill>
              <a:latin typeface="Calibri Light" panose="020F0302020204030204" pitchFamily="34" charset="0"/>
            </a:endParaRPr>
          </a:p>
        </p:txBody>
      </p:sp>
      <p:sp>
        <p:nvSpPr>
          <p:cNvPr id="6" name="Rectangle 5"/>
          <p:cNvSpPr/>
          <p:nvPr/>
        </p:nvSpPr>
        <p:spPr>
          <a:xfrm>
            <a:off x="7307145" y="5415026"/>
            <a:ext cx="1915909" cy="246221"/>
          </a:xfrm>
          <a:prstGeom prst="rect">
            <a:avLst/>
          </a:prstGeom>
        </p:spPr>
        <p:txBody>
          <a:bodyPr wrap="none">
            <a:spAutoFit/>
          </a:bodyPr>
          <a:lstStyle/>
          <a:p>
            <a:r>
              <a:rPr lang="en-US" sz="1000" b="0" dirty="0" err="1" smtClean="0">
                <a:solidFill>
                  <a:schemeClr val="tx2">
                    <a:lumMod val="50000"/>
                    <a:lumOff val="50000"/>
                  </a:schemeClr>
                </a:solidFill>
                <a:latin typeface="Calibri Light" panose="020F0302020204030204" pitchFamily="34" charset="0"/>
              </a:rPr>
              <a:t>ImageSource</a:t>
            </a:r>
            <a:r>
              <a:rPr lang="en-US" sz="1000" b="0" dirty="0" smtClean="0">
                <a:solidFill>
                  <a:schemeClr val="tx2">
                    <a:lumMod val="50000"/>
                    <a:lumOff val="50000"/>
                  </a:schemeClr>
                </a:solidFill>
                <a:latin typeface="Calibri Light" panose="020F0302020204030204" pitchFamily="34" charset="0"/>
              </a:rPr>
              <a:t> : http</a:t>
            </a:r>
            <a:r>
              <a:rPr lang="en-US" sz="1000" b="0" dirty="0">
                <a:solidFill>
                  <a:schemeClr val="tx2">
                    <a:lumMod val="50000"/>
                    <a:lumOff val="50000"/>
                  </a:schemeClr>
                </a:solidFill>
                <a:latin typeface="Calibri Light" panose="020F0302020204030204" pitchFamily="34" charset="0"/>
              </a:rPr>
              <a:t>://en.proft.me</a:t>
            </a:r>
          </a:p>
        </p:txBody>
      </p:sp>
    </p:spTree>
    <p:extLst>
      <p:ext uri="{BB962C8B-B14F-4D97-AF65-F5344CB8AC3E}">
        <p14:creationId xmlns:p14="http://schemas.microsoft.com/office/powerpoint/2010/main" val="2548122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31840" y="3140968"/>
            <a:ext cx="2520280" cy="607258"/>
          </a:xfrm>
        </p:spPr>
        <p:txBody>
          <a:bodyPr>
            <a:normAutofit fontScale="90000"/>
          </a:bodyPr>
          <a:lstStyle/>
          <a:p>
            <a:r>
              <a:rPr lang="en-US" sz="3600" dirty="0" smtClean="0"/>
              <a:t>5.</a:t>
            </a:r>
            <a:r>
              <a:rPr lang="en-US" sz="3600" baseline="0" dirty="0" smtClean="0"/>
              <a:t> </a:t>
            </a:r>
            <a:r>
              <a:rPr lang="en-US" sz="3600" dirty="0" smtClean="0"/>
              <a:t>Clustering</a:t>
            </a:r>
            <a:endParaRPr lang="en-US" b="1" dirty="0"/>
          </a:p>
        </p:txBody>
      </p:sp>
    </p:spTree>
    <p:extLst>
      <p:ext uri="{BB962C8B-B14F-4D97-AF65-F5344CB8AC3E}">
        <p14:creationId xmlns:p14="http://schemas.microsoft.com/office/powerpoint/2010/main" val="511742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57</a:t>
            </a:fld>
            <a:endParaRPr lang="en-US" dirty="0"/>
          </a:p>
        </p:txBody>
      </p:sp>
      <p:sp>
        <p:nvSpPr>
          <p:cNvPr id="3" name="Title 2"/>
          <p:cNvSpPr>
            <a:spLocks noGrp="1"/>
          </p:cNvSpPr>
          <p:nvPr>
            <p:ph type="title"/>
          </p:nvPr>
        </p:nvSpPr>
        <p:spPr>
          <a:xfrm>
            <a:off x="156745" y="298607"/>
            <a:ext cx="3711611" cy="578459"/>
          </a:xfrm>
        </p:spPr>
        <p:txBody>
          <a:bodyPr/>
          <a:lstStyle/>
          <a:p>
            <a:pPr algn="ctr"/>
            <a:r>
              <a:rPr lang="en-US" altLang="zh-CN" dirty="0" smtClean="0">
                <a:ea typeface="SimSun" pitchFamily="2" charset="-122"/>
              </a:rPr>
              <a:t>  What </a:t>
            </a:r>
            <a:r>
              <a:rPr lang="en-US" altLang="zh-CN" dirty="0">
                <a:ea typeface="SimSun" pitchFamily="2" charset="-122"/>
              </a:rPr>
              <a:t>is clustering?</a:t>
            </a:r>
            <a:endParaRPr lang="en-US" dirty="0"/>
          </a:p>
        </p:txBody>
      </p:sp>
      <p:sp>
        <p:nvSpPr>
          <p:cNvPr id="4" name="TextBox 3"/>
          <p:cNvSpPr txBox="1"/>
          <p:nvPr/>
        </p:nvSpPr>
        <p:spPr>
          <a:xfrm>
            <a:off x="467544" y="908720"/>
            <a:ext cx="8295456" cy="2308324"/>
          </a:xfrm>
          <a:prstGeom prst="rect">
            <a:avLst/>
          </a:prstGeom>
          <a:noFill/>
        </p:spPr>
        <p:txBody>
          <a:bodyPr wrap="square" rtlCol="0">
            <a:spAutoFit/>
          </a:bodyPr>
          <a:lstStyle/>
          <a:p>
            <a:pPr marL="285750" indent="-285750" algn="just">
              <a:buFont typeface="Wingdings" panose="05000000000000000000" pitchFamily="2" charset="2"/>
              <a:buChar char="§"/>
            </a:pPr>
            <a:r>
              <a:rPr lang="en-US" altLang="zh-CN" sz="1400" dirty="0" smtClean="0">
                <a:solidFill>
                  <a:schemeClr val="tx2"/>
                </a:solidFill>
                <a:ea typeface="SimSun" pitchFamily="2" charset="-122"/>
              </a:rPr>
              <a:t>Finding </a:t>
            </a:r>
            <a:r>
              <a:rPr lang="en-US" altLang="zh-CN" sz="1400" dirty="0">
                <a:solidFill>
                  <a:schemeClr val="accent2"/>
                </a:solidFill>
                <a:ea typeface="SimSun" pitchFamily="2" charset="-122"/>
              </a:rPr>
              <a:t>groups of objects </a:t>
            </a:r>
            <a:r>
              <a:rPr lang="en-US" altLang="zh-CN" sz="1400" dirty="0">
                <a:solidFill>
                  <a:schemeClr val="tx2"/>
                </a:solidFill>
                <a:ea typeface="SimSun" pitchFamily="2" charset="-122"/>
              </a:rPr>
              <a:t>such that the objects in a group will be </a:t>
            </a:r>
            <a:r>
              <a:rPr lang="en-US" altLang="zh-CN" sz="1400" dirty="0">
                <a:solidFill>
                  <a:schemeClr val="accent2"/>
                </a:solidFill>
                <a:ea typeface="SimSun" pitchFamily="2" charset="-122"/>
              </a:rPr>
              <a:t>similar</a:t>
            </a:r>
            <a:r>
              <a:rPr lang="en-US" altLang="zh-CN" sz="1400" dirty="0">
                <a:solidFill>
                  <a:schemeClr val="tx2"/>
                </a:solidFill>
                <a:ea typeface="SimSun" pitchFamily="2" charset="-122"/>
              </a:rPr>
              <a:t> (or related) to one another and </a:t>
            </a:r>
            <a:r>
              <a:rPr lang="en-US" altLang="zh-CN" sz="1400" dirty="0">
                <a:solidFill>
                  <a:schemeClr val="accent2"/>
                </a:solidFill>
                <a:ea typeface="SimSun" pitchFamily="2" charset="-122"/>
              </a:rPr>
              <a:t>different</a:t>
            </a:r>
            <a:r>
              <a:rPr lang="en-US" altLang="zh-CN" sz="1400" dirty="0">
                <a:solidFill>
                  <a:schemeClr val="tx2"/>
                </a:solidFill>
                <a:ea typeface="SimSun" pitchFamily="2" charset="-122"/>
              </a:rPr>
              <a:t> from (or unrelated to) the objects in other groups</a:t>
            </a:r>
            <a:r>
              <a:rPr lang="en-US" altLang="zh-CN" sz="1400" dirty="0" smtClean="0">
                <a:solidFill>
                  <a:schemeClr val="tx2"/>
                </a:solidFill>
                <a:ea typeface="SimSun" pitchFamily="2" charset="-122"/>
              </a:rPr>
              <a:t>.</a:t>
            </a:r>
          </a:p>
          <a:p>
            <a:pPr lvl="1" algn="just"/>
            <a:endParaRPr lang="en-US" sz="1400" dirty="0">
              <a:solidFill>
                <a:schemeClr val="tx2"/>
              </a:solidFill>
            </a:endParaRPr>
          </a:p>
          <a:p>
            <a:pPr marL="285750" indent="-285750" algn="just">
              <a:buFont typeface="Wingdings" panose="05000000000000000000" pitchFamily="2" charset="2"/>
              <a:buChar char="§"/>
            </a:pPr>
            <a:r>
              <a:rPr lang="en-US" sz="1400" dirty="0" smtClean="0">
                <a:solidFill>
                  <a:schemeClr val="tx2"/>
                </a:solidFill>
              </a:rPr>
              <a:t>Discover </a:t>
            </a:r>
            <a:r>
              <a:rPr lang="en-US" sz="1400" dirty="0">
                <a:solidFill>
                  <a:schemeClr val="tx2"/>
                </a:solidFill>
              </a:rPr>
              <a:t>new categories in an </a:t>
            </a:r>
            <a:r>
              <a:rPr lang="en-US" sz="1400" i="1" dirty="0">
                <a:solidFill>
                  <a:schemeClr val="accent2"/>
                </a:solidFill>
              </a:rPr>
              <a:t>unsupervised</a:t>
            </a:r>
            <a:r>
              <a:rPr lang="en-US" sz="1400" dirty="0">
                <a:solidFill>
                  <a:schemeClr val="tx2"/>
                </a:solidFill>
              </a:rPr>
              <a:t> manner (no sample category labels provided</a:t>
            </a:r>
            <a:r>
              <a:rPr lang="en-US" sz="1400" dirty="0" smtClean="0">
                <a:solidFill>
                  <a:schemeClr val="tx2"/>
                </a:solidFill>
              </a:rPr>
              <a:t>).</a:t>
            </a:r>
          </a:p>
          <a:p>
            <a:pPr algn="just"/>
            <a:endParaRPr lang="en-US" altLang="zh-CN" sz="1400" dirty="0">
              <a:solidFill>
                <a:schemeClr val="tx2"/>
              </a:solidFill>
              <a:ea typeface="SimSun" pitchFamily="2" charset="-122"/>
            </a:endParaRPr>
          </a:p>
          <a:p>
            <a:pPr marL="285750" indent="-285750" algn="just">
              <a:buFont typeface="Wingdings" panose="05000000000000000000" pitchFamily="2" charset="2"/>
              <a:buChar char="§"/>
            </a:pPr>
            <a:r>
              <a:rPr lang="en-US" altLang="zh-CN" sz="1400" dirty="0">
                <a:solidFill>
                  <a:schemeClr val="tx2"/>
                </a:solidFill>
                <a:ea typeface="SimSun" pitchFamily="2" charset="-122"/>
              </a:rPr>
              <a:t>Motivation</a:t>
            </a:r>
          </a:p>
          <a:p>
            <a:pPr algn="just"/>
            <a:r>
              <a:rPr lang="en-US" altLang="zh-CN" sz="1400" b="0" dirty="0">
                <a:solidFill>
                  <a:schemeClr val="tx2"/>
                </a:solidFill>
                <a:ea typeface="SimSun" pitchFamily="2" charset="-122"/>
              </a:rPr>
              <a:t>     --  Automatically group related documents based on their contents</a:t>
            </a:r>
          </a:p>
          <a:p>
            <a:pPr algn="just"/>
            <a:r>
              <a:rPr lang="en-US" altLang="zh-CN" sz="1400" b="0" dirty="0">
                <a:solidFill>
                  <a:schemeClr val="tx2"/>
                </a:solidFill>
                <a:ea typeface="SimSun" pitchFamily="2" charset="-122"/>
              </a:rPr>
              <a:t>     --  No predetermined training sets or taxonomies</a:t>
            </a:r>
          </a:p>
          <a:p>
            <a:pPr algn="just"/>
            <a:r>
              <a:rPr lang="en-US" altLang="zh-CN" sz="1400" b="0" dirty="0">
                <a:solidFill>
                  <a:schemeClr val="tx2"/>
                </a:solidFill>
                <a:ea typeface="SimSun" pitchFamily="2" charset="-122"/>
              </a:rPr>
              <a:t>     --  Generate a taxonomy at runtime</a:t>
            </a:r>
            <a:endParaRPr lang="en-US" altLang="zh-CN" sz="1400" b="0" i="1" dirty="0">
              <a:solidFill>
                <a:schemeClr val="tx2"/>
              </a:solidFill>
              <a:ea typeface="SimSun" pitchFamily="2" charset="-122"/>
            </a:endParaRPr>
          </a:p>
          <a:p>
            <a:pPr algn="just"/>
            <a:r>
              <a:rPr lang="en-US" sz="1800" i="1" dirty="0">
                <a:solidFill>
                  <a:schemeClr val="tx2"/>
                </a:solidFill>
              </a:rPr>
              <a:t> </a:t>
            </a:r>
            <a:r>
              <a:rPr lang="en-US" sz="1800" i="1" dirty="0" smtClean="0">
                <a:solidFill>
                  <a:schemeClr val="tx2"/>
                </a:solidFill>
              </a:rPr>
              <a:t>                                                                                                           </a:t>
            </a:r>
            <a:r>
              <a:rPr lang="en-US" sz="1200" b="0" i="1" dirty="0" err="1" smtClean="0">
                <a:solidFill>
                  <a:schemeClr val="tx2"/>
                </a:solidFill>
              </a:rPr>
              <a:t>Source:Wikipedia</a:t>
            </a:r>
            <a:endParaRPr lang="en-US" sz="1200" b="0" i="1" dirty="0">
              <a:solidFill>
                <a:schemeClr val="tx2"/>
              </a:solidFill>
            </a:endParaRPr>
          </a:p>
        </p:txBody>
      </p:sp>
      <p:grpSp>
        <p:nvGrpSpPr>
          <p:cNvPr id="5" name="Group 4"/>
          <p:cNvGrpSpPr>
            <a:grpSpLocks noGrp="1"/>
          </p:cNvGrpSpPr>
          <p:nvPr/>
        </p:nvGrpSpPr>
        <p:grpSpPr bwMode="auto">
          <a:xfrm>
            <a:off x="652509" y="3915786"/>
            <a:ext cx="7925525" cy="1761442"/>
            <a:chOff x="729" y="1551"/>
            <a:chExt cx="4503" cy="2385"/>
          </a:xfrm>
        </p:grpSpPr>
        <p:grpSp>
          <p:nvGrpSpPr>
            <p:cNvPr id="6" name="Group 5"/>
            <p:cNvGrpSpPr>
              <a:grpSpLocks/>
            </p:cNvGrpSpPr>
            <p:nvPr/>
          </p:nvGrpSpPr>
          <p:grpSpPr bwMode="auto">
            <a:xfrm>
              <a:off x="2064" y="2249"/>
              <a:ext cx="1920" cy="1687"/>
              <a:chOff x="2160" y="2544"/>
              <a:chExt cx="1920" cy="1687"/>
            </a:xfrm>
          </p:grpSpPr>
          <p:sp>
            <p:nvSpPr>
              <p:cNvPr id="17" name="Line 6"/>
              <p:cNvSpPr>
                <a:spLocks noChangeShapeType="1"/>
              </p:cNvSpPr>
              <p:nvPr/>
            </p:nvSpPr>
            <p:spPr bwMode="auto">
              <a:xfrm>
                <a:off x="2736" y="2544"/>
                <a:ext cx="0" cy="1152"/>
              </a:xfrm>
              <a:prstGeom prst="line">
                <a:avLst/>
              </a:prstGeom>
              <a:noFill/>
              <a:ln w="9525">
                <a:solidFill>
                  <a:schemeClr val="tx1"/>
                </a:solidFill>
                <a:round/>
                <a:headEnd/>
                <a:tailEnd/>
              </a:ln>
              <a:effectLst/>
            </p:spPr>
            <p:txBody>
              <a:bodyPr wrap="none" anchor="ctr"/>
              <a:lstStyle/>
              <a:p>
                <a:endParaRPr lang="en-US" dirty="0"/>
              </a:p>
            </p:txBody>
          </p:sp>
          <p:sp>
            <p:nvSpPr>
              <p:cNvPr id="18" name="Line 7"/>
              <p:cNvSpPr>
                <a:spLocks noChangeShapeType="1"/>
              </p:cNvSpPr>
              <p:nvPr/>
            </p:nvSpPr>
            <p:spPr bwMode="auto">
              <a:xfrm>
                <a:off x="2736" y="3696"/>
                <a:ext cx="1344" cy="0"/>
              </a:xfrm>
              <a:prstGeom prst="line">
                <a:avLst/>
              </a:prstGeom>
              <a:noFill/>
              <a:ln w="9525">
                <a:solidFill>
                  <a:schemeClr val="tx1"/>
                </a:solidFill>
                <a:round/>
                <a:headEnd/>
                <a:tailEnd/>
              </a:ln>
              <a:effectLst/>
            </p:spPr>
            <p:txBody>
              <a:bodyPr wrap="none" anchor="ctr"/>
              <a:lstStyle/>
              <a:p>
                <a:endParaRPr lang="en-US" dirty="0"/>
              </a:p>
            </p:txBody>
          </p:sp>
          <p:sp>
            <p:nvSpPr>
              <p:cNvPr id="19" name="Freeform 8"/>
              <p:cNvSpPr>
                <a:spLocks/>
              </p:cNvSpPr>
              <p:nvPr/>
            </p:nvSpPr>
            <p:spPr bwMode="auto">
              <a:xfrm>
                <a:off x="2226" y="3696"/>
                <a:ext cx="510" cy="535"/>
              </a:xfrm>
              <a:custGeom>
                <a:avLst/>
                <a:gdLst/>
                <a:ahLst/>
                <a:cxnLst>
                  <a:cxn ang="0">
                    <a:pos x="510" y="0"/>
                  </a:cxn>
                  <a:cxn ang="0">
                    <a:pos x="0" y="535"/>
                  </a:cxn>
                </a:cxnLst>
                <a:rect l="0" t="0" r="r" b="b"/>
                <a:pathLst>
                  <a:path w="510" h="535">
                    <a:moveTo>
                      <a:pt x="510" y="0"/>
                    </a:moveTo>
                    <a:lnTo>
                      <a:pt x="0" y="535"/>
                    </a:lnTo>
                  </a:path>
                </a:pathLst>
              </a:custGeom>
              <a:noFill/>
              <a:ln w="9525">
                <a:solidFill>
                  <a:schemeClr val="tx1"/>
                </a:solidFill>
                <a:round/>
                <a:headEnd type="none" w="med" len="med"/>
                <a:tailEnd type="none" w="med" len="med"/>
              </a:ln>
              <a:effectLst/>
            </p:spPr>
            <p:txBody>
              <a:bodyPr wrap="none" anchor="ctr"/>
              <a:lstStyle/>
              <a:p>
                <a:endParaRPr lang="en-US" dirty="0"/>
              </a:p>
            </p:txBody>
          </p:sp>
          <p:sp>
            <p:nvSpPr>
              <p:cNvPr id="20" name="AutoShape 9"/>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1" name="AutoShape 10"/>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2" name="AutoShape 11"/>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3" name="AutoShape 12"/>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4" name="AutoShape 13"/>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5" name="AutoShape 14"/>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6" name="AutoShape 15"/>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7" name="AutoShape 16"/>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8" name="AutoShape 17"/>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9" name="AutoShape 18"/>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0" name="AutoShape 19"/>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1" name="AutoShape 20"/>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2" name="AutoShape 21"/>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3" name="AutoShape 22"/>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4" name="AutoShape 23"/>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5" name="AutoShape 24"/>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6" name="AutoShape 25"/>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7" name="AutoShape 26"/>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8" name="AutoShape 27"/>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9" name="AutoShape 28"/>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40" name="AutoShape 29"/>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41" name="AutoShape 30"/>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42" name="AutoShape 31"/>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grpSp>
        <p:grpSp>
          <p:nvGrpSpPr>
            <p:cNvPr id="7" name="Group 32"/>
            <p:cNvGrpSpPr>
              <a:grpSpLocks/>
            </p:cNvGrpSpPr>
            <p:nvPr/>
          </p:nvGrpSpPr>
          <p:grpSpPr bwMode="auto">
            <a:xfrm>
              <a:off x="3312" y="1551"/>
              <a:ext cx="1920" cy="1713"/>
              <a:chOff x="3312" y="1455"/>
              <a:chExt cx="1920" cy="1713"/>
            </a:xfrm>
          </p:grpSpPr>
          <p:sp>
            <p:nvSpPr>
              <p:cNvPr id="15" name="Line 33"/>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p:spPr>
            <p:txBody>
              <a:bodyPr/>
              <a:lstStyle/>
              <a:p>
                <a:endParaRPr lang="en-US" dirty="0"/>
              </a:p>
            </p:txBody>
          </p:sp>
          <p:sp>
            <p:nvSpPr>
              <p:cNvPr id="16" name="AutoShape 34"/>
              <p:cNvSpPr>
                <a:spLocks noChangeArrowheads="1"/>
              </p:cNvSpPr>
              <p:nvPr/>
            </p:nvSpPr>
            <p:spPr bwMode="auto">
              <a:xfrm>
                <a:off x="3933" y="1455"/>
                <a:ext cx="1299" cy="773"/>
              </a:xfrm>
              <a:prstGeom prst="wedgeRectCallout">
                <a:avLst>
                  <a:gd name="adj1" fmla="val -93509"/>
                  <a:gd name="adj2" fmla="val 150894"/>
                </a:avLst>
              </a:prstGeom>
              <a:ln>
                <a:headEnd/>
                <a:tailEnd/>
              </a:ln>
            </p:spPr>
            <p:style>
              <a:lnRef idx="1">
                <a:schemeClr val="dk1"/>
              </a:lnRef>
              <a:fillRef idx="2">
                <a:schemeClr val="dk1"/>
              </a:fillRef>
              <a:effectRef idx="1">
                <a:schemeClr val="dk1"/>
              </a:effectRef>
              <a:fontRef idx="minor">
                <a:schemeClr val="dk1"/>
              </a:fontRef>
            </p:style>
            <p:txBody>
              <a:bodyPr/>
              <a:lstStyle/>
              <a:p>
                <a:pPr algn="ctr">
                  <a:spcBef>
                    <a:spcPct val="50000"/>
                  </a:spcBef>
                </a:pPr>
                <a:r>
                  <a:rPr lang="en-US" altLang="zh-CN" sz="2000" b="1" dirty="0">
                    <a:latin typeface="+mj-lt"/>
                    <a:ea typeface="SimSun" pitchFamily="2" charset="-122"/>
                  </a:rPr>
                  <a:t>Inter-cluster distances are maximized</a:t>
                </a:r>
              </a:p>
            </p:txBody>
          </p:sp>
        </p:grpSp>
        <p:grpSp>
          <p:nvGrpSpPr>
            <p:cNvPr id="8" name="Group 35"/>
            <p:cNvGrpSpPr>
              <a:grpSpLocks/>
            </p:cNvGrpSpPr>
            <p:nvPr/>
          </p:nvGrpSpPr>
          <p:grpSpPr bwMode="auto">
            <a:xfrm>
              <a:off x="1824" y="2304"/>
              <a:ext cx="2064" cy="1440"/>
              <a:chOff x="1824" y="2208"/>
              <a:chExt cx="2064" cy="1440"/>
            </a:xfrm>
          </p:grpSpPr>
          <p:sp>
            <p:nvSpPr>
              <p:cNvPr id="12" name="Oval 36"/>
              <p:cNvSpPr>
                <a:spLocks noChangeArrowheads="1"/>
              </p:cNvSpPr>
              <p:nvPr/>
            </p:nvSpPr>
            <p:spPr bwMode="auto">
              <a:xfrm>
                <a:off x="1824" y="2592"/>
                <a:ext cx="816" cy="720"/>
              </a:xfrm>
              <a:prstGeom prst="ellipse">
                <a:avLst/>
              </a:prstGeom>
              <a:noFill/>
              <a:ln w="25400" algn="ctr">
                <a:solidFill>
                  <a:srgbClr val="FF0000"/>
                </a:solidFill>
                <a:round/>
                <a:headEnd/>
                <a:tailEnd/>
              </a:ln>
              <a:effectLst/>
            </p:spPr>
            <p:txBody>
              <a:bodyPr wrap="none" anchor="ctr"/>
              <a:lstStyle/>
              <a:p>
                <a:endParaRPr lang="en-US" dirty="0"/>
              </a:p>
            </p:txBody>
          </p:sp>
          <p:sp>
            <p:nvSpPr>
              <p:cNvPr id="13" name="Oval 37"/>
              <p:cNvSpPr>
                <a:spLocks noChangeArrowheads="1"/>
              </p:cNvSpPr>
              <p:nvPr/>
            </p:nvSpPr>
            <p:spPr bwMode="auto">
              <a:xfrm>
                <a:off x="2928" y="2208"/>
                <a:ext cx="720" cy="624"/>
              </a:xfrm>
              <a:prstGeom prst="ellipse">
                <a:avLst/>
              </a:prstGeom>
              <a:noFill/>
              <a:ln w="25400" algn="ctr">
                <a:solidFill>
                  <a:srgbClr val="FF0000"/>
                </a:solidFill>
                <a:round/>
                <a:headEnd/>
                <a:tailEnd/>
              </a:ln>
              <a:effectLst/>
            </p:spPr>
            <p:txBody>
              <a:bodyPr wrap="none" anchor="ctr"/>
              <a:lstStyle/>
              <a:p>
                <a:endParaRPr lang="en-US" dirty="0"/>
              </a:p>
            </p:txBody>
          </p:sp>
          <p:sp>
            <p:nvSpPr>
              <p:cNvPr id="14" name="Oval 38"/>
              <p:cNvSpPr>
                <a:spLocks noChangeArrowheads="1"/>
              </p:cNvSpPr>
              <p:nvPr/>
            </p:nvSpPr>
            <p:spPr bwMode="auto">
              <a:xfrm>
                <a:off x="3216" y="3024"/>
                <a:ext cx="672" cy="624"/>
              </a:xfrm>
              <a:prstGeom prst="ellipse">
                <a:avLst/>
              </a:prstGeom>
              <a:noFill/>
              <a:ln w="25400" algn="ctr">
                <a:solidFill>
                  <a:srgbClr val="FF0000"/>
                </a:solidFill>
                <a:round/>
                <a:headEnd/>
                <a:tailEnd/>
              </a:ln>
              <a:effectLst/>
            </p:spPr>
            <p:txBody>
              <a:bodyPr wrap="none" anchor="ctr"/>
              <a:lstStyle/>
              <a:p>
                <a:endParaRPr lang="en-US" dirty="0"/>
              </a:p>
            </p:txBody>
          </p:sp>
        </p:grpSp>
        <p:grpSp>
          <p:nvGrpSpPr>
            <p:cNvPr id="9" name="Group 39"/>
            <p:cNvGrpSpPr>
              <a:grpSpLocks/>
            </p:cNvGrpSpPr>
            <p:nvPr/>
          </p:nvGrpSpPr>
          <p:grpSpPr bwMode="auto">
            <a:xfrm>
              <a:off x="729" y="1809"/>
              <a:ext cx="1527" cy="1119"/>
              <a:chOff x="729" y="1713"/>
              <a:chExt cx="1527" cy="1119"/>
            </a:xfrm>
          </p:grpSpPr>
          <p:sp>
            <p:nvSpPr>
              <p:cNvPr id="10" name="Line 40"/>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p:spPr>
            <p:txBody>
              <a:bodyPr/>
              <a:lstStyle/>
              <a:p>
                <a:endParaRPr lang="en-US" dirty="0"/>
              </a:p>
            </p:txBody>
          </p:sp>
          <p:sp>
            <p:nvSpPr>
              <p:cNvPr id="11" name="AutoShape 41"/>
              <p:cNvSpPr>
                <a:spLocks noChangeArrowheads="1"/>
              </p:cNvSpPr>
              <p:nvPr/>
            </p:nvSpPr>
            <p:spPr bwMode="auto">
              <a:xfrm>
                <a:off x="729" y="1713"/>
                <a:ext cx="1335" cy="757"/>
              </a:xfrm>
              <a:prstGeom prst="wedgeRectCallout">
                <a:avLst>
                  <a:gd name="adj1" fmla="val 56250"/>
                  <a:gd name="adj2" fmla="val 92856"/>
                </a:avLst>
              </a:prstGeom>
              <a:ln>
                <a:headEnd/>
                <a:tailEnd/>
              </a:ln>
            </p:spPr>
            <p:style>
              <a:lnRef idx="1">
                <a:schemeClr val="dk1"/>
              </a:lnRef>
              <a:fillRef idx="2">
                <a:schemeClr val="dk1"/>
              </a:fillRef>
              <a:effectRef idx="1">
                <a:schemeClr val="dk1"/>
              </a:effectRef>
              <a:fontRef idx="minor">
                <a:schemeClr val="dk1"/>
              </a:fontRef>
            </p:style>
            <p:txBody>
              <a:bodyPr/>
              <a:lstStyle/>
              <a:p>
                <a:pPr algn="ctr">
                  <a:spcBef>
                    <a:spcPct val="50000"/>
                  </a:spcBef>
                </a:pPr>
                <a:r>
                  <a:rPr lang="en-US" altLang="zh-CN" sz="2000" b="1" dirty="0">
                    <a:latin typeface="+mj-lt"/>
                    <a:ea typeface="SimSun" pitchFamily="2" charset="-122"/>
                  </a:rPr>
                  <a:t>Intra-cluster distances are minimized</a:t>
                </a:r>
              </a:p>
            </p:txBody>
          </p:sp>
        </p:grpSp>
      </p:grpSp>
    </p:spTree>
    <p:extLst>
      <p:ext uri="{BB962C8B-B14F-4D97-AF65-F5344CB8AC3E}">
        <p14:creationId xmlns:p14="http://schemas.microsoft.com/office/powerpoint/2010/main" val="382390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2927" y="491480"/>
            <a:ext cx="7704856" cy="2831544"/>
          </a:xfrm>
          <a:prstGeom prst="rect">
            <a:avLst/>
          </a:prstGeom>
          <a:noFill/>
        </p:spPr>
        <p:txBody>
          <a:bodyPr wrap="square" rtlCol="0">
            <a:spAutoFit/>
          </a:bodyPr>
          <a:lstStyle/>
          <a:p>
            <a:endParaRPr lang="en-US" b="0" dirty="0">
              <a:solidFill>
                <a:schemeClr val="tx2"/>
              </a:solidFill>
            </a:endParaRPr>
          </a:p>
          <a:p>
            <a:pPr marL="342900" indent="-342900">
              <a:buFont typeface="Arial" panose="020B0604020202020204" pitchFamily="34" charset="0"/>
              <a:buChar char="•"/>
            </a:pPr>
            <a:endParaRPr lang="en-US" b="0" dirty="0" smtClean="0">
              <a:solidFill>
                <a:schemeClr val="tx2"/>
              </a:solidFill>
            </a:endParaRPr>
          </a:p>
          <a:p>
            <a:pPr marL="342900" indent="-342900">
              <a:buFont typeface="Arial" panose="020B0604020202020204" pitchFamily="34" charset="0"/>
              <a:buChar char="•"/>
            </a:pPr>
            <a:r>
              <a:rPr lang="en-US" sz="1800" b="0" dirty="0" smtClean="0">
                <a:solidFill>
                  <a:schemeClr val="tx2"/>
                </a:solidFill>
              </a:rPr>
              <a:t>Finding </a:t>
            </a:r>
            <a:r>
              <a:rPr lang="en-US" sz="1800" b="0" dirty="0">
                <a:solidFill>
                  <a:schemeClr val="tx2"/>
                </a:solidFill>
              </a:rPr>
              <a:t>Similar </a:t>
            </a:r>
            <a:r>
              <a:rPr lang="en-US" sz="1800" b="0" dirty="0" smtClean="0">
                <a:solidFill>
                  <a:schemeClr val="tx2"/>
                </a:solidFill>
              </a:rPr>
              <a:t>Documents</a:t>
            </a:r>
          </a:p>
          <a:p>
            <a:pPr marL="342900" indent="-342900">
              <a:buFont typeface="Arial" panose="020B0604020202020204" pitchFamily="34" charset="0"/>
              <a:buChar char="•"/>
            </a:pPr>
            <a:r>
              <a:rPr lang="en-US" sz="1800" b="0" dirty="0">
                <a:solidFill>
                  <a:schemeClr val="tx2"/>
                </a:solidFill>
              </a:rPr>
              <a:t>Organizing Large Document </a:t>
            </a:r>
            <a:r>
              <a:rPr lang="en-US" sz="1800" b="0" dirty="0" smtClean="0">
                <a:solidFill>
                  <a:schemeClr val="tx2"/>
                </a:solidFill>
              </a:rPr>
              <a:t>Collections</a:t>
            </a:r>
          </a:p>
          <a:p>
            <a:pPr marL="342900" indent="-342900">
              <a:buFont typeface="Arial" panose="020B0604020202020204" pitchFamily="34" charset="0"/>
              <a:buChar char="•"/>
            </a:pPr>
            <a:r>
              <a:rPr lang="en-US" sz="1800" b="0" dirty="0">
                <a:solidFill>
                  <a:schemeClr val="tx2"/>
                </a:solidFill>
              </a:rPr>
              <a:t>Duplicate Content </a:t>
            </a:r>
            <a:r>
              <a:rPr lang="en-US" sz="1800" b="0" dirty="0" smtClean="0">
                <a:solidFill>
                  <a:schemeClr val="tx2"/>
                </a:solidFill>
              </a:rPr>
              <a:t>Detection</a:t>
            </a:r>
          </a:p>
          <a:p>
            <a:pPr marL="342900" indent="-342900">
              <a:buFont typeface="Arial" panose="020B0604020202020204" pitchFamily="34" charset="0"/>
              <a:buChar char="•"/>
            </a:pPr>
            <a:r>
              <a:rPr lang="en-US" sz="1800" b="0" dirty="0" smtClean="0">
                <a:solidFill>
                  <a:schemeClr val="tx2"/>
                </a:solidFill>
              </a:rPr>
              <a:t>Recommendation System</a:t>
            </a:r>
          </a:p>
          <a:p>
            <a:pPr marL="342900" indent="-342900">
              <a:buFont typeface="Arial" panose="020B0604020202020204" pitchFamily="34" charset="0"/>
              <a:buChar char="•"/>
            </a:pPr>
            <a:r>
              <a:rPr lang="en-US" sz="1800" b="0" dirty="0">
                <a:solidFill>
                  <a:schemeClr val="tx2"/>
                </a:solidFill>
              </a:rPr>
              <a:t>Search </a:t>
            </a:r>
            <a:r>
              <a:rPr lang="en-US" sz="1800" b="0" dirty="0" smtClean="0">
                <a:solidFill>
                  <a:schemeClr val="tx2"/>
                </a:solidFill>
              </a:rPr>
              <a:t>Optimization</a:t>
            </a:r>
          </a:p>
          <a:p>
            <a:endParaRPr lang="en-US" sz="2000" b="0" dirty="0" smtClean="0">
              <a:solidFill>
                <a:schemeClr val="accent2"/>
              </a:solidFill>
            </a:endParaRPr>
          </a:p>
          <a:p>
            <a:endParaRPr lang="en-US" sz="2000" b="0" dirty="0">
              <a:solidFill>
                <a:schemeClr val="accent2"/>
              </a:solidFill>
            </a:endParaRPr>
          </a:p>
        </p:txBody>
      </p:sp>
      <p:sp>
        <p:nvSpPr>
          <p:cNvPr id="5" name="Title 4"/>
          <p:cNvSpPr>
            <a:spLocks noGrp="1"/>
          </p:cNvSpPr>
          <p:nvPr>
            <p:ph type="title" idx="4294967295"/>
          </p:nvPr>
        </p:nvSpPr>
        <p:spPr/>
        <p:txBody>
          <a:bodyPr/>
          <a:lstStyle/>
          <a:p>
            <a:r>
              <a:rPr lang="en-US" dirty="0" smtClean="0"/>
              <a:t>  Document Clustering Applications</a:t>
            </a:r>
            <a:endParaRPr lang="en-US" dirty="0"/>
          </a:p>
        </p:txBody>
      </p:sp>
      <p:sp>
        <p:nvSpPr>
          <p:cNvPr id="6" name="TextBox 5"/>
          <p:cNvSpPr txBox="1"/>
          <p:nvPr/>
        </p:nvSpPr>
        <p:spPr>
          <a:xfrm>
            <a:off x="304363" y="5877272"/>
            <a:ext cx="8382437" cy="276999"/>
          </a:xfrm>
          <a:prstGeom prst="rect">
            <a:avLst/>
          </a:prstGeom>
          <a:noFill/>
        </p:spPr>
        <p:txBody>
          <a:bodyPr wrap="square" rtlCol="0">
            <a:spAutoFit/>
          </a:bodyPr>
          <a:lstStyle/>
          <a:p>
            <a:r>
              <a:rPr lang="en-US" sz="1200" b="0" i="1" dirty="0" err="1">
                <a:solidFill>
                  <a:schemeClr val="tx2"/>
                </a:solidFill>
              </a:rPr>
              <a:t>Source:http</a:t>
            </a:r>
            <a:r>
              <a:rPr lang="en-US" sz="1200" b="0" i="1" dirty="0">
                <a:solidFill>
                  <a:schemeClr val="tx2"/>
                </a:solidFill>
              </a:rPr>
              <a:t>://cse.iitkgp.ac.in/~</a:t>
            </a:r>
            <a:r>
              <a:rPr lang="en-US" sz="1200" b="0" i="1" dirty="0" err="1">
                <a:solidFill>
                  <a:schemeClr val="tx2"/>
                </a:solidFill>
              </a:rPr>
              <a:t>abhij</a:t>
            </a:r>
            <a:r>
              <a:rPr lang="en-US" sz="1200" b="0" i="1" dirty="0">
                <a:solidFill>
                  <a:schemeClr val="tx2"/>
                </a:solidFill>
              </a:rPr>
              <a:t>/</a:t>
            </a:r>
            <a:r>
              <a:rPr lang="en-US" sz="1200" b="0" i="1" dirty="0" err="1">
                <a:solidFill>
                  <a:schemeClr val="tx2"/>
                </a:solidFill>
              </a:rPr>
              <a:t>facad</a:t>
            </a:r>
            <a:r>
              <a:rPr lang="en-US" sz="1200" b="0" i="1" dirty="0">
                <a:solidFill>
                  <a:schemeClr val="tx2"/>
                </a:solidFill>
              </a:rPr>
              <a:t>/03UG/Report/03CS3024_Pankaj_Jajoo.pdf</a:t>
            </a:r>
          </a:p>
        </p:txBody>
      </p:sp>
    </p:spTree>
    <p:extLst>
      <p:ext uri="{BB962C8B-B14F-4D97-AF65-F5344CB8AC3E}">
        <p14:creationId xmlns:p14="http://schemas.microsoft.com/office/powerpoint/2010/main" val="2508836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5</a:t>
            </a:fld>
            <a:endParaRPr lang="en-US" dirty="0"/>
          </a:p>
        </p:txBody>
      </p:sp>
      <p:sp>
        <p:nvSpPr>
          <p:cNvPr id="3" name="Title 2"/>
          <p:cNvSpPr>
            <a:spLocks noGrp="1"/>
          </p:cNvSpPr>
          <p:nvPr>
            <p:ph type="title"/>
          </p:nvPr>
        </p:nvSpPr>
        <p:spPr>
          <a:xfrm>
            <a:off x="285902" y="332656"/>
            <a:ext cx="8458638" cy="607258"/>
          </a:xfrm>
        </p:spPr>
        <p:txBody>
          <a:bodyPr/>
          <a:lstStyle/>
          <a:p>
            <a:r>
              <a:rPr lang="en-US" dirty="0" smtClean="0"/>
              <a:t>Text Mining Challenges</a:t>
            </a:r>
            <a:endParaRPr lang="en-US" dirty="0"/>
          </a:p>
        </p:txBody>
      </p:sp>
      <p:sp>
        <p:nvSpPr>
          <p:cNvPr id="4" name="Rectangle 3"/>
          <p:cNvSpPr/>
          <p:nvPr/>
        </p:nvSpPr>
        <p:spPr>
          <a:xfrm>
            <a:off x="285902" y="1268760"/>
            <a:ext cx="8577221" cy="3908762"/>
          </a:xfrm>
          <a:prstGeom prst="rect">
            <a:avLst/>
          </a:prstGeom>
        </p:spPr>
        <p:txBody>
          <a:bodyPr wrap="square">
            <a:spAutoFit/>
          </a:bodyPr>
          <a:lstStyle/>
          <a:p>
            <a:pPr marL="342900" indent="-342900">
              <a:buFont typeface="Arial" panose="020B0604020202020204" pitchFamily="34" charset="0"/>
              <a:buChar char="•"/>
            </a:pPr>
            <a:r>
              <a:rPr lang="en-US" altLang="en-US" sz="2000" dirty="0" smtClean="0"/>
              <a:t>Very </a:t>
            </a:r>
            <a:r>
              <a:rPr lang="en-US" altLang="en-US" sz="2000" dirty="0"/>
              <a:t>high number of possible “</a:t>
            </a:r>
            <a:r>
              <a:rPr lang="en-US" altLang="en-US" sz="2000" dirty="0" smtClean="0"/>
              <a:t>dimensions”</a:t>
            </a:r>
          </a:p>
          <a:p>
            <a:pPr marL="800100" lvl="1" indent="-342900">
              <a:buFont typeface="Arial" panose="020B0604020202020204" pitchFamily="34" charset="0"/>
              <a:buChar char="•"/>
            </a:pPr>
            <a:r>
              <a:rPr lang="en-US" altLang="en-US" sz="1800" dirty="0" smtClean="0"/>
              <a:t>All </a:t>
            </a:r>
            <a:r>
              <a:rPr lang="en-US" altLang="en-US" sz="1800" dirty="0"/>
              <a:t>possible word and phrase types in the language</a:t>
            </a:r>
            <a:r>
              <a:rPr lang="en-US" altLang="en-US" sz="1800" dirty="0" smtClean="0"/>
              <a:t>!!</a:t>
            </a:r>
          </a:p>
          <a:p>
            <a:pPr marL="342900" indent="-342900">
              <a:buFont typeface="Arial" panose="020B0604020202020204" pitchFamily="34" charset="0"/>
              <a:buChar char="•"/>
            </a:pPr>
            <a:r>
              <a:rPr lang="en-US" altLang="en-US" sz="2000" dirty="0" smtClean="0"/>
              <a:t>Unlike </a:t>
            </a:r>
            <a:r>
              <a:rPr lang="en-US" altLang="en-US" sz="2000" dirty="0"/>
              <a:t>data </a:t>
            </a:r>
            <a:r>
              <a:rPr lang="en-US" altLang="en-US" sz="2000" dirty="0" smtClean="0"/>
              <a:t>mining</a:t>
            </a:r>
          </a:p>
          <a:p>
            <a:pPr marL="800100" lvl="1" indent="-342900">
              <a:buFont typeface="Arial" panose="020B0604020202020204" pitchFamily="34" charset="0"/>
              <a:buChar char="•"/>
            </a:pPr>
            <a:r>
              <a:rPr lang="en-US" altLang="en-US" sz="1800" dirty="0"/>
              <a:t>records (= docs) are not structurally identical</a:t>
            </a:r>
          </a:p>
          <a:p>
            <a:pPr marL="800100" lvl="1" indent="-342900">
              <a:buFont typeface="Arial" panose="020B0604020202020204" pitchFamily="34" charset="0"/>
              <a:buChar char="•"/>
            </a:pPr>
            <a:r>
              <a:rPr lang="en-US" altLang="en-US" sz="1800" dirty="0"/>
              <a:t>records are not statistically independent</a:t>
            </a:r>
          </a:p>
          <a:p>
            <a:pPr marL="800100" lvl="1" indent="-342900">
              <a:buFont typeface="Arial" panose="020B0604020202020204" pitchFamily="34" charset="0"/>
              <a:buChar char="•"/>
            </a:pPr>
            <a:r>
              <a:rPr lang="en-US" altLang="en-US" sz="1800" dirty="0"/>
              <a:t>highly redundant</a:t>
            </a:r>
          </a:p>
          <a:p>
            <a:pPr marL="342900" indent="-342900">
              <a:buFont typeface="Arial" panose="020B0604020202020204" pitchFamily="34" charset="0"/>
              <a:buChar char="•"/>
            </a:pPr>
            <a:r>
              <a:rPr lang="en-US" altLang="en-US" sz="2000" dirty="0" smtClean="0"/>
              <a:t>Complex </a:t>
            </a:r>
            <a:r>
              <a:rPr lang="en-US" altLang="en-US" sz="2000" dirty="0"/>
              <a:t>and subtle relationships between concepts in </a:t>
            </a:r>
            <a:r>
              <a:rPr lang="en-US" altLang="en-US" sz="2000" dirty="0" smtClean="0"/>
              <a:t>text</a:t>
            </a:r>
          </a:p>
          <a:p>
            <a:pPr marL="800100" lvl="1" indent="-342900">
              <a:buFont typeface="Arial" panose="020B0604020202020204" pitchFamily="34" charset="0"/>
              <a:buChar char="•"/>
            </a:pPr>
            <a:r>
              <a:rPr lang="en-US" altLang="en-US" sz="1800" dirty="0"/>
              <a:t>“AOL merges with Time-Warner”</a:t>
            </a:r>
          </a:p>
          <a:p>
            <a:pPr marL="800100" lvl="1" indent="-342900">
              <a:buFont typeface="Arial" panose="020B0604020202020204" pitchFamily="34" charset="0"/>
              <a:buChar char="•"/>
            </a:pPr>
            <a:r>
              <a:rPr lang="en-US" altLang="en-US" sz="1800" dirty="0"/>
              <a:t>“Time-Warner is bought by AOL”</a:t>
            </a:r>
          </a:p>
          <a:p>
            <a:pPr marL="342900" indent="-342900">
              <a:buFont typeface="Arial" panose="020B0604020202020204" pitchFamily="34" charset="0"/>
              <a:buChar char="•"/>
            </a:pPr>
            <a:r>
              <a:rPr lang="en-US" altLang="en-US" sz="2000" dirty="0" smtClean="0"/>
              <a:t>Ambiguity </a:t>
            </a:r>
            <a:r>
              <a:rPr lang="en-US" altLang="en-US" sz="2000" dirty="0"/>
              <a:t>and context </a:t>
            </a:r>
            <a:r>
              <a:rPr lang="en-US" altLang="en-US" sz="2000" dirty="0" smtClean="0"/>
              <a:t>sensitivity</a:t>
            </a:r>
          </a:p>
          <a:p>
            <a:pPr marL="800100" lvl="1" indent="-342900">
              <a:buFont typeface="Arial" panose="020B0604020202020204" pitchFamily="34" charset="0"/>
              <a:buChar char="•"/>
            </a:pPr>
            <a:r>
              <a:rPr lang="en-US" altLang="en-US" sz="1800" dirty="0"/>
              <a:t>automobile = car = vehicle = Toyota</a:t>
            </a:r>
          </a:p>
          <a:p>
            <a:pPr marL="800100" lvl="1" indent="-342900">
              <a:buFont typeface="Arial" panose="020B0604020202020204" pitchFamily="34" charset="0"/>
              <a:buChar char="•"/>
            </a:pPr>
            <a:r>
              <a:rPr lang="en-US" altLang="en-US" sz="1800" dirty="0"/>
              <a:t>Apple (the company) or apple (the fruit)</a:t>
            </a:r>
          </a:p>
          <a:p>
            <a:pPr marL="342900" indent="-342900">
              <a:buFont typeface="Arial" panose="020B0604020202020204" pitchFamily="34" charset="0"/>
              <a:buChar char="•"/>
            </a:pPr>
            <a:r>
              <a:rPr lang="en-US" sz="2000" dirty="0"/>
              <a:t>Easy for humans, hard for machine</a:t>
            </a:r>
          </a:p>
        </p:txBody>
      </p:sp>
    </p:spTree>
    <p:extLst>
      <p:ext uri="{BB962C8B-B14F-4D97-AF65-F5344CB8AC3E}">
        <p14:creationId xmlns:p14="http://schemas.microsoft.com/office/powerpoint/2010/main" val="37307344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2927" y="491480"/>
            <a:ext cx="7704856" cy="1077218"/>
          </a:xfrm>
          <a:prstGeom prst="rect">
            <a:avLst/>
          </a:prstGeom>
          <a:noFill/>
        </p:spPr>
        <p:txBody>
          <a:bodyPr wrap="square" rtlCol="0">
            <a:spAutoFit/>
          </a:bodyPr>
          <a:lstStyle/>
          <a:p>
            <a:endParaRPr lang="en-US" b="0" dirty="0">
              <a:solidFill>
                <a:schemeClr val="tx2"/>
              </a:solidFill>
            </a:endParaRPr>
          </a:p>
          <a:p>
            <a:endParaRPr lang="en-US" sz="2000" b="0" dirty="0" smtClean="0">
              <a:solidFill>
                <a:schemeClr val="accent2"/>
              </a:solidFill>
            </a:endParaRPr>
          </a:p>
          <a:p>
            <a:endParaRPr lang="en-US" sz="2000" b="0" dirty="0">
              <a:solidFill>
                <a:schemeClr val="accent2"/>
              </a:solidFill>
            </a:endParaRPr>
          </a:p>
        </p:txBody>
      </p:sp>
      <p:pic>
        <p:nvPicPr>
          <p:cNvPr id="5122" name="Picture 2" descr="Image result for text clustering carr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27" y="2692320"/>
            <a:ext cx="3297088" cy="29689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11" y="2599749"/>
            <a:ext cx="3532972" cy="291748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idx="4294967295"/>
          </p:nvPr>
        </p:nvSpPr>
        <p:spPr/>
        <p:txBody>
          <a:bodyPr/>
          <a:lstStyle/>
          <a:p>
            <a:r>
              <a:rPr lang="en-US" dirty="0" smtClean="0"/>
              <a:t>  Document Clustering Examples</a:t>
            </a:r>
            <a:endParaRPr lang="en-US" dirty="0"/>
          </a:p>
        </p:txBody>
      </p:sp>
      <p:sp>
        <p:nvSpPr>
          <p:cNvPr id="6" name="TextBox 5"/>
          <p:cNvSpPr txBox="1"/>
          <p:nvPr/>
        </p:nvSpPr>
        <p:spPr>
          <a:xfrm>
            <a:off x="304363" y="5877272"/>
            <a:ext cx="8382437" cy="276999"/>
          </a:xfrm>
          <a:prstGeom prst="rect">
            <a:avLst/>
          </a:prstGeom>
          <a:noFill/>
        </p:spPr>
        <p:txBody>
          <a:bodyPr wrap="square" rtlCol="0">
            <a:spAutoFit/>
          </a:bodyPr>
          <a:lstStyle/>
          <a:p>
            <a:r>
              <a:rPr lang="en-US" sz="1200" b="0" i="1" dirty="0" smtClean="0">
                <a:solidFill>
                  <a:schemeClr val="tx2"/>
                </a:solidFill>
              </a:rPr>
              <a:t>Image Source : https</a:t>
            </a:r>
            <a:r>
              <a:rPr lang="en-US" sz="1200" b="0" i="1" dirty="0">
                <a:solidFill>
                  <a:schemeClr val="tx2"/>
                </a:solidFill>
              </a:rPr>
              <a:t>://project.carrot2.org/release-3.2.0-notes.html</a:t>
            </a:r>
          </a:p>
        </p:txBody>
      </p:sp>
      <p:sp>
        <p:nvSpPr>
          <p:cNvPr id="2" name="TextBox 1"/>
          <p:cNvSpPr txBox="1"/>
          <p:nvPr/>
        </p:nvSpPr>
        <p:spPr>
          <a:xfrm>
            <a:off x="304363" y="1030089"/>
            <a:ext cx="8382437" cy="1384995"/>
          </a:xfrm>
          <a:prstGeom prst="rect">
            <a:avLst/>
          </a:prstGeom>
          <a:noFill/>
        </p:spPr>
        <p:txBody>
          <a:bodyPr wrap="square" rtlCol="0">
            <a:spAutoFit/>
          </a:bodyPr>
          <a:lstStyle/>
          <a:p>
            <a:pPr marL="342900" indent="-342900">
              <a:buFont typeface="Arial" panose="020B0604020202020204" pitchFamily="34" charset="0"/>
              <a:buChar char="•"/>
            </a:pPr>
            <a:r>
              <a:rPr lang="en-US" sz="1400" b="0" dirty="0" smtClean="0">
                <a:solidFill>
                  <a:schemeClr val="tx2"/>
                </a:solidFill>
                <a:latin typeface="+mn-lt"/>
              </a:rPr>
              <a:t>Clustering news articles based on topics</a:t>
            </a:r>
          </a:p>
          <a:p>
            <a:pPr marL="342900" indent="-342900">
              <a:buFont typeface="Arial" panose="020B0604020202020204" pitchFamily="34" charset="0"/>
              <a:buChar char="•"/>
            </a:pPr>
            <a:r>
              <a:rPr lang="en-US" sz="1400" b="0" dirty="0" smtClean="0">
                <a:solidFill>
                  <a:schemeClr val="tx2"/>
                </a:solidFill>
                <a:latin typeface="+mn-lt"/>
              </a:rPr>
              <a:t>Clustering movie reviews as positive or negative</a:t>
            </a:r>
          </a:p>
          <a:p>
            <a:pPr marL="342900" indent="-342900">
              <a:buFont typeface="Arial" panose="020B0604020202020204" pitchFamily="34" charset="0"/>
              <a:buChar char="•"/>
            </a:pPr>
            <a:r>
              <a:rPr lang="en-US" sz="1400" b="0" dirty="0" smtClean="0">
                <a:solidFill>
                  <a:schemeClr val="tx2"/>
                </a:solidFill>
                <a:latin typeface="+mn-lt"/>
              </a:rPr>
              <a:t>Clustering e-mails as spam or otherwise</a:t>
            </a:r>
          </a:p>
          <a:p>
            <a:pPr marL="342900" indent="-342900">
              <a:buFont typeface="Arial" panose="020B0604020202020204" pitchFamily="34" charset="0"/>
              <a:buChar char="•"/>
            </a:pPr>
            <a:r>
              <a:rPr lang="en-US" sz="1400" b="0" dirty="0" smtClean="0">
                <a:solidFill>
                  <a:schemeClr val="tx2"/>
                </a:solidFill>
                <a:latin typeface="+mn-lt"/>
              </a:rPr>
              <a:t>Web search results sorted by category</a:t>
            </a:r>
          </a:p>
          <a:p>
            <a:pPr marL="342900" indent="-342900">
              <a:buFont typeface="Arial" panose="020B0604020202020204" pitchFamily="34" charset="0"/>
              <a:buChar char="•"/>
            </a:pPr>
            <a:r>
              <a:rPr lang="en-US" sz="1400" b="0" dirty="0" smtClean="0">
                <a:solidFill>
                  <a:schemeClr val="tx2"/>
                </a:solidFill>
                <a:latin typeface="+mn-lt"/>
              </a:rPr>
              <a:t>Magazine articles sorted based on university disciplines</a:t>
            </a:r>
          </a:p>
          <a:p>
            <a:pPr marL="342900" indent="-342900">
              <a:buFont typeface="Arial" panose="020B0604020202020204" pitchFamily="34" charset="0"/>
              <a:buChar char="•"/>
            </a:pPr>
            <a:r>
              <a:rPr lang="en-US" sz="1400" b="0" dirty="0" smtClean="0">
                <a:solidFill>
                  <a:schemeClr val="tx2"/>
                </a:solidFill>
                <a:latin typeface="+mn-lt"/>
              </a:rPr>
              <a:t>Tweets during elections clustered candidate wise </a:t>
            </a:r>
            <a:endParaRPr lang="en-US" sz="1400" b="0" dirty="0">
              <a:solidFill>
                <a:schemeClr val="tx2"/>
              </a:solidFill>
              <a:latin typeface="+mn-lt"/>
            </a:endParaRPr>
          </a:p>
        </p:txBody>
      </p:sp>
    </p:spTree>
    <p:extLst>
      <p:ext uri="{BB962C8B-B14F-4D97-AF65-F5344CB8AC3E}">
        <p14:creationId xmlns:p14="http://schemas.microsoft.com/office/powerpoint/2010/main" val="29552618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539750" y="768985"/>
            <a:ext cx="8064500" cy="5320030"/>
          </a:xfrm>
          <a:prstGeom prst="rect">
            <a:avLst/>
          </a:prstGeom>
        </p:spPr>
      </p:pic>
      <p:sp>
        <p:nvSpPr>
          <p:cNvPr id="3" name="Title 2"/>
          <p:cNvSpPr>
            <a:spLocks noGrp="1"/>
          </p:cNvSpPr>
          <p:nvPr>
            <p:ph type="title" idx="4294967295"/>
          </p:nvPr>
        </p:nvSpPr>
        <p:spPr>
          <a:xfrm>
            <a:off x="331003" y="159103"/>
            <a:ext cx="8382437" cy="607258"/>
          </a:xfrm>
        </p:spPr>
        <p:txBody>
          <a:bodyPr/>
          <a:lstStyle/>
          <a:p>
            <a:pPr rtl="0" fontAlgn="base"/>
            <a:r>
              <a:rPr lang="en-US" sz="2400" b="1" kern="1200" dirty="0" smtClean="0">
                <a:solidFill>
                  <a:srgbClr val="50B3CF"/>
                </a:solidFill>
                <a:effectLst/>
                <a:latin typeface="Arial" panose="020B0604020202020204" pitchFamily="34" charset="0"/>
                <a:ea typeface="ＭＳ Ｐゴシック" panose="020B0600070205080204" pitchFamily="34" charset="-128"/>
                <a:cs typeface="+mn-cs"/>
              </a:rPr>
              <a:t> </a:t>
            </a:r>
            <a:r>
              <a:rPr lang="en-US" dirty="0"/>
              <a:t>What do we need for clustering?</a:t>
            </a:r>
          </a:p>
        </p:txBody>
      </p:sp>
    </p:spTree>
    <p:extLst>
      <p:ext uri="{BB962C8B-B14F-4D97-AF65-F5344CB8AC3E}">
        <p14:creationId xmlns:p14="http://schemas.microsoft.com/office/powerpoint/2010/main" val="4678077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23528" y="895492"/>
            <a:ext cx="8554085" cy="5040560"/>
          </a:xfrm>
          <a:prstGeom prst="rect">
            <a:avLst/>
          </a:prstGeom>
        </p:spPr>
      </p:pic>
      <p:sp>
        <p:nvSpPr>
          <p:cNvPr id="3" name="Title 2"/>
          <p:cNvSpPr>
            <a:spLocks noGrp="1"/>
          </p:cNvSpPr>
          <p:nvPr>
            <p:ph type="title" idx="4294967295"/>
          </p:nvPr>
        </p:nvSpPr>
        <p:spPr>
          <a:xfrm>
            <a:off x="395536" y="260648"/>
            <a:ext cx="4051613" cy="607258"/>
          </a:xfrm>
        </p:spPr>
        <p:txBody>
          <a:bodyPr>
            <a:normAutofit/>
          </a:bodyPr>
          <a:lstStyle/>
          <a:p>
            <a:pPr fontAlgn="base"/>
            <a:r>
              <a:rPr lang="en-US" kern="1200" dirty="0" smtClean="0">
                <a:solidFill>
                  <a:srgbClr val="50B3CF"/>
                </a:solidFill>
                <a:effectLst/>
                <a:ea typeface="ＭＳ Ｐゴシック" panose="020B0600070205080204" pitchFamily="34" charset="-128"/>
                <a:cs typeface="+mn-cs"/>
              </a:rPr>
              <a:t> </a:t>
            </a:r>
            <a:r>
              <a:rPr lang="en-US" dirty="0"/>
              <a:t>Clustering Techniques</a:t>
            </a:r>
          </a:p>
        </p:txBody>
      </p:sp>
    </p:spTree>
    <p:extLst>
      <p:ext uri="{BB962C8B-B14F-4D97-AF65-F5344CB8AC3E}">
        <p14:creationId xmlns:p14="http://schemas.microsoft.com/office/powerpoint/2010/main" val="31005156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57847" y="961072"/>
            <a:ext cx="8028305" cy="4935855"/>
            <a:chOff x="0" y="0"/>
            <a:chExt cx="8028432" cy="4936236"/>
          </a:xfrm>
        </p:grpSpPr>
        <p:pic>
          <p:nvPicPr>
            <p:cNvPr id="6" name="Picture 5"/>
            <p:cNvPicPr/>
            <p:nvPr/>
          </p:nvPicPr>
          <p:blipFill>
            <a:blip r:embed="rId2"/>
            <a:stretch>
              <a:fillRect/>
            </a:stretch>
          </p:blipFill>
          <p:spPr>
            <a:xfrm>
              <a:off x="0" y="0"/>
              <a:ext cx="8028432" cy="4800600"/>
            </a:xfrm>
            <a:prstGeom prst="rect">
              <a:avLst/>
            </a:prstGeom>
          </p:spPr>
        </p:pic>
        <p:sp>
          <p:nvSpPr>
            <p:cNvPr id="7" name="Rectangle 6"/>
            <p:cNvSpPr/>
            <p:nvPr/>
          </p:nvSpPr>
          <p:spPr>
            <a:xfrm>
              <a:off x="333756" y="3106318"/>
              <a:ext cx="782882" cy="258479"/>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dirty="0">
                <a:solidFill>
                  <a:srgbClr val="000000"/>
                </a:solidFill>
                <a:effectLst/>
                <a:latin typeface="Calibri" panose="020F0502020204030204" pitchFamily="34" charset="0"/>
                <a:ea typeface="Calibri" panose="020F0502020204030204" pitchFamily="34" charset="0"/>
              </a:endParaRPr>
            </a:p>
          </p:txBody>
        </p:sp>
        <p:pic>
          <p:nvPicPr>
            <p:cNvPr id="8" name="Picture 7"/>
            <p:cNvPicPr/>
            <p:nvPr/>
          </p:nvPicPr>
          <p:blipFill>
            <a:blip r:embed="rId3"/>
            <a:stretch>
              <a:fillRect/>
            </a:stretch>
          </p:blipFill>
          <p:spPr>
            <a:xfrm>
              <a:off x="1094232" y="4136136"/>
              <a:ext cx="1447800" cy="800100"/>
            </a:xfrm>
            <a:prstGeom prst="rect">
              <a:avLst/>
            </a:prstGeom>
          </p:spPr>
        </p:pic>
        <p:sp>
          <p:nvSpPr>
            <p:cNvPr id="9" name="Rectangle 8"/>
            <p:cNvSpPr/>
            <p:nvPr/>
          </p:nvSpPr>
          <p:spPr>
            <a:xfrm>
              <a:off x="1226820" y="3765254"/>
              <a:ext cx="247690" cy="44239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a:solidFill>
                    <a:srgbClr val="FF0000"/>
                  </a:solidFill>
                  <a:effectLst/>
                  <a:latin typeface="Comic Sans MS" panose="030F0702030302020204" pitchFamily="66" charset="0"/>
                  <a:ea typeface="Comic Sans MS" panose="030F0702030302020204" pitchFamily="66" charset="0"/>
                  <a:cs typeface="Comic Sans MS" panose="030F0702030302020204" pitchFamily="66" charset="0"/>
                </a:rPr>
                <a:t>K</a:t>
              </a:r>
              <a:endParaRPr lang="en-US" sz="1100">
                <a:solidFill>
                  <a:srgbClr val="000000"/>
                </a:solidFill>
                <a:effectLst/>
                <a:latin typeface="Calibri" panose="020F0502020204030204" pitchFamily="34" charset="0"/>
                <a:ea typeface="Calibri" panose="020F0502020204030204" pitchFamily="34" charset="0"/>
              </a:endParaRPr>
            </a:p>
          </p:txBody>
        </p:sp>
        <p:sp>
          <p:nvSpPr>
            <p:cNvPr id="10" name="Rectangle 9"/>
            <p:cNvSpPr/>
            <p:nvPr/>
          </p:nvSpPr>
          <p:spPr>
            <a:xfrm>
              <a:off x="1412748" y="3765254"/>
              <a:ext cx="247284" cy="44239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a:solidFill>
                    <a:srgbClr val="FF0000"/>
                  </a:solidFill>
                  <a:effectLst/>
                  <a:latin typeface="Comic Sans MS" panose="030F0702030302020204" pitchFamily="66" charset="0"/>
                  <a:ea typeface="Comic Sans MS" panose="030F0702030302020204" pitchFamily="66" charset="0"/>
                  <a:cs typeface="Comic Sans MS" panose="030F0702030302020204" pitchFamily="66" charset="0"/>
                </a:rPr>
                <a:t>-</a:t>
              </a:r>
              <a:endParaRPr lang="en-US" sz="1100">
                <a:solidFill>
                  <a:srgbClr val="000000"/>
                </a:solidFill>
                <a:effectLst/>
                <a:latin typeface="Calibri" panose="020F0502020204030204" pitchFamily="34" charset="0"/>
                <a:ea typeface="Calibri" panose="020F0502020204030204" pitchFamily="34" charset="0"/>
              </a:endParaRPr>
            </a:p>
          </p:txBody>
        </p:sp>
        <p:sp>
          <p:nvSpPr>
            <p:cNvPr id="11" name="Rectangle 10"/>
            <p:cNvSpPr/>
            <p:nvPr/>
          </p:nvSpPr>
          <p:spPr>
            <a:xfrm>
              <a:off x="1598676" y="3765254"/>
              <a:ext cx="1176424" cy="44239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a:solidFill>
                    <a:srgbClr val="FF0000"/>
                  </a:solidFill>
                  <a:effectLst/>
                  <a:latin typeface="Comic Sans MS" panose="030F0702030302020204" pitchFamily="66" charset="0"/>
                  <a:ea typeface="Comic Sans MS" panose="030F0702030302020204" pitchFamily="66" charset="0"/>
                  <a:cs typeface="Comic Sans MS" panose="030F0702030302020204" pitchFamily="66" charset="0"/>
                </a:rPr>
                <a:t>means</a:t>
              </a:r>
              <a:endParaRPr lang="en-US" sz="1100">
                <a:solidFill>
                  <a:srgbClr val="000000"/>
                </a:solidFill>
                <a:effectLst/>
                <a:latin typeface="Calibri" panose="020F0502020204030204" pitchFamily="34" charset="0"/>
                <a:ea typeface="Calibri" panose="020F0502020204030204" pitchFamily="34" charset="0"/>
              </a:endParaRPr>
            </a:p>
          </p:txBody>
        </p:sp>
      </p:grpSp>
      <p:sp>
        <p:nvSpPr>
          <p:cNvPr id="3" name="Title 2"/>
          <p:cNvSpPr>
            <a:spLocks noGrp="1"/>
          </p:cNvSpPr>
          <p:nvPr>
            <p:ph type="title" idx="4294967295"/>
          </p:nvPr>
        </p:nvSpPr>
        <p:spPr/>
        <p:txBody>
          <a:bodyPr>
            <a:normAutofit/>
          </a:bodyPr>
          <a:lstStyle/>
          <a:p>
            <a:pPr fontAlgn="base"/>
            <a:r>
              <a:rPr lang="en-US" kern="1200" dirty="0" smtClean="0">
                <a:solidFill>
                  <a:srgbClr val="50B3CF"/>
                </a:solidFill>
                <a:effectLst/>
                <a:ea typeface="ＭＳ Ｐゴシック" panose="020B0600070205080204" pitchFamily="34" charset="-128"/>
                <a:cs typeface="+mn-cs"/>
              </a:rPr>
              <a:t> </a:t>
            </a:r>
            <a:r>
              <a:rPr lang="en-US" dirty="0"/>
              <a:t>Clustering Techniques contd…</a:t>
            </a:r>
          </a:p>
        </p:txBody>
      </p:sp>
    </p:spTree>
    <p:extLst>
      <p:ext uri="{BB962C8B-B14F-4D97-AF65-F5344CB8AC3E}">
        <p14:creationId xmlns:p14="http://schemas.microsoft.com/office/powerpoint/2010/main" val="41806065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908720"/>
            <a:ext cx="8136904" cy="4832092"/>
          </a:xfrm>
          <a:prstGeom prst="rect">
            <a:avLst/>
          </a:prstGeom>
        </p:spPr>
        <p:txBody>
          <a:bodyPr wrap="square">
            <a:spAutoFit/>
          </a:bodyPr>
          <a:lstStyle/>
          <a:p>
            <a:r>
              <a:rPr lang="en-US" sz="1400" b="0" dirty="0">
                <a:solidFill>
                  <a:schemeClr val="tx2"/>
                </a:solidFill>
                <a:latin typeface="+mn-lt"/>
              </a:rPr>
              <a:t>Partitions a </a:t>
            </a:r>
            <a:r>
              <a:rPr lang="en-US" sz="1400" b="0" dirty="0">
                <a:solidFill>
                  <a:schemeClr val="accent2"/>
                </a:solidFill>
                <a:latin typeface="+mn-lt"/>
              </a:rPr>
              <a:t>collection of vectors </a:t>
            </a:r>
            <a:r>
              <a:rPr lang="en-US" sz="1400" b="0" i="1" dirty="0">
                <a:solidFill>
                  <a:schemeClr val="tx2"/>
                </a:solidFill>
                <a:latin typeface="+mn-lt"/>
              </a:rPr>
              <a:t>{x</a:t>
            </a:r>
            <a:r>
              <a:rPr lang="en-US" sz="1400" b="0" i="1" baseline="-25000" dirty="0">
                <a:solidFill>
                  <a:schemeClr val="tx2"/>
                </a:solidFill>
                <a:latin typeface="+mn-lt"/>
              </a:rPr>
              <a:t>1</a:t>
            </a:r>
            <a:r>
              <a:rPr lang="en-US" sz="1400" b="0" i="1" dirty="0">
                <a:solidFill>
                  <a:schemeClr val="tx2"/>
                </a:solidFill>
                <a:latin typeface="+mn-lt"/>
              </a:rPr>
              <a:t>, x</a:t>
            </a:r>
            <a:r>
              <a:rPr lang="en-US" sz="1400" b="0" i="1" baseline="-25000" dirty="0">
                <a:solidFill>
                  <a:schemeClr val="tx2"/>
                </a:solidFill>
                <a:latin typeface="+mn-lt"/>
              </a:rPr>
              <a:t>2</a:t>
            </a:r>
            <a:r>
              <a:rPr lang="en-US" sz="1400" b="0" i="1" dirty="0">
                <a:solidFill>
                  <a:schemeClr val="tx2"/>
                </a:solidFill>
                <a:latin typeface="+mn-lt"/>
              </a:rPr>
              <a:t>, . . . </a:t>
            </a:r>
            <a:r>
              <a:rPr lang="en-US" sz="1400" b="0" i="1" dirty="0" err="1">
                <a:solidFill>
                  <a:schemeClr val="tx2"/>
                </a:solidFill>
                <a:latin typeface="+mn-lt"/>
              </a:rPr>
              <a:t>x</a:t>
            </a:r>
            <a:r>
              <a:rPr lang="en-US" sz="1400" b="0" i="1" baseline="-25000" dirty="0" err="1">
                <a:solidFill>
                  <a:schemeClr val="tx2"/>
                </a:solidFill>
                <a:latin typeface="+mn-lt"/>
              </a:rPr>
              <a:t>n</a:t>
            </a:r>
            <a:r>
              <a:rPr lang="en-US" sz="1400" b="0" i="1" dirty="0">
                <a:solidFill>
                  <a:schemeClr val="tx2"/>
                </a:solidFill>
                <a:latin typeface="+mn-lt"/>
              </a:rPr>
              <a:t>} </a:t>
            </a:r>
            <a:r>
              <a:rPr lang="en-US" sz="1400" b="0" dirty="0">
                <a:solidFill>
                  <a:schemeClr val="tx2"/>
                </a:solidFill>
                <a:latin typeface="+mn-lt"/>
              </a:rPr>
              <a:t>into a </a:t>
            </a:r>
            <a:r>
              <a:rPr lang="en-US" sz="1400" b="0" dirty="0">
                <a:solidFill>
                  <a:schemeClr val="accent2"/>
                </a:solidFill>
                <a:latin typeface="+mn-lt"/>
              </a:rPr>
              <a:t>set of clusters </a:t>
            </a:r>
            <a:r>
              <a:rPr lang="en-US" sz="1400" b="0" i="1" dirty="0">
                <a:solidFill>
                  <a:schemeClr val="tx2"/>
                </a:solidFill>
                <a:latin typeface="+mn-lt"/>
              </a:rPr>
              <a:t>{C</a:t>
            </a:r>
            <a:r>
              <a:rPr lang="en-US" sz="1400" b="0" i="1" baseline="-25000" dirty="0">
                <a:solidFill>
                  <a:schemeClr val="tx2"/>
                </a:solidFill>
                <a:latin typeface="+mn-lt"/>
              </a:rPr>
              <a:t>1</a:t>
            </a:r>
            <a:r>
              <a:rPr lang="en-US" sz="1400" b="0" i="1" dirty="0">
                <a:solidFill>
                  <a:schemeClr val="tx2"/>
                </a:solidFill>
                <a:latin typeface="+mn-lt"/>
              </a:rPr>
              <a:t>, C</a:t>
            </a:r>
            <a:r>
              <a:rPr lang="en-US" sz="1400" b="0" i="1" baseline="-25000" dirty="0">
                <a:solidFill>
                  <a:schemeClr val="tx2"/>
                </a:solidFill>
                <a:latin typeface="+mn-lt"/>
              </a:rPr>
              <a:t>2</a:t>
            </a:r>
            <a:r>
              <a:rPr lang="en-US" sz="1400" b="0" i="1" dirty="0">
                <a:solidFill>
                  <a:schemeClr val="tx2"/>
                </a:solidFill>
                <a:latin typeface="+mn-lt"/>
              </a:rPr>
              <a:t>, . . . </a:t>
            </a:r>
            <a:r>
              <a:rPr lang="en-US" sz="1400" b="0" i="1" dirty="0" err="1">
                <a:solidFill>
                  <a:schemeClr val="tx2"/>
                </a:solidFill>
                <a:latin typeface="+mn-lt"/>
              </a:rPr>
              <a:t>C</a:t>
            </a:r>
            <a:r>
              <a:rPr lang="en-US" sz="1400" b="0" i="1" baseline="-25000" dirty="0" err="1">
                <a:solidFill>
                  <a:schemeClr val="tx2"/>
                </a:solidFill>
                <a:latin typeface="+mn-lt"/>
              </a:rPr>
              <a:t>k</a:t>
            </a:r>
            <a:r>
              <a:rPr lang="en-US" sz="1400" b="0" i="1" dirty="0">
                <a:solidFill>
                  <a:schemeClr val="tx2"/>
                </a:solidFill>
                <a:latin typeface="+mn-lt"/>
              </a:rPr>
              <a:t>}.</a:t>
            </a:r>
          </a:p>
          <a:p>
            <a:r>
              <a:rPr lang="en-US" sz="1400" b="0" dirty="0">
                <a:solidFill>
                  <a:schemeClr val="tx2"/>
                </a:solidFill>
                <a:latin typeface="+mn-lt"/>
              </a:rPr>
              <a:t>The algorithm needs k cluster seeds for initialization. The algorithm proceeds as follows</a:t>
            </a:r>
            <a:r>
              <a:rPr lang="en-US" sz="1400" b="0" dirty="0" smtClean="0">
                <a:solidFill>
                  <a:schemeClr val="tx2"/>
                </a:solidFill>
                <a:latin typeface="+mn-lt"/>
              </a:rPr>
              <a:t>:</a:t>
            </a:r>
          </a:p>
          <a:p>
            <a:endParaRPr lang="en-US" sz="1400" b="0" dirty="0">
              <a:solidFill>
                <a:schemeClr val="tx2"/>
              </a:solidFill>
              <a:latin typeface="+mn-lt"/>
            </a:endParaRPr>
          </a:p>
          <a:p>
            <a:r>
              <a:rPr lang="en-US" sz="1400" dirty="0">
                <a:solidFill>
                  <a:schemeClr val="tx2"/>
                </a:solidFill>
                <a:latin typeface="+mn-lt"/>
              </a:rPr>
              <a:t>Initialization</a:t>
            </a:r>
            <a:r>
              <a:rPr lang="en-US" sz="1400" i="1" dirty="0">
                <a:solidFill>
                  <a:schemeClr val="tx2"/>
                </a:solidFill>
                <a:latin typeface="+mn-lt"/>
              </a:rPr>
              <a:t>:</a:t>
            </a:r>
          </a:p>
          <a:p>
            <a:pPr marL="742950" lvl="1" indent="-285750">
              <a:buFont typeface="Arial" panose="020B0604020202020204" pitchFamily="34" charset="0"/>
              <a:buChar char="•"/>
            </a:pPr>
            <a:r>
              <a:rPr lang="en-US" sz="1400" b="0" dirty="0">
                <a:solidFill>
                  <a:schemeClr val="accent2"/>
                </a:solidFill>
                <a:latin typeface="+mn-lt"/>
              </a:rPr>
              <a:t>k seeds</a:t>
            </a:r>
            <a:r>
              <a:rPr lang="en-US" sz="1400" b="0" dirty="0">
                <a:solidFill>
                  <a:schemeClr val="tx2"/>
                </a:solidFill>
                <a:latin typeface="+mn-lt"/>
              </a:rPr>
              <a:t>, either given or selected randomly, form the core of k clusters.</a:t>
            </a:r>
          </a:p>
          <a:p>
            <a:pPr marL="742950" lvl="1" indent="-285750">
              <a:buFont typeface="Arial" panose="020B0604020202020204" pitchFamily="34" charset="0"/>
              <a:buChar char="•"/>
            </a:pPr>
            <a:r>
              <a:rPr lang="en-US" sz="1400" b="0" dirty="0">
                <a:solidFill>
                  <a:schemeClr val="tx2"/>
                </a:solidFill>
                <a:latin typeface="+mn-lt"/>
              </a:rPr>
              <a:t>Every other vector is assigned to the cluster of the closest seed</a:t>
            </a:r>
            <a:r>
              <a:rPr lang="en-US" sz="1400" b="0" dirty="0" smtClean="0">
                <a:solidFill>
                  <a:schemeClr val="tx2"/>
                </a:solidFill>
                <a:latin typeface="+mn-lt"/>
              </a:rPr>
              <a:t>.</a:t>
            </a:r>
          </a:p>
          <a:p>
            <a:pPr lvl="1"/>
            <a:endParaRPr lang="en-US" sz="1400" b="0" dirty="0">
              <a:solidFill>
                <a:schemeClr val="tx2"/>
              </a:solidFill>
              <a:latin typeface="+mn-lt"/>
            </a:endParaRPr>
          </a:p>
          <a:p>
            <a:r>
              <a:rPr lang="en-US" sz="1400" dirty="0">
                <a:solidFill>
                  <a:schemeClr val="tx2"/>
                </a:solidFill>
                <a:latin typeface="+mn-lt"/>
              </a:rPr>
              <a:t>Iteration</a:t>
            </a:r>
            <a:r>
              <a:rPr lang="en-US" sz="1400" i="1" dirty="0">
                <a:solidFill>
                  <a:schemeClr val="tx2"/>
                </a:solidFill>
                <a:latin typeface="+mn-lt"/>
              </a:rPr>
              <a:t>:</a:t>
            </a:r>
          </a:p>
          <a:p>
            <a:pPr marL="742950" lvl="1" indent="-285750">
              <a:buFont typeface="Arial" panose="020B0604020202020204" pitchFamily="34" charset="0"/>
              <a:buChar char="•"/>
            </a:pPr>
            <a:r>
              <a:rPr lang="en-US" sz="1400" b="0" dirty="0">
                <a:solidFill>
                  <a:schemeClr val="tx2"/>
                </a:solidFill>
                <a:latin typeface="+mn-lt"/>
              </a:rPr>
              <a:t>The </a:t>
            </a:r>
            <a:r>
              <a:rPr lang="en-US" sz="1400" b="0" dirty="0">
                <a:solidFill>
                  <a:schemeClr val="accent2"/>
                </a:solidFill>
                <a:latin typeface="+mn-lt"/>
              </a:rPr>
              <a:t>centroids</a:t>
            </a:r>
            <a:r>
              <a:rPr lang="en-US" sz="1400" b="0" dirty="0">
                <a:solidFill>
                  <a:schemeClr val="tx2"/>
                </a:solidFill>
                <a:latin typeface="+mn-lt"/>
              </a:rPr>
              <a:t> </a:t>
            </a:r>
            <a:r>
              <a:rPr lang="en-US" sz="1400" b="0" dirty="0" err="1">
                <a:solidFill>
                  <a:schemeClr val="tx2"/>
                </a:solidFill>
                <a:latin typeface="+mn-lt"/>
              </a:rPr>
              <a:t>M</a:t>
            </a:r>
            <a:r>
              <a:rPr lang="en-US" sz="1400" b="0" baseline="-25000" dirty="0" err="1">
                <a:solidFill>
                  <a:schemeClr val="tx2"/>
                </a:solidFill>
                <a:latin typeface="+mn-lt"/>
              </a:rPr>
              <a:t>i</a:t>
            </a:r>
            <a:r>
              <a:rPr lang="en-US" sz="1400" b="0" dirty="0">
                <a:solidFill>
                  <a:schemeClr val="tx2"/>
                </a:solidFill>
                <a:latin typeface="+mn-lt"/>
              </a:rPr>
              <a:t> of the current clusters are computed</a:t>
            </a:r>
            <a:r>
              <a:rPr lang="en-US" sz="1400" b="0" dirty="0" smtClean="0">
                <a:solidFill>
                  <a:schemeClr val="tx2"/>
                </a:solidFill>
                <a:latin typeface="+mn-lt"/>
              </a:rPr>
              <a:t>:</a:t>
            </a:r>
          </a:p>
          <a:p>
            <a:pPr lvl="1"/>
            <a:endParaRPr lang="en-US" sz="1400" b="0" dirty="0" smtClean="0">
              <a:solidFill>
                <a:schemeClr val="tx2"/>
              </a:solidFill>
              <a:latin typeface="+mn-lt"/>
            </a:endParaRPr>
          </a:p>
          <a:p>
            <a:pPr lvl="1"/>
            <a:endParaRPr lang="en-US" sz="1400" b="0" dirty="0" smtClean="0">
              <a:solidFill>
                <a:schemeClr val="tx2"/>
              </a:solidFill>
              <a:latin typeface="+mn-lt"/>
            </a:endParaRPr>
          </a:p>
          <a:p>
            <a:pPr lvl="1"/>
            <a:endParaRPr lang="en-US" sz="1400" b="0" dirty="0">
              <a:solidFill>
                <a:schemeClr val="tx2"/>
              </a:solidFill>
              <a:latin typeface="+mn-lt"/>
            </a:endParaRPr>
          </a:p>
          <a:p>
            <a:pPr marL="742950" lvl="1" indent="-285750">
              <a:buFont typeface="Arial" panose="020B0604020202020204" pitchFamily="34" charset="0"/>
              <a:buChar char="•"/>
            </a:pPr>
            <a:r>
              <a:rPr lang="en-US" sz="1400" b="0" dirty="0" smtClean="0">
                <a:solidFill>
                  <a:schemeClr val="tx2"/>
                </a:solidFill>
                <a:latin typeface="+mn-lt"/>
              </a:rPr>
              <a:t>Each </a:t>
            </a:r>
            <a:r>
              <a:rPr lang="en-US" sz="1400" b="0" dirty="0">
                <a:solidFill>
                  <a:schemeClr val="tx2"/>
                </a:solidFill>
                <a:latin typeface="+mn-lt"/>
              </a:rPr>
              <a:t>vector is reassigned to the cluster with the closest centroid</a:t>
            </a:r>
            <a:r>
              <a:rPr lang="en-US" sz="1400" b="0" dirty="0" smtClean="0">
                <a:solidFill>
                  <a:schemeClr val="tx2"/>
                </a:solidFill>
                <a:latin typeface="+mn-lt"/>
              </a:rPr>
              <a:t>.</a:t>
            </a:r>
          </a:p>
          <a:p>
            <a:pPr lvl="1"/>
            <a:endParaRPr lang="en-US" sz="1400" b="0" dirty="0">
              <a:solidFill>
                <a:schemeClr val="tx2"/>
              </a:solidFill>
              <a:latin typeface="+mn-lt"/>
            </a:endParaRPr>
          </a:p>
          <a:p>
            <a:r>
              <a:rPr lang="en-US" sz="1400" dirty="0">
                <a:solidFill>
                  <a:schemeClr val="tx2"/>
                </a:solidFill>
                <a:latin typeface="+mn-lt"/>
              </a:rPr>
              <a:t>Stopping condition:</a:t>
            </a:r>
          </a:p>
          <a:p>
            <a:pPr marL="742950" lvl="1" indent="-285750">
              <a:buFont typeface="Arial" panose="020B0604020202020204" pitchFamily="34" charset="0"/>
              <a:buChar char="•"/>
            </a:pPr>
            <a:r>
              <a:rPr lang="en-US" sz="1400" b="0" dirty="0">
                <a:solidFill>
                  <a:schemeClr val="tx2"/>
                </a:solidFill>
                <a:latin typeface="+mn-lt"/>
              </a:rPr>
              <a:t>At convergence – when no more changes occur.</a:t>
            </a:r>
          </a:p>
          <a:p>
            <a:pPr marL="742950" lvl="1" indent="-285750">
              <a:buFont typeface="Arial" panose="020B0604020202020204" pitchFamily="34" charset="0"/>
              <a:buChar char="•"/>
            </a:pPr>
            <a:r>
              <a:rPr lang="en-US" sz="1400" b="0" dirty="0">
                <a:solidFill>
                  <a:schemeClr val="tx2"/>
                </a:solidFill>
                <a:latin typeface="+mn-lt"/>
              </a:rPr>
              <a:t>The K-means algorithm maximizes the clustering quality function </a:t>
            </a:r>
            <a:r>
              <a:rPr lang="en-US" sz="1400" b="0" i="1" dirty="0">
                <a:solidFill>
                  <a:schemeClr val="tx2"/>
                </a:solidFill>
                <a:latin typeface="+mn-lt"/>
              </a:rPr>
              <a:t>Q</a:t>
            </a:r>
            <a:r>
              <a:rPr lang="en-US" sz="1400" b="0" i="1" dirty="0" smtClean="0">
                <a:solidFill>
                  <a:schemeClr val="tx2"/>
                </a:solidFill>
                <a:latin typeface="+mn-lt"/>
              </a:rPr>
              <a:t>:</a:t>
            </a:r>
          </a:p>
          <a:p>
            <a:pPr lvl="1"/>
            <a:endParaRPr lang="en-US" sz="1400" b="0" i="1" dirty="0">
              <a:solidFill>
                <a:schemeClr val="tx2"/>
              </a:solidFill>
              <a:latin typeface="+mn-lt"/>
            </a:endParaRPr>
          </a:p>
          <a:p>
            <a:pPr lvl="1"/>
            <a:endParaRPr lang="en-US" sz="1400" b="0" i="1" dirty="0" smtClean="0">
              <a:solidFill>
                <a:schemeClr val="tx2"/>
              </a:solidFill>
              <a:latin typeface="+mn-lt"/>
            </a:endParaRPr>
          </a:p>
          <a:p>
            <a:pPr lvl="1"/>
            <a:endParaRPr lang="en-US" sz="1400" b="0" dirty="0">
              <a:solidFill>
                <a:schemeClr val="tx2"/>
              </a:solidFill>
              <a:latin typeface="+mn-lt"/>
            </a:endParaRPr>
          </a:p>
          <a:p>
            <a:endParaRPr lang="en-US" sz="1400" b="0" dirty="0">
              <a:solidFill>
                <a:schemeClr val="tx2"/>
              </a:solidFill>
              <a:latin typeface="+mn-lt"/>
            </a:endParaRPr>
          </a:p>
          <a:p>
            <a:pPr algn="just"/>
            <a:endParaRPr lang="en-US" sz="1400" b="0" dirty="0">
              <a:solidFill>
                <a:schemeClr val="tx2"/>
              </a:solidFill>
              <a:latin typeface="+mn-lt"/>
            </a:endParaRPr>
          </a:p>
        </p:txBody>
      </p:sp>
      <p:graphicFrame>
        <p:nvGraphicFramePr>
          <p:cNvPr id="4" name="Object 4"/>
          <p:cNvGraphicFramePr>
            <a:graphicFrameLocks noChangeAspect="1"/>
          </p:cNvGraphicFramePr>
          <p:nvPr>
            <p:extLst/>
          </p:nvPr>
        </p:nvGraphicFramePr>
        <p:xfrm>
          <a:off x="2915816" y="3140968"/>
          <a:ext cx="1738313" cy="720080"/>
        </p:xfrm>
        <a:graphic>
          <a:graphicData uri="http://schemas.openxmlformats.org/presentationml/2006/ole">
            <mc:AlternateContent xmlns:mc="http://schemas.openxmlformats.org/markup-compatibility/2006">
              <mc:Choice xmlns:v="urn:schemas-microsoft-com:vml" Requires="v">
                <p:oleObj spid="_x0000_s8760" name="Equation" r:id="rId3" imgW="1002960" imgH="368280" progId="Equation.3">
                  <p:embed/>
                </p:oleObj>
              </mc:Choice>
              <mc:Fallback>
                <p:oleObj name="Equation" r:id="rId3" imgW="1002960" imgH="368280"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140968"/>
                        <a:ext cx="1738313" cy="720080"/>
                      </a:xfrm>
                      <a:prstGeom prst="rect">
                        <a:avLst/>
                      </a:prstGeom>
                      <a:noFill/>
                      <a:extLst/>
                    </p:spPr>
                  </p:pic>
                </p:oleObj>
              </mc:Fallback>
            </mc:AlternateContent>
          </a:graphicData>
        </a:graphic>
      </p:graphicFrame>
      <p:graphicFrame>
        <p:nvGraphicFramePr>
          <p:cNvPr id="5" name="Object 3"/>
          <p:cNvGraphicFramePr>
            <a:graphicFrameLocks noChangeAspect="1"/>
          </p:cNvGraphicFramePr>
          <p:nvPr>
            <p:extLst/>
          </p:nvPr>
        </p:nvGraphicFramePr>
        <p:xfrm>
          <a:off x="2267744" y="5157192"/>
          <a:ext cx="3825875" cy="669925"/>
        </p:xfrm>
        <a:graphic>
          <a:graphicData uri="http://schemas.openxmlformats.org/presentationml/2006/ole">
            <mc:AlternateContent xmlns:mc="http://schemas.openxmlformats.org/markup-compatibility/2006">
              <mc:Choice xmlns:v="urn:schemas-microsoft-com:vml" Requires="v">
                <p:oleObj spid="_x0000_s8761" name="Equation" r:id="rId5" imgW="2298600" imgH="368280" progId="Equation.3">
                  <p:embed/>
                </p:oleObj>
              </mc:Choice>
              <mc:Fallback>
                <p:oleObj name="Equation" r:id="rId5" imgW="2298600" imgH="368280" progId="Equation.3">
                  <p:embed/>
                  <p:pic>
                    <p:nvPicPr>
                      <p:cNvPr id="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5157192"/>
                        <a:ext cx="3825875"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5"/>
          <p:cNvSpPr>
            <a:spLocks noGrp="1"/>
          </p:cNvSpPr>
          <p:nvPr>
            <p:ph type="title" idx="4294967295"/>
          </p:nvPr>
        </p:nvSpPr>
        <p:spPr>
          <a:xfrm>
            <a:off x="304363" y="330261"/>
            <a:ext cx="3475549" cy="607258"/>
          </a:xfrm>
        </p:spPr>
        <p:txBody>
          <a:bodyPr>
            <a:normAutofit/>
          </a:bodyPr>
          <a:lstStyle/>
          <a:p>
            <a:pPr fontAlgn="base"/>
            <a:r>
              <a:rPr lang="en-US" kern="1200" dirty="0" smtClean="0">
                <a:solidFill>
                  <a:srgbClr val="50B3CF"/>
                </a:solidFill>
                <a:effectLst/>
                <a:ea typeface="ＭＳ Ｐゴシック" panose="020B0600070205080204" pitchFamily="34" charset="-128"/>
                <a:cs typeface="+mn-cs"/>
              </a:rPr>
              <a:t> </a:t>
            </a:r>
            <a:r>
              <a:rPr lang="en-US" dirty="0"/>
              <a:t>K-Means Algorithm</a:t>
            </a:r>
          </a:p>
        </p:txBody>
      </p:sp>
    </p:spTree>
    <p:extLst>
      <p:ext uri="{BB962C8B-B14F-4D97-AF65-F5344CB8AC3E}">
        <p14:creationId xmlns:p14="http://schemas.microsoft.com/office/powerpoint/2010/main" val="241710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K means clustering algorith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7544" y="749251"/>
            <a:ext cx="3744416" cy="5128022"/>
          </a:xfrm>
          <a:prstGeom prst="rect">
            <a:avLst/>
          </a:prstGeom>
          <a:no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908720"/>
            <a:ext cx="4248472" cy="4968552"/>
          </a:xfrm>
          <a:prstGeom prst="rect">
            <a:avLst/>
          </a:prstGeom>
        </p:spPr>
      </p:pic>
      <p:sp>
        <p:nvSpPr>
          <p:cNvPr id="5" name="Title 4"/>
          <p:cNvSpPr>
            <a:spLocks noGrp="1"/>
          </p:cNvSpPr>
          <p:nvPr>
            <p:ph type="title" idx="4294967295"/>
          </p:nvPr>
        </p:nvSpPr>
        <p:spPr>
          <a:xfrm>
            <a:off x="366027" y="196350"/>
            <a:ext cx="8382437" cy="607258"/>
          </a:xfrm>
        </p:spPr>
        <p:txBody>
          <a:bodyPr>
            <a:normAutofit/>
          </a:bodyPr>
          <a:lstStyle/>
          <a:p>
            <a:pPr rtl="0" fontAlgn="base"/>
            <a:r>
              <a:rPr lang="en-US" kern="1200" dirty="0" smtClean="0">
                <a:solidFill>
                  <a:srgbClr val="50B3CF"/>
                </a:solidFill>
                <a:effectLst/>
                <a:ea typeface="ＭＳ Ｐゴシック" panose="020B0600070205080204" pitchFamily="34" charset="-128"/>
                <a:cs typeface="+mn-cs"/>
              </a:rPr>
              <a:t> </a:t>
            </a:r>
            <a:r>
              <a:rPr lang="en-US" dirty="0"/>
              <a:t>How the K-Mean Clustering algorithm works</a:t>
            </a:r>
            <a:r>
              <a:rPr lang="en-US" kern="1200" dirty="0" smtClean="0">
                <a:solidFill>
                  <a:srgbClr val="50B3CF"/>
                </a:solidFill>
                <a:effectLst/>
                <a:ea typeface="ＭＳ Ｐゴシック" panose="020B0600070205080204" pitchFamily="34" charset="-128"/>
                <a:cs typeface="+mn-cs"/>
              </a:rPr>
              <a:t>?</a:t>
            </a:r>
            <a:endParaRPr lang="en-US" dirty="0"/>
          </a:p>
        </p:txBody>
      </p:sp>
      <p:sp>
        <p:nvSpPr>
          <p:cNvPr id="6" name="TextBox 5"/>
          <p:cNvSpPr txBox="1"/>
          <p:nvPr/>
        </p:nvSpPr>
        <p:spPr>
          <a:xfrm>
            <a:off x="179512" y="5877272"/>
            <a:ext cx="8784976" cy="246221"/>
          </a:xfrm>
          <a:prstGeom prst="rect">
            <a:avLst/>
          </a:prstGeom>
          <a:noFill/>
        </p:spPr>
        <p:txBody>
          <a:bodyPr wrap="square" rtlCol="0">
            <a:spAutoFit/>
          </a:bodyPr>
          <a:lstStyle/>
          <a:p>
            <a:r>
              <a:rPr lang="en-US" sz="1000" b="0" i="1" dirty="0">
                <a:solidFill>
                  <a:schemeClr val="tx2"/>
                </a:solidFill>
              </a:rPr>
              <a:t>Image source : http://people.revoledu.com/kardi/tutorial/kMean/NumericalExample.htm</a:t>
            </a:r>
          </a:p>
        </p:txBody>
      </p:sp>
    </p:spTree>
    <p:extLst>
      <p:ext uri="{BB962C8B-B14F-4D97-AF65-F5344CB8AC3E}">
        <p14:creationId xmlns:p14="http://schemas.microsoft.com/office/powerpoint/2010/main" val="20293052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1165101"/>
            <a:ext cx="8136904" cy="3231654"/>
          </a:xfrm>
          <a:prstGeom prst="rect">
            <a:avLst/>
          </a:prstGeom>
        </p:spPr>
        <p:txBody>
          <a:bodyPr wrap="square">
            <a:spAutoFit/>
          </a:bodyPr>
          <a:lstStyle/>
          <a:p>
            <a:pPr marL="285750" indent="-285750">
              <a:buFont typeface="Arial" panose="020B0604020202020204" pitchFamily="34" charset="0"/>
              <a:buChar char="•"/>
            </a:pPr>
            <a:r>
              <a:rPr lang="en-US" sz="1800" b="0" dirty="0" smtClean="0">
                <a:solidFill>
                  <a:schemeClr val="tx2"/>
                </a:solidFill>
              </a:rPr>
              <a:t>Let </a:t>
            </a:r>
            <a:r>
              <a:rPr lang="en-US" sz="1800" b="0" dirty="0">
                <a:solidFill>
                  <a:schemeClr val="tx2"/>
                </a:solidFill>
              </a:rPr>
              <a:t>μ</a:t>
            </a:r>
            <a:r>
              <a:rPr lang="en-US" sz="1800" b="0" baseline="-25000" dirty="0">
                <a:solidFill>
                  <a:schemeClr val="tx2"/>
                </a:solidFill>
              </a:rPr>
              <a:t>1</a:t>
            </a:r>
            <a:r>
              <a:rPr lang="en-US" sz="1800" b="0" dirty="0">
                <a:solidFill>
                  <a:schemeClr val="tx2"/>
                </a:solidFill>
              </a:rPr>
              <a:t>, . . . , </a:t>
            </a:r>
            <a:r>
              <a:rPr lang="en-US" sz="1800" b="0" dirty="0" err="1">
                <a:solidFill>
                  <a:schemeClr val="tx2"/>
                </a:solidFill>
              </a:rPr>
              <a:t>μ</a:t>
            </a:r>
            <a:r>
              <a:rPr lang="en-US" sz="1800" b="0" baseline="-25000" dirty="0" err="1">
                <a:solidFill>
                  <a:schemeClr val="tx2"/>
                </a:solidFill>
              </a:rPr>
              <a:t>K</a:t>
            </a:r>
            <a:r>
              <a:rPr lang="en-US" sz="1800" b="0" dirty="0">
                <a:solidFill>
                  <a:schemeClr val="tx2"/>
                </a:solidFill>
              </a:rPr>
              <a:t> be the K cluster centroids (means</a:t>
            </a:r>
            <a:r>
              <a:rPr lang="en-US" sz="1800" b="0" dirty="0" smtClean="0">
                <a:solidFill>
                  <a:schemeClr val="tx2"/>
                </a:solidFill>
              </a:rPr>
              <a:t>)</a:t>
            </a:r>
          </a:p>
          <a:p>
            <a:pPr marL="285750" indent="-285750">
              <a:buFont typeface="Arial" panose="020B0604020202020204" pitchFamily="34" charset="0"/>
              <a:buChar char="•"/>
            </a:pPr>
            <a:endParaRPr lang="en-US" sz="1800" b="0" dirty="0">
              <a:solidFill>
                <a:schemeClr val="tx2"/>
              </a:solidFill>
            </a:endParaRPr>
          </a:p>
          <a:p>
            <a:pPr marL="285750" indent="-285750">
              <a:buFont typeface="Arial" panose="020B0604020202020204" pitchFamily="34" charset="0"/>
              <a:buChar char="•"/>
            </a:pPr>
            <a:r>
              <a:rPr lang="en-US" sz="1800" b="0" dirty="0">
                <a:solidFill>
                  <a:schemeClr val="tx2"/>
                </a:solidFill>
              </a:rPr>
              <a:t>Let </a:t>
            </a:r>
            <a:r>
              <a:rPr lang="en-US" sz="1800" b="0" dirty="0" err="1">
                <a:solidFill>
                  <a:schemeClr val="tx2"/>
                </a:solidFill>
              </a:rPr>
              <a:t>r</a:t>
            </a:r>
            <a:r>
              <a:rPr lang="en-US" sz="1800" b="0" baseline="-25000" dirty="0" err="1">
                <a:solidFill>
                  <a:schemeClr val="tx2"/>
                </a:solidFill>
              </a:rPr>
              <a:t>nk</a:t>
            </a:r>
            <a:r>
              <a:rPr lang="en-US" sz="1800" b="0" dirty="0">
                <a:solidFill>
                  <a:schemeClr val="tx2"/>
                </a:solidFill>
              </a:rPr>
              <a:t> </a:t>
            </a:r>
            <a:r>
              <a:rPr lang="el-GR" sz="1800" b="0" dirty="0" smtClean="0">
                <a:solidFill>
                  <a:schemeClr val="tx2"/>
                </a:solidFill>
              </a:rPr>
              <a:t>ε</a:t>
            </a:r>
            <a:r>
              <a:rPr lang="en-US" sz="1800" b="0" dirty="0" smtClean="0">
                <a:solidFill>
                  <a:schemeClr val="tx2"/>
                </a:solidFill>
              </a:rPr>
              <a:t> </a:t>
            </a:r>
            <a:r>
              <a:rPr lang="en-US" sz="1800" b="0" dirty="0">
                <a:solidFill>
                  <a:schemeClr val="tx2"/>
                </a:solidFill>
              </a:rPr>
              <a:t>{0, 1} be </a:t>
            </a:r>
            <a:r>
              <a:rPr lang="en-US" sz="1800" b="0" dirty="0">
                <a:solidFill>
                  <a:schemeClr val="accent2"/>
                </a:solidFill>
              </a:rPr>
              <a:t>indicator</a:t>
            </a:r>
            <a:r>
              <a:rPr lang="en-US" sz="1800" b="0" dirty="0">
                <a:solidFill>
                  <a:schemeClr val="tx2"/>
                </a:solidFill>
              </a:rPr>
              <a:t> denoting whether point </a:t>
            </a:r>
            <a:r>
              <a:rPr lang="en-US" sz="1800" b="0" dirty="0" err="1">
                <a:solidFill>
                  <a:schemeClr val="tx2"/>
                </a:solidFill>
              </a:rPr>
              <a:t>x</a:t>
            </a:r>
            <a:r>
              <a:rPr lang="en-US" sz="1800" b="0" baseline="-25000" dirty="0" err="1">
                <a:solidFill>
                  <a:schemeClr val="tx2"/>
                </a:solidFill>
              </a:rPr>
              <a:t>n</a:t>
            </a:r>
            <a:r>
              <a:rPr lang="en-US" sz="1800" b="0" dirty="0">
                <a:solidFill>
                  <a:schemeClr val="tx2"/>
                </a:solidFill>
              </a:rPr>
              <a:t> belongs to cluster </a:t>
            </a:r>
            <a:r>
              <a:rPr lang="en-US" sz="1800" b="0" dirty="0" smtClean="0">
                <a:solidFill>
                  <a:schemeClr val="tx2"/>
                </a:solidFill>
              </a:rPr>
              <a:t>k</a:t>
            </a:r>
          </a:p>
          <a:p>
            <a:endParaRPr lang="en-US" sz="1800" b="0" dirty="0">
              <a:solidFill>
                <a:schemeClr val="tx2"/>
              </a:solidFill>
            </a:endParaRPr>
          </a:p>
          <a:p>
            <a:pPr marL="285750" indent="-285750">
              <a:buFont typeface="Arial" panose="020B0604020202020204" pitchFamily="34" charset="0"/>
              <a:buChar char="•"/>
            </a:pPr>
            <a:r>
              <a:rPr lang="en-US" sz="1800" b="0" dirty="0">
                <a:solidFill>
                  <a:schemeClr val="tx2"/>
                </a:solidFill>
              </a:rPr>
              <a:t>K-means objective minimizes the total </a:t>
            </a:r>
            <a:r>
              <a:rPr lang="en-US" sz="1800" b="0" dirty="0">
                <a:solidFill>
                  <a:schemeClr val="accent2"/>
                </a:solidFill>
              </a:rPr>
              <a:t>distortion</a:t>
            </a:r>
            <a:r>
              <a:rPr lang="en-US" sz="1800" b="0" dirty="0">
                <a:solidFill>
                  <a:schemeClr val="tx2"/>
                </a:solidFill>
              </a:rPr>
              <a:t> (sum of distances of points</a:t>
            </a:r>
          </a:p>
          <a:p>
            <a:r>
              <a:rPr lang="en-US" sz="1800" b="0" dirty="0">
                <a:solidFill>
                  <a:schemeClr val="tx2"/>
                </a:solidFill>
              </a:rPr>
              <a:t>from their cluster centers</a:t>
            </a:r>
            <a:r>
              <a:rPr lang="en-US" sz="1800" b="0" dirty="0" smtClean="0">
                <a:solidFill>
                  <a:schemeClr val="tx2"/>
                </a:solidFill>
              </a:rPr>
              <a:t>)</a:t>
            </a:r>
          </a:p>
          <a:p>
            <a:pPr marL="285750" indent="-285750">
              <a:buFont typeface="Arial" panose="020B0604020202020204" pitchFamily="34" charset="0"/>
              <a:buChar char="•"/>
            </a:pPr>
            <a:endParaRPr lang="en-US" sz="1800" b="0" dirty="0" smtClean="0">
              <a:solidFill>
                <a:schemeClr val="tx2"/>
              </a:solidFill>
            </a:endParaRPr>
          </a:p>
          <a:p>
            <a:pPr marL="285750" indent="-285750">
              <a:buFont typeface="Arial" panose="020B0604020202020204" pitchFamily="34" charset="0"/>
              <a:buChar char="•"/>
            </a:pPr>
            <a:endParaRPr lang="en-US" sz="1800" b="0" dirty="0">
              <a:solidFill>
                <a:schemeClr val="tx2"/>
              </a:solidFill>
            </a:endParaRPr>
          </a:p>
          <a:p>
            <a:pPr marL="285750" indent="-285750">
              <a:buFont typeface="Arial" panose="020B0604020202020204" pitchFamily="34" charset="0"/>
              <a:buChar char="•"/>
            </a:pPr>
            <a:endParaRPr lang="en-US" sz="1800" b="0" dirty="0" smtClean="0">
              <a:solidFill>
                <a:schemeClr val="tx2"/>
              </a:solidFill>
            </a:endParaRPr>
          </a:p>
          <a:p>
            <a:pPr marL="285750" indent="-285750">
              <a:buFont typeface="Arial" panose="020B0604020202020204" pitchFamily="34" charset="0"/>
              <a:buChar char="•"/>
            </a:pPr>
            <a:endParaRPr lang="en-US" sz="1800" b="0" dirty="0" smtClean="0">
              <a:solidFill>
                <a:schemeClr val="tx2"/>
              </a:solidFill>
            </a:endParaRPr>
          </a:p>
          <a:p>
            <a:endParaRPr lang="en-US" b="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244627"/>
            <a:ext cx="3960440" cy="1152128"/>
          </a:xfrm>
          <a:prstGeom prst="rect">
            <a:avLst/>
          </a:prstGeom>
        </p:spPr>
      </p:pic>
      <p:sp>
        <p:nvSpPr>
          <p:cNvPr id="5" name="Title 4"/>
          <p:cNvSpPr>
            <a:spLocks noGrp="1"/>
          </p:cNvSpPr>
          <p:nvPr>
            <p:ph type="title" idx="4294967295"/>
          </p:nvPr>
        </p:nvSpPr>
        <p:spPr>
          <a:xfrm>
            <a:off x="179512" y="404664"/>
            <a:ext cx="6120680" cy="607258"/>
          </a:xfrm>
        </p:spPr>
        <p:txBody>
          <a:bodyPr>
            <a:noAutofit/>
          </a:bodyPr>
          <a:lstStyle/>
          <a:p>
            <a:pPr algn="ctr" rtl="0" fontAlgn="base"/>
            <a:r>
              <a:rPr lang="en-US" kern="1200" dirty="0" smtClean="0">
                <a:solidFill>
                  <a:srgbClr val="50B3CF"/>
                </a:solidFill>
                <a:effectLst/>
                <a:latin typeface="Arial" panose="020B0604020202020204" pitchFamily="34" charset="0"/>
                <a:ea typeface="ＭＳ Ｐゴシック" panose="020B0600070205080204" pitchFamily="34" charset="-128"/>
                <a:cs typeface="+mn-cs"/>
              </a:rPr>
              <a:t> </a:t>
            </a:r>
            <a:r>
              <a:rPr lang="en-US" dirty="0"/>
              <a:t>K-means: The Objective Function</a:t>
            </a:r>
          </a:p>
        </p:txBody>
      </p:sp>
    </p:spTree>
    <p:extLst>
      <p:ext uri="{BB962C8B-B14F-4D97-AF65-F5344CB8AC3E}">
        <p14:creationId xmlns:p14="http://schemas.microsoft.com/office/powerpoint/2010/main" val="40060374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908720"/>
            <a:ext cx="7848872" cy="1169551"/>
          </a:xfrm>
          <a:prstGeom prst="rect">
            <a:avLst/>
          </a:prstGeom>
          <a:noFill/>
        </p:spPr>
        <p:txBody>
          <a:bodyPr wrap="square" rtlCol="0">
            <a:spAutoFit/>
          </a:bodyPr>
          <a:lstStyle/>
          <a:p>
            <a:pPr marL="285750" indent="-285750">
              <a:buFont typeface="Arial" panose="020B0604020202020204" pitchFamily="34" charset="0"/>
              <a:buChar char="•"/>
            </a:pPr>
            <a:endParaRPr lang="en-US" sz="1400" b="0" dirty="0" smtClean="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One </a:t>
            </a:r>
            <a:r>
              <a:rPr lang="en-US" sz="1400" b="0" dirty="0">
                <a:solidFill>
                  <a:schemeClr val="tx2"/>
                </a:solidFill>
                <a:latin typeface="+mn-lt"/>
              </a:rPr>
              <a:t>way to select K for the K-means algorithm is to try different values </a:t>
            </a:r>
            <a:r>
              <a:rPr lang="en-US" sz="1400" b="0" dirty="0" smtClean="0">
                <a:solidFill>
                  <a:schemeClr val="tx2"/>
                </a:solidFill>
                <a:latin typeface="+mn-lt"/>
              </a:rPr>
              <a:t>of K</a:t>
            </a:r>
            <a:r>
              <a:rPr lang="en-US" sz="1400" b="0" dirty="0">
                <a:solidFill>
                  <a:schemeClr val="tx2"/>
                </a:solidFill>
                <a:latin typeface="+mn-lt"/>
              </a:rPr>
              <a:t>, plot the K-means objective versus K, and look at the “</a:t>
            </a:r>
            <a:r>
              <a:rPr lang="en-US" sz="1400" b="0" dirty="0">
                <a:solidFill>
                  <a:schemeClr val="accent2"/>
                </a:solidFill>
                <a:latin typeface="+mn-lt"/>
              </a:rPr>
              <a:t>elbow-point</a:t>
            </a:r>
            <a:r>
              <a:rPr lang="en-US" sz="1400" b="0" dirty="0">
                <a:solidFill>
                  <a:schemeClr val="tx2"/>
                </a:solidFill>
                <a:latin typeface="+mn-lt"/>
              </a:rPr>
              <a:t>” </a:t>
            </a:r>
            <a:r>
              <a:rPr lang="en-US" sz="1400" b="0" dirty="0" smtClean="0">
                <a:solidFill>
                  <a:schemeClr val="tx2"/>
                </a:solidFill>
                <a:latin typeface="+mn-lt"/>
              </a:rPr>
              <a:t>in the plot</a:t>
            </a:r>
          </a:p>
          <a:p>
            <a:endParaRPr lang="en-US" sz="1400" b="0" dirty="0">
              <a:solidFill>
                <a:schemeClr val="tx2"/>
              </a:solidFill>
              <a:latin typeface="+mn-lt"/>
            </a:endParaRPr>
          </a:p>
          <a:p>
            <a:pPr marL="285750" indent="-285750">
              <a:buFont typeface="Arial" panose="020B0604020202020204" pitchFamily="34" charset="0"/>
              <a:buChar char="•"/>
            </a:pPr>
            <a:r>
              <a:rPr lang="en-US" sz="1400" b="0" dirty="0">
                <a:solidFill>
                  <a:schemeClr val="tx2"/>
                </a:solidFill>
                <a:latin typeface="+mn-lt"/>
              </a:rPr>
              <a:t>For the </a:t>
            </a:r>
            <a:r>
              <a:rPr lang="en-US" sz="1400" b="0" dirty="0" smtClean="0">
                <a:solidFill>
                  <a:schemeClr val="tx2"/>
                </a:solidFill>
                <a:latin typeface="+mn-lt"/>
              </a:rPr>
              <a:t>below </a:t>
            </a:r>
            <a:r>
              <a:rPr lang="en-US" sz="1400" b="0" dirty="0">
                <a:solidFill>
                  <a:schemeClr val="tx2"/>
                </a:solidFill>
                <a:latin typeface="+mn-lt"/>
              </a:rPr>
              <a:t>plot, K = 2 is the elbow point</a:t>
            </a:r>
            <a:endParaRPr lang="en-US" sz="1400" dirty="0">
              <a:solidFill>
                <a:schemeClr val="tx2"/>
              </a:solidFill>
              <a:latin typeface="+mn-lt"/>
            </a:endParaRPr>
          </a:p>
        </p:txBody>
      </p:sp>
      <p:pic>
        <p:nvPicPr>
          <p:cNvPr id="6" name="Picture 5"/>
          <p:cNvPicPr>
            <a:picLocks noChangeAspect="1"/>
          </p:cNvPicPr>
          <p:nvPr/>
        </p:nvPicPr>
        <p:blipFill>
          <a:blip r:embed="rId2"/>
          <a:stretch>
            <a:fillRect/>
          </a:stretch>
        </p:blipFill>
        <p:spPr>
          <a:xfrm>
            <a:off x="1588835" y="2348880"/>
            <a:ext cx="5462273" cy="3070228"/>
          </a:xfrm>
          <a:prstGeom prst="rect">
            <a:avLst/>
          </a:prstGeom>
        </p:spPr>
      </p:pic>
      <p:sp>
        <p:nvSpPr>
          <p:cNvPr id="3" name="Title 2"/>
          <p:cNvSpPr>
            <a:spLocks noGrp="1"/>
          </p:cNvSpPr>
          <p:nvPr>
            <p:ph type="title" idx="4294967295"/>
          </p:nvPr>
        </p:nvSpPr>
        <p:spPr>
          <a:xfrm>
            <a:off x="128752" y="304202"/>
            <a:ext cx="8382437" cy="607258"/>
          </a:xfrm>
        </p:spPr>
        <p:txBody>
          <a:bodyPr vert="horz" lIns="91440" tIns="45720" rIns="91440" bIns="45720" rtlCol="0" anchor="t">
            <a:normAutofit/>
          </a:bodyPr>
          <a:lstStyle/>
          <a:p>
            <a:pPr algn="ctr" fontAlgn="base"/>
            <a:r>
              <a:rPr lang="en-US" dirty="0"/>
              <a:t> K-means: Choosing the number of clusters K</a:t>
            </a:r>
          </a:p>
        </p:txBody>
      </p:sp>
    </p:spTree>
    <p:extLst>
      <p:ext uri="{BB962C8B-B14F-4D97-AF65-F5344CB8AC3E}">
        <p14:creationId xmlns:p14="http://schemas.microsoft.com/office/powerpoint/2010/main" val="24898203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7544" y="260648"/>
            <a:ext cx="8459788" cy="608013"/>
          </a:xfrm>
        </p:spPr>
        <p:txBody>
          <a:bodyPr/>
          <a:lstStyle/>
          <a:p>
            <a:r>
              <a:rPr lang="en-US" sz="2800" kern="1200" dirty="0" smtClean="0">
                <a:solidFill>
                  <a:srgbClr val="0099CC"/>
                </a:solidFill>
                <a:effectLst/>
              </a:rPr>
              <a:t> K-Means Clustering example</a:t>
            </a:r>
            <a:endParaRPr lang="en-US" dirty="0"/>
          </a:p>
        </p:txBody>
      </p:sp>
      <p:pic>
        <p:nvPicPr>
          <p:cNvPr id="11" name="Picture 10"/>
          <p:cNvPicPr>
            <a:picLocks noChangeAspect="1"/>
          </p:cNvPicPr>
          <p:nvPr/>
        </p:nvPicPr>
        <p:blipFill>
          <a:blip r:embed="rId2"/>
          <a:stretch>
            <a:fillRect/>
          </a:stretch>
        </p:blipFill>
        <p:spPr>
          <a:xfrm>
            <a:off x="0" y="1196752"/>
            <a:ext cx="5191599" cy="4649593"/>
          </a:xfrm>
          <a:prstGeom prst="rect">
            <a:avLst/>
          </a:prstGeom>
        </p:spPr>
      </p:pic>
      <p:sp>
        <p:nvSpPr>
          <p:cNvPr id="12" name="TextBox 11"/>
          <p:cNvSpPr txBox="1"/>
          <p:nvPr/>
        </p:nvSpPr>
        <p:spPr>
          <a:xfrm>
            <a:off x="5508104" y="1340768"/>
            <a:ext cx="3096344" cy="2462213"/>
          </a:xfrm>
          <a:prstGeom prst="rect">
            <a:avLst/>
          </a:prstGeom>
          <a:noFill/>
        </p:spPr>
        <p:txBody>
          <a:bodyPr wrap="square" rtlCol="0">
            <a:spAutoFit/>
          </a:bodyPr>
          <a:lstStyle/>
          <a:p>
            <a:pPr marL="285750" indent="-285750">
              <a:buFont typeface="Arial" panose="020B0604020202020204" pitchFamily="34" charset="0"/>
              <a:buChar char="•"/>
            </a:pPr>
            <a:r>
              <a:rPr lang="en-US" sz="2000" b="0" dirty="0" smtClean="0">
                <a:solidFill>
                  <a:schemeClr val="tx2"/>
                </a:solidFill>
                <a:latin typeface="Arial" panose="020B0604020202020204" pitchFamily="34" charset="0"/>
                <a:cs typeface="Arial" panose="020B0604020202020204" pitchFamily="34" charset="0"/>
              </a:rPr>
              <a:t>Pick K random points in the 2D space as</a:t>
            </a:r>
            <a:r>
              <a:rPr lang="en-US" sz="2000" b="0" dirty="0">
                <a:solidFill>
                  <a:schemeClr val="tx2"/>
                </a:solidFill>
                <a:latin typeface="Arial" panose="020B0604020202020204" pitchFamily="34" charset="0"/>
                <a:cs typeface="Arial" panose="020B0604020202020204" pitchFamily="34" charset="0"/>
              </a:rPr>
              <a:t> </a:t>
            </a:r>
            <a:r>
              <a:rPr lang="en-US" sz="2000" b="0" dirty="0" smtClean="0">
                <a:solidFill>
                  <a:schemeClr val="tx2"/>
                </a:solidFill>
                <a:latin typeface="Arial" panose="020B0604020202020204" pitchFamily="34" charset="0"/>
                <a:cs typeface="Arial" panose="020B0604020202020204" pitchFamily="34" charset="0"/>
              </a:rPr>
              <a:t>centers </a:t>
            </a:r>
            <a:r>
              <a:rPr lang="en-US" sz="2000" b="0" dirty="0">
                <a:solidFill>
                  <a:schemeClr val="tx2"/>
                </a:solidFill>
                <a:latin typeface="Arial" panose="020B0604020202020204" pitchFamily="34" charset="0"/>
                <a:cs typeface="Arial" panose="020B0604020202020204" pitchFamily="34" charset="0"/>
              </a:rPr>
              <a:t>(means</a:t>
            </a:r>
            <a:r>
              <a:rPr lang="en-US" sz="2000" b="0" dirty="0" smtClean="0">
                <a:solidFill>
                  <a:schemeClr val="tx2"/>
                </a:solidFill>
                <a:latin typeface="Arial" panose="020B0604020202020204" pitchFamily="34" charset="0"/>
                <a:cs typeface="Arial" panose="020B0604020202020204" pitchFamily="34" charset="0"/>
              </a:rPr>
              <a:t>) for the clusters (synaptic weights) to be created</a:t>
            </a:r>
          </a:p>
          <a:p>
            <a:endParaRPr lang="en-US" sz="2000" b="0"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0" dirty="0">
                <a:solidFill>
                  <a:schemeClr val="tx2"/>
                </a:solidFill>
                <a:latin typeface="Arial" panose="020B0604020202020204" pitchFamily="34" charset="0"/>
                <a:cs typeface="Arial" panose="020B0604020202020204" pitchFamily="34" charset="0"/>
              </a:rPr>
              <a:t>Shown here for </a:t>
            </a:r>
            <a:r>
              <a:rPr lang="en-US" sz="2000" b="0" i="1" dirty="0" smtClean="0">
                <a:solidFill>
                  <a:schemeClr val="tx2"/>
                </a:solidFill>
                <a:latin typeface="Arial" panose="020B0604020202020204" pitchFamily="34" charset="0"/>
                <a:cs typeface="Arial" panose="020B0604020202020204" pitchFamily="34" charset="0"/>
              </a:rPr>
              <a:t>K</a:t>
            </a:r>
            <a:r>
              <a:rPr lang="en-US" sz="2000" b="0" dirty="0" smtClean="0">
                <a:solidFill>
                  <a:schemeClr val="tx2"/>
                </a:solidFill>
                <a:latin typeface="Arial" panose="020B0604020202020204" pitchFamily="34" charset="0"/>
                <a:cs typeface="Arial" panose="020B0604020202020204" pitchFamily="34" charset="0"/>
              </a:rPr>
              <a:t>=2</a:t>
            </a:r>
          </a:p>
          <a:p>
            <a:endParaRPr lang="en-US" sz="1400" b="0" dirty="0">
              <a:solidFill>
                <a:schemeClr val="tx2"/>
              </a:solidFill>
              <a:latin typeface="+mn-lt"/>
            </a:endParaRPr>
          </a:p>
        </p:txBody>
      </p:sp>
    </p:spTree>
    <p:extLst>
      <p:ext uri="{BB962C8B-B14F-4D97-AF65-F5344CB8AC3E}">
        <p14:creationId xmlns:p14="http://schemas.microsoft.com/office/powerpoint/2010/main" val="22101257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611560" y="260648"/>
            <a:ext cx="8459788" cy="608013"/>
          </a:xfrm>
        </p:spPr>
        <p:txBody>
          <a:bodyPr/>
          <a:lstStyle/>
          <a:p>
            <a:r>
              <a:rPr lang="en-US" dirty="0" smtClean="0"/>
              <a:t> K-Means Clustering example contd…</a:t>
            </a:r>
            <a:endParaRPr lang="en-US" dirty="0"/>
          </a:p>
        </p:txBody>
      </p:sp>
      <p:sp>
        <p:nvSpPr>
          <p:cNvPr id="12" name="TextBox 11"/>
          <p:cNvSpPr txBox="1"/>
          <p:nvPr/>
        </p:nvSpPr>
        <p:spPr>
          <a:xfrm>
            <a:off x="5508104" y="1340768"/>
            <a:ext cx="3096344" cy="4093428"/>
          </a:xfrm>
          <a:prstGeom prst="rect">
            <a:avLst/>
          </a:prstGeom>
          <a:noFill/>
        </p:spPr>
        <p:txBody>
          <a:bodyPr wrap="square" rtlCol="0">
            <a:spAutoFit/>
          </a:bodyPr>
          <a:lstStyle/>
          <a:p>
            <a:r>
              <a:rPr lang="en-US" sz="2000" dirty="0">
                <a:solidFill>
                  <a:schemeClr val="tx2"/>
                </a:solidFill>
              </a:rPr>
              <a:t>Iterative Step </a:t>
            </a:r>
            <a:r>
              <a:rPr lang="en-US" sz="2000" dirty="0" smtClean="0">
                <a:solidFill>
                  <a:schemeClr val="tx2"/>
                </a:solidFill>
              </a:rPr>
              <a:t>1</a:t>
            </a:r>
          </a:p>
          <a:p>
            <a:endParaRPr lang="en-US" sz="2000" b="0" dirty="0">
              <a:solidFill>
                <a:schemeClr val="tx2"/>
              </a:solidFill>
            </a:endParaRPr>
          </a:p>
          <a:p>
            <a:pPr marL="342900" indent="-342900">
              <a:buFont typeface="Arial" panose="020B0604020202020204" pitchFamily="34" charset="0"/>
              <a:buChar char="•"/>
            </a:pPr>
            <a:r>
              <a:rPr lang="en-US" sz="2000" b="0" dirty="0" smtClean="0">
                <a:solidFill>
                  <a:schemeClr val="tx2"/>
                </a:solidFill>
              </a:rPr>
              <a:t>Assign </a:t>
            </a:r>
            <a:r>
              <a:rPr lang="en-US" sz="2000" b="0" dirty="0">
                <a:solidFill>
                  <a:schemeClr val="tx2"/>
                </a:solidFill>
              </a:rPr>
              <a:t>data points </a:t>
            </a:r>
            <a:r>
              <a:rPr lang="en-US" sz="2000" b="0" dirty="0" smtClean="0">
                <a:solidFill>
                  <a:schemeClr val="tx2"/>
                </a:solidFill>
              </a:rPr>
              <a:t>to closest </a:t>
            </a:r>
            <a:r>
              <a:rPr lang="en-US" sz="2000" b="0" dirty="0">
                <a:solidFill>
                  <a:schemeClr val="tx2"/>
                </a:solidFill>
              </a:rPr>
              <a:t>cluster </a:t>
            </a:r>
            <a:r>
              <a:rPr lang="en-US" sz="2000" b="0" dirty="0" smtClean="0">
                <a:solidFill>
                  <a:schemeClr val="tx2"/>
                </a:solidFill>
              </a:rPr>
              <a:t>center</a:t>
            </a:r>
          </a:p>
          <a:p>
            <a:pPr marL="342900" indent="-342900">
              <a:buFont typeface="Arial" panose="020B0604020202020204" pitchFamily="34" charset="0"/>
              <a:buChar char="•"/>
            </a:pPr>
            <a:r>
              <a:rPr lang="en-US" sz="2000" b="0" dirty="0" smtClean="0">
                <a:solidFill>
                  <a:schemeClr val="tx2"/>
                </a:solidFill>
              </a:rPr>
              <a:t>We take up data points from the space and find out its distance from both clusters centers</a:t>
            </a:r>
            <a:endParaRPr lang="en-US" sz="2000" dirty="0" smtClean="0">
              <a:solidFill>
                <a:schemeClr val="tx2"/>
              </a:solidFill>
            </a:endParaRPr>
          </a:p>
          <a:p>
            <a:pPr marL="342900" indent="-342900">
              <a:buFont typeface="Arial" panose="020B0604020202020204" pitchFamily="34" charset="0"/>
              <a:buChar char="•"/>
            </a:pPr>
            <a:r>
              <a:rPr lang="en-US" sz="2000" b="0" dirty="0" smtClean="0">
                <a:solidFill>
                  <a:schemeClr val="tx2"/>
                </a:solidFill>
              </a:rPr>
              <a:t>If the data point is  closest to the red cluster center, it is colored red.</a:t>
            </a:r>
            <a:endParaRPr lang="en-US" sz="2000" dirty="0">
              <a:solidFill>
                <a:schemeClr val="tx2"/>
              </a:solidFill>
            </a:endParaRPr>
          </a:p>
        </p:txBody>
      </p:sp>
      <p:pic>
        <p:nvPicPr>
          <p:cNvPr id="2" name="Picture 1"/>
          <p:cNvPicPr>
            <a:picLocks noChangeAspect="1"/>
          </p:cNvPicPr>
          <p:nvPr/>
        </p:nvPicPr>
        <p:blipFill>
          <a:blip r:embed="rId2"/>
          <a:stretch>
            <a:fillRect/>
          </a:stretch>
        </p:blipFill>
        <p:spPr>
          <a:xfrm>
            <a:off x="323528" y="1052736"/>
            <a:ext cx="4429170" cy="5011404"/>
          </a:xfrm>
          <a:prstGeom prst="rect">
            <a:avLst/>
          </a:prstGeom>
        </p:spPr>
      </p:pic>
    </p:spTree>
    <p:extLst>
      <p:ext uri="{BB962C8B-B14F-4D97-AF65-F5344CB8AC3E}">
        <p14:creationId xmlns:p14="http://schemas.microsoft.com/office/powerpoint/2010/main" val="252460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6</a:t>
            </a:fld>
            <a:endParaRPr lang="en-US" dirty="0"/>
          </a:p>
        </p:txBody>
      </p:sp>
      <p:sp>
        <p:nvSpPr>
          <p:cNvPr id="3" name="Title 2"/>
          <p:cNvSpPr>
            <a:spLocks noGrp="1"/>
          </p:cNvSpPr>
          <p:nvPr>
            <p:ph type="title"/>
          </p:nvPr>
        </p:nvSpPr>
        <p:spPr/>
        <p:txBody>
          <a:bodyPr/>
          <a:lstStyle/>
          <a:p>
            <a:r>
              <a:rPr lang="en-US" dirty="0" smtClean="0"/>
              <a:t>Text Mining Process</a:t>
            </a:r>
            <a:endParaRPr lang="en-US" dirty="0"/>
          </a:p>
        </p:txBody>
      </p:sp>
      <p:sp>
        <p:nvSpPr>
          <p:cNvPr id="5" name="Rectangle 4"/>
          <p:cNvSpPr>
            <a:spLocks noGrp="1" noChangeArrowheads="1"/>
          </p:cNvSpPr>
          <p:nvPr/>
        </p:nvSpPr>
        <p:spPr bwMode="auto">
          <a:xfrm>
            <a:off x="251520" y="1844824"/>
            <a:ext cx="3312368"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lnSpc>
                <a:spcPct val="90000"/>
              </a:lnSpc>
              <a:buFont typeface="Monotype Sorts" pitchFamily="2" charset="2"/>
              <a:buNone/>
              <a:defRPr/>
            </a:pPr>
            <a:r>
              <a:rPr lang="en-US" sz="1600" dirty="0" smtClean="0">
                <a:solidFill>
                  <a:schemeClr val="tx2"/>
                </a:solidFill>
                <a:latin typeface="+mj-lt"/>
              </a:rPr>
              <a:t>1. Text preprocessing</a:t>
            </a:r>
          </a:p>
          <a:p>
            <a:pPr>
              <a:lnSpc>
                <a:spcPct val="90000"/>
              </a:lnSpc>
              <a:buFont typeface="Arial" panose="020B0604020202020204" pitchFamily="34" charset="0"/>
              <a:buChar char="•"/>
              <a:defRPr/>
            </a:pPr>
            <a:r>
              <a:rPr lang="en-US" sz="1400" dirty="0" smtClean="0">
                <a:solidFill>
                  <a:schemeClr val="tx2">
                    <a:lumMod val="75000"/>
                    <a:lumOff val="25000"/>
                  </a:schemeClr>
                </a:solidFill>
                <a:latin typeface="+mj-lt"/>
              </a:rPr>
              <a:t>Lexical</a:t>
            </a:r>
          </a:p>
          <a:p>
            <a:pPr>
              <a:lnSpc>
                <a:spcPct val="90000"/>
              </a:lnSpc>
              <a:buFont typeface="Arial" panose="020B0604020202020204" pitchFamily="34" charset="0"/>
              <a:buChar char="•"/>
              <a:defRPr/>
            </a:pPr>
            <a:r>
              <a:rPr lang="en-US" sz="1400" b="1" dirty="0" smtClean="0">
                <a:solidFill>
                  <a:schemeClr val="tx2">
                    <a:lumMod val="75000"/>
                    <a:lumOff val="25000"/>
                  </a:schemeClr>
                </a:solidFill>
                <a:latin typeface="+mj-lt"/>
              </a:rPr>
              <a:t>Syntactical, occasionally semantic</a:t>
            </a:r>
          </a:p>
          <a:p>
            <a:pPr marL="457200" lvl="1" indent="0">
              <a:lnSpc>
                <a:spcPct val="90000"/>
              </a:lnSpc>
              <a:buFontTx/>
              <a:buNone/>
              <a:defRPr/>
            </a:pPr>
            <a:endParaRPr lang="en-US" sz="1600" b="1" dirty="0">
              <a:latin typeface="+mj-lt"/>
            </a:endParaRPr>
          </a:p>
          <a:p>
            <a:pPr marL="0" indent="0">
              <a:lnSpc>
                <a:spcPct val="90000"/>
              </a:lnSpc>
              <a:buFont typeface="Monotype Sorts" pitchFamily="2" charset="2"/>
              <a:buNone/>
              <a:defRPr/>
            </a:pPr>
            <a:r>
              <a:rPr lang="en-US" sz="1600" dirty="0" smtClean="0">
                <a:solidFill>
                  <a:schemeClr val="tx2"/>
                </a:solidFill>
                <a:latin typeface="+mj-lt"/>
              </a:rPr>
              <a:t>2. Features </a:t>
            </a:r>
            <a:r>
              <a:rPr lang="en-US" sz="1600" dirty="0">
                <a:solidFill>
                  <a:schemeClr val="tx2"/>
                </a:solidFill>
                <a:latin typeface="+mj-lt"/>
              </a:rPr>
              <a:t>Generation </a:t>
            </a:r>
          </a:p>
          <a:p>
            <a:pPr>
              <a:lnSpc>
                <a:spcPct val="90000"/>
              </a:lnSpc>
              <a:buFont typeface="Arial" panose="020B0604020202020204" pitchFamily="34" charset="0"/>
              <a:buChar char="•"/>
              <a:defRPr/>
            </a:pPr>
            <a:r>
              <a:rPr lang="en-US" sz="1400" dirty="0">
                <a:solidFill>
                  <a:schemeClr val="tx2">
                    <a:lumMod val="75000"/>
                    <a:lumOff val="25000"/>
                  </a:schemeClr>
                </a:solidFill>
                <a:latin typeface="+mj-lt"/>
              </a:rPr>
              <a:t>Bag of words </a:t>
            </a:r>
          </a:p>
          <a:p>
            <a:pPr marL="457200" lvl="1" indent="0">
              <a:lnSpc>
                <a:spcPct val="90000"/>
              </a:lnSpc>
              <a:buFontTx/>
              <a:buNone/>
              <a:defRPr/>
            </a:pPr>
            <a:endParaRPr lang="en-US" sz="1600" b="1" dirty="0">
              <a:latin typeface="+mj-lt"/>
            </a:endParaRPr>
          </a:p>
          <a:p>
            <a:pPr marL="0" indent="0">
              <a:lnSpc>
                <a:spcPct val="90000"/>
              </a:lnSpc>
              <a:buNone/>
              <a:defRPr/>
            </a:pPr>
            <a:r>
              <a:rPr lang="en-US" sz="1600" dirty="0" smtClean="0">
                <a:solidFill>
                  <a:schemeClr val="tx2"/>
                </a:solidFill>
                <a:latin typeface="+mj-lt"/>
              </a:rPr>
              <a:t>3. Features </a:t>
            </a:r>
            <a:r>
              <a:rPr lang="en-US" sz="1600" dirty="0">
                <a:solidFill>
                  <a:schemeClr val="tx2"/>
                </a:solidFill>
                <a:latin typeface="+mj-lt"/>
              </a:rPr>
              <a:t>Selection</a:t>
            </a:r>
          </a:p>
          <a:p>
            <a:pPr marL="228600" lvl="1" indent="-228600">
              <a:lnSpc>
                <a:spcPct val="90000"/>
              </a:lnSpc>
              <a:spcBef>
                <a:spcPct val="0"/>
              </a:spcBef>
              <a:buClr>
                <a:srgbClr val="FC0128"/>
              </a:buClr>
              <a:buSzPct val="75000"/>
              <a:buFont typeface="Arial" panose="020B0604020202020204" pitchFamily="34" charset="0"/>
              <a:buChar char="•"/>
              <a:defRPr/>
            </a:pPr>
            <a:r>
              <a:rPr lang="en-US" sz="1400" dirty="0" smtClean="0">
                <a:solidFill>
                  <a:schemeClr val="tx2">
                    <a:lumMod val="75000"/>
                    <a:lumOff val="25000"/>
                  </a:schemeClr>
                </a:solidFill>
                <a:latin typeface="+mj-lt"/>
                <a:ea typeface="+mn-ea"/>
              </a:rPr>
              <a:t>Frequency, statistical based</a:t>
            </a:r>
            <a:endParaRPr lang="en-US" sz="1400" dirty="0">
              <a:solidFill>
                <a:schemeClr val="tx2">
                  <a:lumMod val="75000"/>
                  <a:lumOff val="25000"/>
                </a:schemeClr>
              </a:solidFill>
              <a:latin typeface="+mj-lt"/>
              <a:ea typeface="+mn-ea"/>
            </a:endParaRPr>
          </a:p>
          <a:p>
            <a:pPr marL="228600" lvl="1" indent="-228600">
              <a:lnSpc>
                <a:spcPct val="90000"/>
              </a:lnSpc>
              <a:spcBef>
                <a:spcPct val="0"/>
              </a:spcBef>
              <a:buClr>
                <a:srgbClr val="FC0128"/>
              </a:buClr>
              <a:buSzPct val="75000"/>
              <a:buFont typeface="Arial" panose="020B0604020202020204" pitchFamily="34" charset="0"/>
              <a:buChar char="•"/>
              <a:defRPr/>
            </a:pPr>
            <a:r>
              <a:rPr lang="en-US" sz="1400" dirty="0" smtClean="0">
                <a:solidFill>
                  <a:schemeClr val="tx2">
                    <a:lumMod val="75000"/>
                    <a:lumOff val="25000"/>
                  </a:schemeClr>
                </a:solidFill>
                <a:latin typeface="+mj-lt"/>
                <a:ea typeface="+mn-ea"/>
              </a:rPr>
              <a:t>Heuristic based </a:t>
            </a:r>
            <a:endParaRPr lang="en-US" sz="1400" dirty="0">
              <a:solidFill>
                <a:schemeClr val="tx2">
                  <a:lumMod val="75000"/>
                  <a:lumOff val="25000"/>
                </a:schemeClr>
              </a:solidFill>
              <a:latin typeface="+mj-lt"/>
              <a:ea typeface="+mn-ea"/>
            </a:endParaRPr>
          </a:p>
          <a:p>
            <a:pPr marL="457200" lvl="1" indent="0">
              <a:lnSpc>
                <a:spcPct val="90000"/>
              </a:lnSpc>
              <a:buFontTx/>
              <a:buNone/>
              <a:defRPr/>
            </a:pPr>
            <a:endParaRPr lang="en-US" sz="1600" b="1" dirty="0">
              <a:latin typeface="+mj-lt"/>
            </a:endParaRPr>
          </a:p>
          <a:p>
            <a:pPr marL="0" indent="0">
              <a:lnSpc>
                <a:spcPct val="90000"/>
              </a:lnSpc>
              <a:buNone/>
              <a:defRPr/>
            </a:pPr>
            <a:r>
              <a:rPr lang="en-US" sz="1600" dirty="0" smtClean="0">
                <a:solidFill>
                  <a:schemeClr val="tx2"/>
                </a:solidFill>
                <a:latin typeface="+mj-lt"/>
              </a:rPr>
              <a:t>4. Text </a:t>
            </a:r>
            <a:r>
              <a:rPr lang="en-US" sz="1600" dirty="0">
                <a:solidFill>
                  <a:schemeClr val="tx2"/>
                </a:solidFill>
                <a:latin typeface="+mj-lt"/>
              </a:rPr>
              <a:t>Mining</a:t>
            </a:r>
          </a:p>
          <a:p>
            <a:pPr marL="228600" lvl="1" indent="-228600">
              <a:lnSpc>
                <a:spcPct val="90000"/>
              </a:lnSpc>
              <a:spcBef>
                <a:spcPct val="0"/>
              </a:spcBef>
              <a:buClr>
                <a:srgbClr val="FC0128"/>
              </a:buClr>
              <a:buSzPct val="75000"/>
              <a:buFont typeface="Arial" panose="020B0604020202020204" pitchFamily="34" charset="0"/>
              <a:buChar char="•"/>
              <a:defRPr/>
            </a:pPr>
            <a:r>
              <a:rPr lang="en-US" sz="1400" dirty="0" smtClean="0">
                <a:solidFill>
                  <a:schemeClr val="tx2">
                    <a:lumMod val="75000"/>
                    <a:lumOff val="25000"/>
                  </a:schemeClr>
                </a:solidFill>
                <a:latin typeface="+mj-lt"/>
                <a:ea typeface="+mn-ea"/>
              </a:rPr>
              <a:t>Clustering</a:t>
            </a:r>
          </a:p>
          <a:p>
            <a:pPr marL="228600" lvl="1" indent="-228600">
              <a:lnSpc>
                <a:spcPct val="90000"/>
              </a:lnSpc>
              <a:spcBef>
                <a:spcPct val="0"/>
              </a:spcBef>
              <a:buClr>
                <a:srgbClr val="FC0128"/>
              </a:buClr>
              <a:buSzPct val="75000"/>
              <a:buFont typeface="Arial" panose="020B0604020202020204" pitchFamily="34" charset="0"/>
              <a:buChar char="•"/>
              <a:defRPr/>
            </a:pPr>
            <a:r>
              <a:rPr lang="en-US" sz="1400" dirty="0" smtClean="0">
                <a:solidFill>
                  <a:schemeClr val="tx2">
                    <a:lumMod val="75000"/>
                    <a:lumOff val="25000"/>
                  </a:schemeClr>
                </a:solidFill>
              </a:rPr>
              <a:t>Classification</a:t>
            </a:r>
            <a:endParaRPr lang="en-US" sz="1400" dirty="0">
              <a:solidFill>
                <a:schemeClr val="tx2">
                  <a:lumMod val="75000"/>
                  <a:lumOff val="25000"/>
                </a:schemeClr>
              </a:solidFill>
              <a:latin typeface="+mj-lt"/>
              <a:ea typeface="+mn-ea"/>
            </a:endParaRPr>
          </a:p>
          <a:p>
            <a:pPr marL="457200" lvl="1" indent="0">
              <a:lnSpc>
                <a:spcPct val="90000"/>
              </a:lnSpc>
              <a:buFontTx/>
              <a:buNone/>
              <a:defRPr/>
            </a:pPr>
            <a:endParaRPr lang="en-US" sz="1600" b="1" dirty="0">
              <a:latin typeface="+mj-lt"/>
            </a:endParaRPr>
          </a:p>
          <a:p>
            <a:pPr marL="0" indent="0">
              <a:lnSpc>
                <a:spcPct val="90000"/>
              </a:lnSpc>
              <a:buNone/>
              <a:defRPr/>
            </a:pPr>
            <a:r>
              <a:rPr lang="en-US" sz="1600" dirty="0" smtClean="0">
                <a:solidFill>
                  <a:schemeClr val="tx2"/>
                </a:solidFill>
                <a:latin typeface="+mj-lt"/>
              </a:rPr>
              <a:t>5. Analyzing </a:t>
            </a:r>
            <a:r>
              <a:rPr lang="en-US" sz="1600" dirty="0">
                <a:solidFill>
                  <a:schemeClr val="tx2"/>
                </a:solidFill>
                <a:latin typeface="+mj-lt"/>
              </a:rPr>
              <a:t>results</a:t>
            </a:r>
          </a:p>
          <a:p>
            <a:pPr marL="228600" lvl="1" indent="-228600">
              <a:lnSpc>
                <a:spcPct val="90000"/>
              </a:lnSpc>
              <a:spcBef>
                <a:spcPct val="0"/>
              </a:spcBef>
              <a:buClr>
                <a:srgbClr val="FC0128"/>
              </a:buClr>
              <a:buSzPct val="75000"/>
              <a:buFont typeface="Arial" panose="020B0604020202020204" pitchFamily="34" charset="0"/>
              <a:buChar char="•"/>
              <a:defRPr/>
            </a:pPr>
            <a:r>
              <a:rPr lang="en-US" sz="1400" dirty="0">
                <a:solidFill>
                  <a:schemeClr val="tx2">
                    <a:lumMod val="75000"/>
                    <a:lumOff val="25000"/>
                  </a:schemeClr>
                </a:solidFill>
                <a:latin typeface="+mj-lt"/>
                <a:ea typeface="+mn-ea"/>
              </a:rPr>
              <a:t>Mapping/Visualization</a:t>
            </a:r>
          </a:p>
          <a:p>
            <a:pPr marL="228600" lvl="1" indent="-228600">
              <a:lnSpc>
                <a:spcPct val="90000"/>
              </a:lnSpc>
              <a:spcBef>
                <a:spcPct val="0"/>
              </a:spcBef>
              <a:buClr>
                <a:srgbClr val="FC0128"/>
              </a:buClr>
              <a:buSzPct val="75000"/>
              <a:buFont typeface="Arial" panose="020B0604020202020204" pitchFamily="34" charset="0"/>
              <a:buChar char="•"/>
              <a:defRPr/>
            </a:pPr>
            <a:r>
              <a:rPr lang="en-US" sz="1400" dirty="0">
                <a:solidFill>
                  <a:schemeClr val="tx2">
                    <a:lumMod val="75000"/>
                    <a:lumOff val="25000"/>
                  </a:schemeClr>
                </a:solidFill>
                <a:latin typeface="+mj-lt"/>
                <a:ea typeface="+mn-ea"/>
              </a:rPr>
              <a:t>Result </a:t>
            </a:r>
            <a:r>
              <a:rPr lang="en-US" sz="1400" dirty="0" smtClean="0">
                <a:solidFill>
                  <a:schemeClr val="tx2">
                    <a:lumMod val="75000"/>
                    <a:lumOff val="25000"/>
                  </a:schemeClr>
                </a:solidFill>
                <a:latin typeface="+mj-lt"/>
                <a:ea typeface="+mn-ea"/>
              </a:rPr>
              <a:t>interpretation</a:t>
            </a:r>
            <a:endParaRPr lang="en-US" sz="1400" dirty="0">
              <a:solidFill>
                <a:schemeClr val="tx2">
                  <a:lumMod val="75000"/>
                  <a:lumOff val="25000"/>
                </a:schemeClr>
              </a:solidFill>
              <a:latin typeface="+mj-lt"/>
              <a:ea typeface="+mn-ea"/>
            </a:endParaRPr>
          </a:p>
        </p:txBody>
      </p:sp>
      <p:sp>
        <p:nvSpPr>
          <p:cNvPr id="7" name="TextBox 1"/>
          <p:cNvSpPr txBox="1"/>
          <p:nvPr/>
        </p:nvSpPr>
        <p:spPr>
          <a:xfrm>
            <a:off x="3823494" y="5572125"/>
            <a:ext cx="4098925" cy="400050"/>
          </a:xfrm>
          <a:prstGeom prst="rect">
            <a:avLst/>
          </a:prstGeom>
          <a:noFill/>
        </p:spPr>
        <p:txBody>
          <a:bodyPr wrap="none">
            <a:spAutoFit/>
          </a:bodyPr>
          <a:lstStyle>
            <a:defPPr>
              <a:defRPr lang="fr-FR"/>
            </a:defPPr>
            <a:lvl1pPr algn="ctr" rtl="0" eaLnBrk="0" fontAlgn="base" hangingPunct="0">
              <a:spcBef>
                <a:spcPct val="0"/>
              </a:spcBef>
              <a:spcAft>
                <a:spcPct val="0"/>
              </a:spcAft>
              <a:defRPr sz="1200" i="1" kern="1200">
                <a:solidFill>
                  <a:schemeClr val="tx1"/>
                </a:solidFill>
                <a:latin typeface="Times New Roman" panose="02020603050405020304" pitchFamily="18" charset="0"/>
                <a:ea typeface="+mn-ea"/>
                <a:cs typeface="+mn-cs"/>
              </a:defRPr>
            </a:lvl1pPr>
            <a:lvl2pPr marL="457200" algn="ctr" rtl="0" eaLnBrk="0" fontAlgn="base" hangingPunct="0">
              <a:spcBef>
                <a:spcPct val="0"/>
              </a:spcBef>
              <a:spcAft>
                <a:spcPct val="0"/>
              </a:spcAft>
              <a:defRPr sz="1200" i="1" kern="1200">
                <a:solidFill>
                  <a:schemeClr val="tx1"/>
                </a:solidFill>
                <a:latin typeface="Times New Roman" panose="02020603050405020304" pitchFamily="18" charset="0"/>
                <a:ea typeface="+mn-ea"/>
                <a:cs typeface="+mn-cs"/>
              </a:defRPr>
            </a:lvl2pPr>
            <a:lvl3pPr marL="914400" algn="ctr" rtl="0" eaLnBrk="0" fontAlgn="base" hangingPunct="0">
              <a:spcBef>
                <a:spcPct val="0"/>
              </a:spcBef>
              <a:spcAft>
                <a:spcPct val="0"/>
              </a:spcAft>
              <a:defRPr sz="1200" i="1" kern="1200">
                <a:solidFill>
                  <a:schemeClr val="tx1"/>
                </a:solidFill>
                <a:latin typeface="Times New Roman" panose="02020603050405020304" pitchFamily="18" charset="0"/>
                <a:ea typeface="+mn-ea"/>
                <a:cs typeface="+mn-cs"/>
              </a:defRPr>
            </a:lvl3pPr>
            <a:lvl4pPr marL="1371600" algn="ctr" rtl="0" eaLnBrk="0" fontAlgn="base" hangingPunct="0">
              <a:spcBef>
                <a:spcPct val="0"/>
              </a:spcBef>
              <a:spcAft>
                <a:spcPct val="0"/>
              </a:spcAft>
              <a:defRPr sz="1200" i="1" kern="1200">
                <a:solidFill>
                  <a:schemeClr val="tx1"/>
                </a:solidFill>
                <a:latin typeface="Times New Roman" panose="02020603050405020304" pitchFamily="18" charset="0"/>
                <a:ea typeface="+mn-ea"/>
                <a:cs typeface="+mn-cs"/>
              </a:defRPr>
            </a:lvl4pPr>
            <a:lvl5pPr marL="1828800" algn="ctr" rtl="0" eaLnBrk="0" fontAlgn="base" hangingPunct="0">
              <a:spcBef>
                <a:spcPct val="0"/>
              </a:spcBef>
              <a:spcAft>
                <a:spcPct val="0"/>
              </a:spcAft>
              <a:defRPr sz="1200" i="1" kern="1200">
                <a:solidFill>
                  <a:schemeClr val="tx1"/>
                </a:solidFill>
                <a:latin typeface="Times New Roman" panose="02020603050405020304" pitchFamily="18" charset="0"/>
                <a:ea typeface="+mn-ea"/>
                <a:cs typeface="+mn-cs"/>
              </a:defRPr>
            </a:lvl5pPr>
            <a:lvl6pPr marL="2286000" algn="l" defTabSz="914400" rtl="0" eaLnBrk="1" latinLnBrk="0" hangingPunct="1">
              <a:defRPr sz="1200" i="1" kern="1200">
                <a:solidFill>
                  <a:schemeClr val="tx1"/>
                </a:solidFill>
                <a:latin typeface="Times New Roman" panose="02020603050405020304" pitchFamily="18" charset="0"/>
                <a:ea typeface="+mn-ea"/>
                <a:cs typeface="+mn-cs"/>
              </a:defRPr>
            </a:lvl6pPr>
            <a:lvl7pPr marL="2743200" algn="l" defTabSz="914400" rtl="0" eaLnBrk="1" latinLnBrk="0" hangingPunct="1">
              <a:defRPr sz="1200" i="1" kern="1200">
                <a:solidFill>
                  <a:schemeClr val="tx1"/>
                </a:solidFill>
                <a:latin typeface="Times New Roman" panose="02020603050405020304" pitchFamily="18" charset="0"/>
                <a:ea typeface="+mn-ea"/>
                <a:cs typeface="+mn-cs"/>
              </a:defRPr>
            </a:lvl7pPr>
            <a:lvl8pPr marL="3200400" algn="l" defTabSz="914400" rtl="0" eaLnBrk="1" latinLnBrk="0" hangingPunct="1">
              <a:defRPr sz="1200" i="1" kern="1200">
                <a:solidFill>
                  <a:schemeClr val="tx1"/>
                </a:solidFill>
                <a:latin typeface="Times New Roman" panose="02020603050405020304" pitchFamily="18" charset="0"/>
                <a:ea typeface="+mn-ea"/>
                <a:cs typeface="+mn-cs"/>
              </a:defRPr>
            </a:lvl8pPr>
            <a:lvl9pPr marL="3657600" algn="l" defTabSz="914400" rtl="0" eaLnBrk="1" latinLnBrk="0" hangingPunct="1">
              <a:defRPr sz="1200" i="1" kern="1200">
                <a:solidFill>
                  <a:schemeClr val="tx1"/>
                </a:solidFill>
                <a:latin typeface="Times New Roman" panose="02020603050405020304" pitchFamily="18" charset="0"/>
                <a:ea typeface="+mn-ea"/>
                <a:cs typeface="+mn-cs"/>
              </a:defRPr>
            </a:lvl9pPr>
          </a:lstStyle>
          <a:p>
            <a:pPr>
              <a:defRPr/>
            </a:pPr>
            <a:r>
              <a:rPr lang="en-US" sz="2000" b="1" dirty="0">
                <a:latin typeface="+mj-lt"/>
                <a:cs typeface="Times New Roman" charset="0"/>
              </a:rPr>
              <a:t>Iterative and interactive process</a:t>
            </a:r>
          </a:p>
        </p:txBody>
      </p:sp>
      <p:pic>
        <p:nvPicPr>
          <p:cNvPr id="4" name="Picture 3"/>
          <p:cNvPicPr>
            <a:picLocks noChangeAspect="1"/>
          </p:cNvPicPr>
          <p:nvPr/>
        </p:nvPicPr>
        <p:blipFill>
          <a:blip r:embed="rId2"/>
          <a:stretch>
            <a:fillRect/>
          </a:stretch>
        </p:blipFill>
        <p:spPr>
          <a:xfrm>
            <a:off x="3131840" y="1245767"/>
            <a:ext cx="5810250" cy="4114800"/>
          </a:xfrm>
          <a:prstGeom prst="rect">
            <a:avLst/>
          </a:prstGeom>
        </p:spPr>
      </p:pic>
    </p:spTree>
    <p:extLst>
      <p:ext uri="{BB962C8B-B14F-4D97-AF65-F5344CB8AC3E}">
        <p14:creationId xmlns:p14="http://schemas.microsoft.com/office/powerpoint/2010/main" val="33656476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58130" y="332656"/>
            <a:ext cx="8459788" cy="608013"/>
          </a:xfrm>
        </p:spPr>
        <p:txBody>
          <a:bodyPr/>
          <a:lstStyle/>
          <a:p>
            <a:r>
              <a:rPr lang="en-US" dirty="0" smtClean="0"/>
              <a:t> K-Means Clustering example contd…</a:t>
            </a:r>
            <a:endParaRPr lang="en-US" dirty="0"/>
          </a:p>
        </p:txBody>
      </p:sp>
      <p:sp>
        <p:nvSpPr>
          <p:cNvPr id="12" name="TextBox 11"/>
          <p:cNvSpPr txBox="1"/>
          <p:nvPr/>
        </p:nvSpPr>
        <p:spPr>
          <a:xfrm>
            <a:off x="5508104" y="1340768"/>
            <a:ext cx="3096344" cy="2677656"/>
          </a:xfrm>
          <a:prstGeom prst="rect">
            <a:avLst/>
          </a:prstGeom>
          <a:noFill/>
        </p:spPr>
        <p:txBody>
          <a:bodyPr wrap="square" rtlCol="0">
            <a:spAutoFit/>
          </a:bodyPr>
          <a:lstStyle/>
          <a:p>
            <a:r>
              <a:rPr lang="en-US" b="0" dirty="0">
                <a:solidFill>
                  <a:schemeClr val="tx2"/>
                </a:solidFill>
              </a:rPr>
              <a:t>Iterative Step </a:t>
            </a:r>
            <a:r>
              <a:rPr lang="en-US" b="0" dirty="0" smtClean="0">
                <a:solidFill>
                  <a:schemeClr val="tx2"/>
                </a:solidFill>
              </a:rPr>
              <a:t>2</a:t>
            </a:r>
          </a:p>
          <a:p>
            <a:endParaRPr lang="en-US" b="0" dirty="0">
              <a:solidFill>
                <a:schemeClr val="tx2"/>
              </a:solidFill>
            </a:endParaRPr>
          </a:p>
          <a:p>
            <a:r>
              <a:rPr lang="en-US" b="0" dirty="0">
                <a:solidFill>
                  <a:schemeClr val="tx2"/>
                </a:solidFill>
              </a:rPr>
              <a:t>• Change the cluster</a:t>
            </a:r>
          </a:p>
          <a:p>
            <a:r>
              <a:rPr lang="en-US" b="0" dirty="0">
                <a:solidFill>
                  <a:schemeClr val="tx2"/>
                </a:solidFill>
              </a:rPr>
              <a:t>center to the average </a:t>
            </a:r>
            <a:r>
              <a:rPr lang="en-US" b="0" dirty="0" smtClean="0">
                <a:solidFill>
                  <a:schemeClr val="tx2"/>
                </a:solidFill>
              </a:rPr>
              <a:t>of the </a:t>
            </a:r>
            <a:r>
              <a:rPr lang="en-US" b="0" dirty="0">
                <a:solidFill>
                  <a:schemeClr val="tx2"/>
                </a:solidFill>
              </a:rPr>
              <a:t>assigned </a:t>
            </a:r>
            <a:r>
              <a:rPr lang="en-US" b="0" dirty="0" smtClean="0">
                <a:solidFill>
                  <a:schemeClr val="tx2"/>
                </a:solidFill>
              </a:rPr>
              <a:t>points (adjust synaptic weights)</a:t>
            </a:r>
            <a:endParaRPr lang="en-US" dirty="0">
              <a:solidFill>
                <a:schemeClr val="tx2"/>
              </a:solidFill>
            </a:endParaRPr>
          </a:p>
        </p:txBody>
      </p:sp>
      <p:pic>
        <p:nvPicPr>
          <p:cNvPr id="3" name="Picture 2"/>
          <p:cNvPicPr>
            <a:picLocks noChangeAspect="1"/>
          </p:cNvPicPr>
          <p:nvPr/>
        </p:nvPicPr>
        <p:blipFill>
          <a:blip r:embed="rId2"/>
          <a:stretch>
            <a:fillRect/>
          </a:stretch>
        </p:blipFill>
        <p:spPr>
          <a:xfrm>
            <a:off x="179512" y="1196752"/>
            <a:ext cx="4608512" cy="4507348"/>
          </a:xfrm>
          <a:prstGeom prst="rect">
            <a:avLst/>
          </a:prstGeom>
        </p:spPr>
      </p:pic>
    </p:spTree>
    <p:extLst>
      <p:ext uri="{BB962C8B-B14F-4D97-AF65-F5344CB8AC3E}">
        <p14:creationId xmlns:p14="http://schemas.microsoft.com/office/powerpoint/2010/main" val="36304142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39552" y="188640"/>
            <a:ext cx="8459788" cy="608013"/>
          </a:xfrm>
        </p:spPr>
        <p:txBody>
          <a:bodyPr/>
          <a:lstStyle/>
          <a:p>
            <a:r>
              <a:rPr lang="en-US" dirty="0" smtClean="0"/>
              <a:t> K-Means Clustering example contd…</a:t>
            </a:r>
            <a:endParaRPr lang="en-US" dirty="0"/>
          </a:p>
        </p:txBody>
      </p:sp>
      <p:sp>
        <p:nvSpPr>
          <p:cNvPr id="12" name="TextBox 11"/>
          <p:cNvSpPr txBox="1"/>
          <p:nvPr/>
        </p:nvSpPr>
        <p:spPr>
          <a:xfrm>
            <a:off x="5508104" y="1340768"/>
            <a:ext cx="3096344" cy="2308324"/>
          </a:xfrm>
          <a:prstGeom prst="rect">
            <a:avLst/>
          </a:prstGeom>
          <a:noFill/>
        </p:spPr>
        <p:txBody>
          <a:bodyPr wrap="square" rtlCol="0">
            <a:spAutoFit/>
          </a:bodyPr>
          <a:lstStyle/>
          <a:p>
            <a:r>
              <a:rPr lang="en-US" b="0" dirty="0" smtClean="0">
                <a:solidFill>
                  <a:schemeClr val="tx2"/>
                </a:solidFill>
              </a:rPr>
              <a:t>Step 1 and step 2 are run iteratively unless the cluster centers converge at  a point and no longer move.</a:t>
            </a:r>
            <a:endParaRPr lang="en-US" dirty="0">
              <a:solidFill>
                <a:schemeClr val="tx2"/>
              </a:solidFill>
            </a:endParaRPr>
          </a:p>
        </p:txBody>
      </p:sp>
      <p:pic>
        <p:nvPicPr>
          <p:cNvPr id="2" name="Picture 1"/>
          <p:cNvPicPr>
            <a:picLocks noChangeAspect="1"/>
          </p:cNvPicPr>
          <p:nvPr/>
        </p:nvPicPr>
        <p:blipFill>
          <a:blip r:embed="rId2"/>
          <a:stretch>
            <a:fillRect/>
          </a:stretch>
        </p:blipFill>
        <p:spPr>
          <a:xfrm>
            <a:off x="179512" y="989789"/>
            <a:ext cx="4824536" cy="4527443"/>
          </a:xfrm>
          <a:prstGeom prst="rect">
            <a:avLst/>
          </a:prstGeom>
        </p:spPr>
      </p:pic>
    </p:spTree>
    <p:extLst>
      <p:ext uri="{BB962C8B-B14F-4D97-AF65-F5344CB8AC3E}">
        <p14:creationId xmlns:p14="http://schemas.microsoft.com/office/powerpoint/2010/main" val="39205061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684212" y="188640"/>
            <a:ext cx="8459788" cy="608013"/>
          </a:xfrm>
        </p:spPr>
        <p:txBody>
          <a:bodyPr/>
          <a:lstStyle/>
          <a:p>
            <a:r>
              <a:rPr lang="en-US" dirty="0" smtClean="0"/>
              <a:t> K-Means Clustering example contd…</a:t>
            </a:r>
            <a:endParaRPr lang="en-US" dirty="0"/>
          </a:p>
        </p:txBody>
      </p:sp>
      <p:pic>
        <p:nvPicPr>
          <p:cNvPr id="3" name="Picture 2"/>
          <p:cNvPicPr>
            <a:picLocks noChangeAspect="1"/>
          </p:cNvPicPr>
          <p:nvPr/>
        </p:nvPicPr>
        <p:blipFill>
          <a:blip r:embed="rId2"/>
          <a:stretch>
            <a:fillRect/>
          </a:stretch>
        </p:blipFill>
        <p:spPr>
          <a:xfrm>
            <a:off x="179512" y="1124744"/>
            <a:ext cx="4860032" cy="4339953"/>
          </a:xfrm>
          <a:prstGeom prst="rect">
            <a:avLst/>
          </a:prstGeom>
        </p:spPr>
      </p:pic>
      <p:sp>
        <p:nvSpPr>
          <p:cNvPr id="4" name="TextBox 3"/>
          <p:cNvSpPr txBox="1"/>
          <p:nvPr/>
        </p:nvSpPr>
        <p:spPr>
          <a:xfrm>
            <a:off x="5220072" y="1268760"/>
            <a:ext cx="3456384" cy="1569660"/>
          </a:xfrm>
          <a:prstGeom prst="rect">
            <a:avLst/>
          </a:prstGeom>
          <a:noFill/>
        </p:spPr>
        <p:txBody>
          <a:bodyPr wrap="square" rtlCol="0">
            <a:spAutoFit/>
          </a:bodyPr>
          <a:lstStyle/>
          <a:p>
            <a:r>
              <a:rPr lang="en-US" b="0" dirty="0" smtClean="0">
                <a:solidFill>
                  <a:schemeClr val="tx2"/>
                </a:solidFill>
              </a:rPr>
              <a:t>Cluster centers still not converged, so we go ahead and iterate even more</a:t>
            </a:r>
            <a:endParaRPr lang="en-US" b="0" dirty="0">
              <a:solidFill>
                <a:schemeClr val="tx2"/>
              </a:solidFill>
            </a:endParaRPr>
          </a:p>
        </p:txBody>
      </p:sp>
    </p:spTree>
    <p:extLst>
      <p:ext uri="{BB962C8B-B14F-4D97-AF65-F5344CB8AC3E}">
        <p14:creationId xmlns:p14="http://schemas.microsoft.com/office/powerpoint/2010/main" val="42079410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684212" y="332656"/>
            <a:ext cx="8459788" cy="608013"/>
          </a:xfrm>
        </p:spPr>
        <p:txBody>
          <a:bodyPr/>
          <a:lstStyle/>
          <a:p>
            <a:r>
              <a:rPr lang="en-US" dirty="0" smtClean="0"/>
              <a:t> K-Means Clustering example contd…</a:t>
            </a:r>
            <a:endParaRPr lang="en-US" dirty="0"/>
          </a:p>
        </p:txBody>
      </p:sp>
      <p:pic>
        <p:nvPicPr>
          <p:cNvPr id="2" name="Picture 1"/>
          <p:cNvPicPr>
            <a:picLocks noChangeAspect="1"/>
          </p:cNvPicPr>
          <p:nvPr/>
        </p:nvPicPr>
        <p:blipFill>
          <a:blip r:embed="rId2"/>
          <a:stretch>
            <a:fillRect/>
          </a:stretch>
        </p:blipFill>
        <p:spPr>
          <a:xfrm>
            <a:off x="1475656" y="1124744"/>
            <a:ext cx="5834004" cy="4723372"/>
          </a:xfrm>
          <a:prstGeom prst="rect">
            <a:avLst/>
          </a:prstGeom>
        </p:spPr>
      </p:pic>
    </p:spTree>
    <p:extLst>
      <p:ext uri="{BB962C8B-B14F-4D97-AF65-F5344CB8AC3E}">
        <p14:creationId xmlns:p14="http://schemas.microsoft.com/office/powerpoint/2010/main" val="41298157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7544" y="260648"/>
            <a:ext cx="8459788" cy="608013"/>
          </a:xfrm>
        </p:spPr>
        <p:txBody>
          <a:bodyPr/>
          <a:lstStyle/>
          <a:p>
            <a:r>
              <a:rPr lang="en-US" dirty="0" smtClean="0"/>
              <a:t> K-Means Clustering example contd….</a:t>
            </a:r>
            <a:endParaRPr lang="en-US" dirty="0"/>
          </a:p>
        </p:txBody>
      </p:sp>
      <p:pic>
        <p:nvPicPr>
          <p:cNvPr id="3" name="Picture 2"/>
          <p:cNvPicPr>
            <a:picLocks noChangeAspect="1"/>
          </p:cNvPicPr>
          <p:nvPr/>
        </p:nvPicPr>
        <p:blipFill>
          <a:blip r:embed="rId2"/>
          <a:stretch>
            <a:fillRect/>
          </a:stretch>
        </p:blipFill>
        <p:spPr>
          <a:xfrm>
            <a:off x="251520" y="1052736"/>
            <a:ext cx="4968552" cy="4507348"/>
          </a:xfrm>
          <a:prstGeom prst="rect">
            <a:avLst/>
          </a:prstGeom>
        </p:spPr>
      </p:pic>
      <p:sp>
        <p:nvSpPr>
          <p:cNvPr id="4" name="TextBox 3"/>
          <p:cNvSpPr txBox="1"/>
          <p:nvPr/>
        </p:nvSpPr>
        <p:spPr>
          <a:xfrm>
            <a:off x="5580112" y="1052736"/>
            <a:ext cx="3168352" cy="2308324"/>
          </a:xfrm>
          <a:prstGeom prst="rect">
            <a:avLst/>
          </a:prstGeom>
          <a:noFill/>
        </p:spPr>
        <p:txBody>
          <a:bodyPr wrap="square" rtlCol="0">
            <a:spAutoFit/>
          </a:bodyPr>
          <a:lstStyle/>
          <a:p>
            <a:r>
              <a:rPr lang="en-US" b="0" dirty="0" smtClean="0">
                <a:solidFill>
                  <a:schemeClr val="tx2"/>
                </a:solidFill>
              </a:rPr>
              <a:t>Finally after multiple iterations, we reach a stage where the cluster centers converge and look like this.</a:t>
            </a:r>
            <a:endParaRPr lang="en-US" b="0" dirty="0">
              <a:solidFill>
                <a:schemeClr val="tx2"/>
              </a:solidFill>
            </a:endParaRPr>
          </a:p>
        </p:txBody>
      </p:sp>
    </p:spTree>
    <p:extLst>
      <p:ext uri="{BB962C8B-B14F-4D97-AF65-F5344CB8AC3E}">
        <p14:creationId xmlns:p14="http://schemas.microsoft.com/office/powerpoint/2010/main" val="33752088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764704"/>
            <a:ext cx="7848872" cy="3539430"/>
          </a:xfrm>
          <a:prstGeom prst="rect">
            <a:avLst/>
          </a:prstGeom>
          <a:noFill/>
        </p:spPr>
        <p:txBody>
          <a:bodyPr wrap="square" rtlCol="0">
            <a:spAutoFit/>
          </a:bodyPr>
          <a:lstStyle/>
          <a:p>
            <a:pPr marL="342900" indent="-342900">
              <a:buFont typeface="Arial" panose="020B0604020202020204" pitchFamily="34" charset="0"/>
              <a:buChar char="•"/>
            </a:pPr>
            <a:r>
              <a:rPr lang="en-US" sz="1400" b="0" dirty="0">
                <a:solidFill>
                  <a:schemeClr val="tx2"/>
                </a:solidFill>
              </a:rPr>
              <a:t>K-means is extremely </a:t>
            </a:r>
            <a:r>
              <a:rPr lang="en-US" sz="1400" b="0" dirty="0">
                <a:solidFill>
                  <a:schemeClr val="accent2"/>
                </a:solidFill>
              </a:rPr>
              <a:t>sensitive to cluster center </a:t>
            </a:r>
            <a:r>
              <a:rPr lang="en-US" sz="1400" b="0" dirty="0" smtClean="0">
                <a:solidFill>
                  <a:schemeClr val="accent2"/>
                </a:solidFill>
              </a:rPr>
              <a:t>initialization</a:t>
            </a:r>
            <a:r>
              <a:rPr lang="en-US" sz="1400" b="0" dirty="0" smtClean="0">
                <a:solidFill>
                  <a:schemeClr val="tx2"/>
                </a:solidFill>
              </a:rPr>
              <a:t>.</a:t>
            </a:r>
          </a:p>
          <a:p>
            <a:pPr marL="342900" indent="-342900">
              <a:buFont typeface="Arial" panose="020B0604020202020204" pitchFamily="34" charset="0"/>
              <a:buChar char="•"/>
            </a:pPr>
            <a:endParaRPr lang="en-US" sz="1400" b="0" dirty="0">
              <a:solidFill>
                <a:schemeClr val="tx2"/>
              </a:solidFill>
            </a:endParaRPr>
          </a:p>
          <a:p>
            <a:pPr marL="342900" indent="-342900">
              <a:buFont typeface="Arial" panose="020B0604020202020204" pitchFamily="34" charset="0"/>
              <a:buChar char="•"/>
            </a:pPr>
            <a:r>
              <a:rPr lang="en-US" sz="1400" b="0" dirty="0">
                <a:solidFill>
                  <a:srgbClr val="C00000"/>
                </a:solidFill>
              </a:rPr>
              <a:t>Bad initialization can lead </a:t>
            </a:r>
            <a:r>
              <a:rPr lang="en-US" sz="1400" b="0" dirty="0" smtClean="0">
                <a:solidFill>
                  <a:srgbClr val="C00000"/>
                </a:solidFill>
              </a:rPr>
              <a:t>to</a:t>
            </a:r>
            <a:r>
              <a:rPr lang="en-US" sz="1400" b="0" dirty="0" smtClean="0">
                <a:solidFill>
                  <a:schemeClr val="tx2"/>
                </a:solidFill>
              </a:rPr>
              <a:t>:</a:t>
            </a:r>
          </a:p>
          <a:p>
            <a:endParaRPr lang="en-US" sz="1400" b="0" dirty="0">
              <a:solidFill>
                <a:schemeClr val="tx2"/>
              </a:solidFill>
            </a:endParaRPr>
          </a:p>
          <a:p>
            <a:r>
              <a:rPr lang="en-US" sz="1400" b="0" dirty="0" smtClean="0">
                <a:solidFill>
                  <a:schemeClr val="tx2"/>
                </a:solidFill>
              </a:rPr>
              <a:t>     - Poor </a:t>
            </a:r>
            <a:r>
              <a:rPr lang="en-US" sz="1400" b="0" dirty="0">
                <a:solidFill>
                  <a:schemeClr val="tx2"/>
                </a:solidFill>
              </a:rPr>
              <a:t>convergence speed</a:t>
            </a:r>
          </a:p>
          <a:p>
            <a:r>
              <a:rPr lang="en-US" sz="1400" b="0" dirty="0" smtClean="0">
                <a:solidFill>
                  <a:schemeClr val="tx2"/>
                </a:solidFill>
              </a:rPr>
              <a:t>     - Bad </a:t>
            </a:r>
            <a:r>
              <a:rPr lang="en-US" sz="1400" b="0" dirty="0">
                <a:solidFill>
                  <a:schemeClr val="tx2"/>
                </a:solidFill>
              </a:rPr>
              <a:t>overall </a:t>
            </a:r>
            <a:r>
              <a:rPr lang="en-US" sz="1400" b="0" dirty="0" smtClean="0">
                <a:solidFill>
                  <a:schemeClr val="tx2"/>
                </a:solidFill>
              </a:rPr>
              <a:t>clustering</a:t>
            </a:r>
          </a:p>
          <a:p>
            <a:pPr marL="342900" indent="-342900">
              <a:buFont typeface="Arial" panose="020B0604020202020204" pitchFamily="34" charset="0"/>
              <a:buChar char="•"/>
            </a:pPr>
            <a:endParaRPr lang="en-US" sz="1400" b="0" dirty="0">
              <a:solidFill>
                <a:schemeClr val="tx2"/>
              </a:solidFill>
            </a:endParaRPr>
          </a:p>
          <a:p>
            <a:pPr marL="342900" indent="-342900">
              <a:buFont typeface="Arial" panose="020B0604020202020204" pitchFamily="34" charset="0"/>
              <a:buChar char="•"/>
            </a:pPr>
            <a:r>
              <a:rPr lang="en-US" sz="1400" b="0" dirty="0">
                <a:solidFill>
                  <a:srgbClr val="C00000"/>
                </a:solidFill>
              </a:rPr>
              <a:t>Safeguarding measures</a:t>
            </a:r>
            <a:r>
              <a:rPr lang="en-US" sz="1400" b="0" dirty="0" smtClean="0">
                <a:solidFill>
                  <a:schemeClr val="tx2"/>
                </a:solidFill>
              </a:rPr>
              <a:t>:</a:t>
            </a:r>
          </a:p>
          <a:p>
            <a:pPr marL="342900" indent="-342900">
              <a:buFont typeface="Arial" panose="020B0604020202020204" pitchFamily="34" charset="0"/>
              <a:buChar char="•"/>
            </a:pPr>
            <a:endParaRPr lang="en-US" sz="1400" b="0" dirty="0">
              <a:solidFill>
                <a:schemeClr val="tx2"/>
              </a:solidFill>
            </a:endParaRPr>
          </a:p>
          <a:p>
            <a:r>
              <a:rPr lang="en-US" sz="1400" b="0" dirty="0" smtClean="0">
                <a:solidFill>
                  <a:schemeClr val="tx2"/>
                </a:solidFill>
              </a:rPr>
              <a:t>     - Choose </a:t>
            </a:r>
            <a:r>
              <a:rPr lang="en-US" sz="1400" b="0" dirty="0">
                <a:solidFill>
                  <a:schemeClr val="tx2"/>
                </a:solidFill>
              </a:rPr>
              <a:t>first center as one of the examples, second which is </a:t>
            </a:r>
            <a:r>
              <a:rPr lang="en-US" sz="1400" b="0" dirty="0" smtClean="0">
                <a:solidFill>
                  <a:schemeClr val="tx2"/>
                </a:solidFill>
              </a:rPr>
              <a:t> the farthest from the </a:t>
            </a:r>
            <a:r>
              <a:rPr lang="en-US" sz="1400" b="0" dirty="0">
                <a:solidFill>
                  <a:schemeClr val="tx2"/>
                </a:solidFill>
              </a:rPr>
              <a:t>first, third which is the farthest from both, and so on.</a:t>
            </a:r>
          </a:p>
          <a:p>
            <a:r>
              <a:rPr lang="en-US" sz="1400" b="0" dirty="0" smtClean="0">
                <a:solidFill>
                  <a:schemeClr val="tx2"/>
                </a:solidFill>
              </a:rPr>
              <a:t>     - Try </a:t>
            </a:r>
            <a:r>
              <a:rPr lang="en-US" sz="1400" b="0" dirty="0">
                <a:solidFill>
                  <a:schemeClr val="tx2"/>
                </a:solidFill>
              </a:rPr>
              <a:t>multiple initializations and choose the best </a:t>
            </a:r>
            <a:r>
              <a:rPr lang="en-US" sz="1400" b="0" dirty="0" smtClean="0">
                <a:solidFill>
                  <a:schemeClr val="tx2"/>
                </a:solidFill>
              </a:rPr>
              <a:t>result</a:t>
            </a:r>
          </a:p>
          <a:p>
            <a:pPr marL="342900" indent="-342900">
              <a:buFont typeface="Arial" panose="020B0604020202020204" pitchFamily="34" charset="0"/>
              <a:buChar char="•"/>
            </a:pPr>
            <a:endParaRPr lang="en-US" sz="1400" b="0" dirty="0">
              <a:solidFill>
                <a:schemeClr val="tx2"/>
              </a:solidFill>
            </a:endParaRPr>
          </a:p>
          <a:p>
            <a:r>
              <a:rPr lang="en-US" sz="1400" b="0" dirty="0" smtClean="0">
                <a:solidFill>
                  <a:schemeClr val="tx2"/>
                </a:solidFill>
              </a:rPr>
              <a:t>     - Other </a:t>
            </a:r>
            <a:r>
              <a:rPr lang="en-US" sz="1400" b="0" dirty="0">
                <a:solidFill>
                  <a:schemeClr val="tx2"/>
                </a:solidFill>
              </a:rPr>
              <a:t>smarter initialization schemes (e.g., look at the K-means++ </a:t>
            </a:r>
            <a:r>
              <a:rPr lang="en-US" sz="1400" b="0" dirty="0" smtClean="0">
                <a:solidFill>
                  <a:schemeClr val="tx2"/>
                </a:solidFill>
              </a:rPr>
              <a:t>algorithm by </a:t>
            </a:r>
            <a:r>
              <a:rPr lang="en-US" sz="1400" b="0" dirty="0">
                <a:solidFill>
                  <a:schemeClr val="tx2"/>
                </a:solidFill>
              </a:rPr>
              <a:t>Arthur and </a:t>
            </a:r>
            <a:r>
              <a:rPr lang="en-US" sz="1400" b="0" dirty="0" err="1">
                <a:solidFill>
                  <a:schemeClr val="tx2"/>
                </a:solidFill>
              </a:rPr>
              <a:t>Vassilvitskii</a:t>
            </a:r>
            <a:r>
              <a:rPr lang="en-US" sz="1400" b="0" dirty="0">
                <a:solidFill>
                  <a:schemeClr val="tx2"/>
                </a:solidFill>
              </a:rPr>
              <a:t>)</a:t>
            </a:r>
          </a:p>
          <a:p>
            <a:pPr marL="342900" indent="-342900">
              <a:buFont typeface="Arial" panose="020B0604020202020204" pitchFamily="34" charset="0"/>
              <a:buChar char="•"/>
            </a:pPr>
            <a:endParaRPr lang="en-US" sz="1400" dirty="0">
              <a:solidFill>
                <a:schemeClr val="tx2"/>
              </a:solidFill>
            </a:endParaRPr>
          </a:p>
        </p:txBody>
      </p:sp>
      <p:sp>
        <p:nvSpPr>
          <p:cNvPr id="3" name="Title 2"/>
          <p:cNvSpPr>
            <a:spLocks noGrp="1"/>
          </p:cNvSpPr>
          <p:nvPr>
            <p:ph type="title" idx="4294967295"/>
          </p:nvPr>
        </p:nvSpPr>
        <p:spPr>
          <a:xfrm>
            <a:off x="467544" y="260648"/>
            <a:ext cx="8382437" cy="607258"/>
          </a:xfrm>
        </p:spPr>
        <p:txBody>
          <a:bodyPr>
            <a:normAutofit/>
          </a:bodyPr>
          <a:lstStyle/>
          <a:p>
            <a:pPr rtl="0" fontAlgn="base"/>
            <a:r>
              <a:rPr lang="en-US" dirty="0"/>
              <a:t> K-means: Initialization issues contd…</a:t>
            </a:r>
          </a:p>
        </p:txBody>
      </p:sp>
    </p:spTree>
    <p:extLst>
      <p:ext uri="{BB962C8B-B14F-4D97-AF65-F5344CB8AC3E}">
        <p14:creationId xmlns:p14="http://schemas.microsoft.com/office/powerpoint/2010/main" val="607308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809" y="836712"/>
            <a:ext cx="7848872" cy="4616648"/>
          </a:xfrm>
          <a:prstGeom prst="rect">
            <a:avLst/>
          </a:prstGeom>
          <a:noFill/>
        </p:spPr>
        <p:txBody>
          <a:bodyPr wrap="square" rtlCol="0">
            <a:spAutoFit/>
          </a:bodyPr>
          <a:lstStyle/>
          <a:p>
            <a:pPr marL="285750" indent="-285750">
              <a:buFont typeface="Wingdings" panose="05000000000000000000" pitchFamily="2" charset="2"/>
              <a:buChar char="§"/>
            </a:pPr>
            <a:r>
              <a:rPr lang="en-US" sz="1400" b="0" dirty="0" smtClean="0">
                <a:solidFill>
                  <a:schemeClr val="tx2"/>
                </a:solidFill>
                <a:latin typeface="+mn-lt"/>
              </a:rPr>
              <a:t> </a:t>
            </a:r>
            <a:r>
              <a:rPr lang="en-US" sz="1400" dirty="0" smtClean="0">
                <a:solidFill>
                  <a:schemeClr val="tx2"/>
                </a:solidFill>
                <a:latin typeface="+mn-lt"/>
              </a:rPr>
              <a:t>Makes </a:t>
            </a:r>
            <a:r>
              <a:rPr lang="en-US" sz="1400" dirty="0">
                <a:solidFill>
                  <a:schemeClr val="accent2"/>
                </a:solidFill>
                <a:latin typeface="+mn-lt"/>
              </a:rPr>
              <a:t>hard assignments </a:t>
            </a:r>
            <a:r>
              <a:rPr lang="en-US" sz="1400" dirty="0">
                <a:solidFill>
                  <a:schemeClr val="tx2"/>
                </a:solidFill>
                <a:latin typeface="+mn-lt"/>
              </a:rPr>
              <a:t>of points to </a:t>
            </a:r>
            <a:r>
              <a:rPr lang="en-US" sz="1400" dirty="0" smtClean="0">
                <a:solidFill>
                  <a:schemeClr val="tx2"/>
                </a:solidFill>
                <a:latin typeface="+mn-lt"/>
              </a:rPr>
              <a:t>clusters</a:t>
            </a:r>
          </a:p>
          <a:p>
            <a:pPr marL="285750" indent="-285750">
              <a:buFontTx/>
              <a:buChar char="-"/>
            </a:pPr>
            <a:endParaRPr lang="en-US" sz="1400" b="0" dirty="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   A </a:t>
            </a:r>
            <a:r>
              <a:rPr lang="en-US" sz="1400" b="0" dirty="0">
                <a:solidFill>
                  <a:schemeClr val="tx2"/>
                </a:solidFill>
                <a:latin typeface="+mn-lt"/>
              </a:rPr>
              <a:t>point either completely belongs to a cluster or not belongs at </a:t>
            </a:r>
            <a:r>
              <a:rPr lang="en-US" sz="1400" b="0" dirty="0" smtClean="0">
                <a:solidFill>
                  <a:schemeClr val="tx2"/>
                </a:solidFill>
                <a:latin typeface="+mn-lt"/>
              </a:rPr>
              <a:t>all</a:t>
            </a:r>
            <a:endParaRPr lang="en-US" sz="1400" b="0" dirty="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   No </a:t>
            </a:r>
            <a:r>
              <a:rPr lang="en-US" sz="1400" b="0" dirty="0">
                <a:solidFill>
                  <a:schemeClr val="tx2"/>
                </a:solidFill>
                <a:latin typeface="+mn-lt"/>
              </a:rPr>
              <a:t>notion of a soft assignment (i.e., probability of being assigned to </a:t>
            </a:r>
            <a:r>
              <a:rPr lang="en-US" sz="1400" b="0" dirty="0" smtClean="0">
                <a:solidFill>
                  <a:schemeClr val="tx2"/>
                </a:solidFill>
                <a:latin typeface="+mn-lt"/>
              </a:rPr>
              <a:t>each   cluster</a:t>
            </a:r>
            <a:r>
              <a:rPr lang="en-US" sz="1400" b="0" dirty="0">
                <a:solidFill>
                  <a:schemeClr val="tx2"/>
                </a:solidFill>
                <a:latin typeface="+mn-lt"/>
              </a:rPr>
              <a:t>: say K = 3 and for some point </a:t>
            </a:r>
            <a:r>
              <a:rPr lang="en-US" sz="1400" b="0" dirty="0" err="1">
                <a:solidFill>
                  <a:schemeClr val="tx2"/>
                </a:solidFill>
                <a:latin typeface="+mn-lt"/>
              </a:rPr>
              <a:t>xn</a:t>
            </a:r>
            <a:r>
              <a:rPr lang="en-US" sz="1400" b="0" dirty="0">
                <a:solidFill>
                  <a:schemeClr val="tx2"/>
                </a:solidFill>
                <a:latin typeface="+mn-lt"/>
              </a:rPr>
              <a:t>, p1 = 0.7, p2 = 0.2, p3 = 0.1)</a:t>
            </a:r>
          </a:p>
          <a:p>
            <a:pPr marL="285750" indent="-285750">
              <a:buFont typeface="Arial" panose="020B0604020202020204" pitchFamily="34" charset="0"/>
              <a:buChar char="•"/>
            </a:pPr>
            <a:r>
              <a:rPr lang="en-US" sz="1400" b="0" dirty="0" smtClean="0">
                <a:solidFill>
                  <a:schemeClr val="tx2"/>
                </a:solidFill>
                <a:latin typeface="+mn-lt"/>
              </a:rPr>
              <a:t>   Gaussian </a:t>
            </a:r>
            <a:r>
              <a:rPr lang="en-US" sz="1400" b="0" dirty="0">
                <a:solidFill>
                  <a:schemeClr val="tx2"/>
                </a:solidFill>
                <a:latin typeface="+mn-lt"/>
              </a:rPr>
              <a:t>mixture models and Fuzzy K-means allow soft </a:t>
            </a:r>
            <a:r>
              <a:rPr lang="en-US" sz="1400" b="0" dirty="0" smtClean="0">
                <a:solidFill>
                  <a:schemeClr val="tx2"/>
                </a:solidFill>
                <a:latin typeface="+mn-lt"/>
              </a:rPr>
              <a:t>assignments</a:t>
            </a:r>
          </a:p>
          <a:p>
            <a:endParaRPr lang="en-US" sz="1400" b="0" dirty="0">
              <a:solidFill>
                <a:schemeClr val="tx2"/>
              </a:solidFill>
              <a:latin typeface="+mn-lt"/>
            </a:endParaRPr>
          </a:p>
          <a:p>
            <a:pPr marL="285750" indent="-285750">
              <a:buFont typeface="Wingdings" panose="05000000000000000000" pitchFamily="2" charset="2"/>
              <a:buChar char="§"/>
            </a:pPr>
            <a:r>
              <a:rPr lang="en-US" sz="1400" dirty="0" smtClean="0">
                <a:solidFill>
                  <a:schemeClr val="tx2"/>
                </a:solidFill>
                <a:latin typeface="+mn-lt"/>
              </a:rPr>
              <a:t>Sensitive </a:t>
            </a:r>
            <a:r>
              <a:rPr lang="en-US" sz="1400" dirty="0">
                <a:solidFill>
                  <a:schemeClr val="tx2"/>
                </a:solidFill>
                <a:latin typeface="+mn-lt"/>
              </a:rPr>
              <a:t>to </a:t>
            </a:r>
            <a:r>
              <a:rPr lang="en-US" sz="1400" dirty="0" smtClean="0">
                <a:solidFill>
                  <a:schemeClr val="accent2"/>
                </a:solidFill>
                <a:latin typeface="+mn-lt"/>
              </a:rPr>
              <a:t>outlier examples </a:t>
            </a:r>
            <a:r>
              <a:rPr lang="en-US" sz="1400" dirty="0">
                <a:solidFill>
                  <a:schemeClr val="tx2"/>
                </a:solidFill>
                <a:latin typeface="+mn-lt"/>
              </a:rPr>
              <a:t>(such examples can affect the mean by a lot</a:t>
            </a:r>
            <a:r>
              <a:rPr lang="en-US" sz="1400" dirty="0" smtClean="0">
                <a:solidFill>
                  <a:schemeClr val="tx2"/>
                </a:solidFill>
                <a:latin typeface="+mn-lt"/>
              </a:rPr>
              <a:t>)</a:t>
            </a:r>
          </a:p>
          <a:p>
            <a:pPr marL="285750" indent="-285750">
              <a:buFont typeface="Wingdings" panose="05000000000000000000" pitchFamily="2" charset="2"/>
              <a:buChar char="§"/>
            </a:pPr>
            <a:endParaRPr lang="en-US" sz="1400" b="0" dirty="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   K-medians </a:t>
            </a:r>
            <a:r>
              <a:rPr lang="en-US" sz="1400" b="0" dirty="0">
                <a:solidFill>
                  <a:schemeClr val="tx2"/>
                </a:solidFill>
                <a:latin typeface="+mn-lt"/>
              </a:rPr>
              <a:t>algorithm is a more robust alternative for data with outliers</a:t>
            </a:r>
          </a:p>
          <a:p>
            <a:pPr marL="285750" indent="-285750">
              <a:buFont typeface="Arial" panose="020B0604020202020204" pitchFamily="34" charset="0"/>
              <a:buChar char="•"/>
            </a:pPr>
            <a:r>
              <a:rPr lang="en-US" sz="1400" b="0" dirty="0" smtClean="0">
                <a:solidFill>
                  <a:schemeClr val="tx2"/>
                </a:solidFill>
                <a:latin typeface="+mn-lt"/>
              </a:rPr>
              <a:t>   Reason</a:t>
            </a:r>
            <a:r>
              <a:rPr lang="en-US" sz="1400" b="0" dirty="0">
                <a:solidFill>
                  <a:schemeClr val="tx2"/>
                </a:solidFill>
                <a:latin typeface="+mn-lt"/>
              </a:rPr>
              <a:t>: Median is more robust than mean in presence of </a:t>
            </a:r>
            <a:r>
              <a:rPr lang="en-US" sz="1400" b="0" dirty="0" smtClean="0">
                <a:solidFill>
                  <a:schemeClr val="tx2"/>
                </a:solidFill>
                <a:latin typeface="+mn-lt"/>
              </a:rPr>
              <a:t>outliers</a:t>
            </a:r>
          </a:p>
          <a:p>
            <a:pPr marL="285750" indent="-285750">
              <a:buFont typeface="Wingdings" panose="05000000000000000000" pitchFamily="2" charset="2"/>
              <a:buChar char="§"/>
            </a:pPr>
            <a:endParaRPr lang="en-US" sz="1400" dirty="0">
              <a:solidFill>
                <a:schemeClr val="tx2"/>
              </a:solidFill>
              <a:latin typeface="+mn-lt"/>
            </a:endParaRPr>
          </a:p>
          <a:p>
            <a:pPr marL="285750" indent="-285750">
              <a:buFont typeface="Wingdings" panose="05000000000000000000" pitchFamily="2" charset="2"/>
              <a:buChar char="§"/>
            </a:pPr>
            <a:r>
              <a:rPr lang="en-US" sz="1400" dirty="0" smtClean="0">
                <a:solidFill>
                  <a:schemeClr val="tx2"/>
                </a:solidFill>
                <a:latin typeface="+mn-lt"/>
              </a:rPr>
              <a:t>Works </a:t>
            </a:r>
            <a:r>
              <a:rPr lang="en-US" sz="1400" dirty="0">
                <a:solidFill>
                  <a:schemeClr val="tx2"/>
                </a:solidFill>
                <a:latin typeface="+mn-lt"/>
              </a:rPr>
              <a:t>well only for </a:t>
            </a:r>
            <a:r>
              <a:rPr lang="en-US" sz="1400" dirty="0">
                <a:solidFill>
                  <a:schemeClr val="accent2"/>
                </a:solidFill>
                <a:latin typeface="+mn-lt"/>
              </a:rPr>
              <a:t>round shaped</a:t>
            </a:r>
            <a:r>
              <a:rPr lang="en-US" sz="1400" dirty="0">
                <a:solidFill>
                  <a:schemeClr val="tx2"/>
                </a:solidFill>
                <a:latin typeface="+mn-lt"/>
              </a:rPr>
              <a:t>, and of </a:t>
            </a:r>
            <a:r>
              <a:rPr lang="en-US" sz="1400" dirty="0" err="1">
                <a:solidFill>
                  <a:schemeClr val="accent2"/>
                </a:solidFill>
                <a:latin typeface="+mn-lt"/>
              </a:rPr>
              <a:t>roughtly</a:t>
            </a:r>
            <a:r>
              <a:rPr lang="en-US" sz="1400" dirty="0">
                <a:solidFill>
                  <a:schemeClr val="accent2"/>
                </a:solidFill>
                <a:latin typeface="+mn-lt"/>
              </a:rPr>
              <a:t> equal sizes/density clusters</a:t>
            </a:r>
          </a:p>
          <a:p>
            <a:pPr marL="285750" indent="-285750">
              <a:buFont typeface="Wingdings" panose="05000000000000000000" pitchFamily="2" charset="2"/>
              <a:buChar char="§"/>
            </a:pPr>
            <a:endParaRPr lang="en-US" sz="1400" dirty="0">
              <a:solidFill>
                <a:schemeClr val="tx2"/>
              </a:solidFill>
              <a:latin typeface="+mn-lt"/>
            </a:endParaRPr>
          </a:p>
          <a:p>
            <a:pPr marL="285750" indent="-285750">
              <a:buFont typeface="Wingdings" panose="05000000000000000000" pitchFamily="2" charset="2"/>
              <a:buChar char="§"/>
            </a:pPr>
            <a:r>
              <a:rPr lang="en-US" sz="1400" dirty="0" smtClean="0">
                <a:solidFill>
                  <a:schemeClr val="tx2"/>
                </a:solidFill>
                <a:latin typeface="+mn-lt"/>
              </a:rPr>
              <a:t>Does </a:t>
            </a:r>
            <a:r>
              <a:rPr lang="en-US" sz="1400" dirty="0">
                <a:solidFill>
                  <a:schemeClr val="tx2"/>
                </a:solidFill>
                <a:latin typeface="+mn-lt"/>
              </a:rPr>
              <a:t>badly if the clusters have </a:t>
            </a:r>
            <a:r>
              <a:rPr lang="en-US" sz="1400" dirty="0">
                <a:solidFill>
                  <a:schemeClr val="accent2"/>
                </a:solidFill>
                <a:latin typeface="+mn-lt"/>
              </a:rPr>
              <a:t>non-convex </a:t>
            </a:r>
            <a:r>
              <a:rPr lang="en-US" sz="1400" dirty="0" smtClean="0">
                <a:solidFill>
                  <a:schemeClr val="accent2"/>
                </a:solidFill>
                <a:latin typeface="+mn-lt"/>
              </a:rPr>
              <a:t>shapes</a:t>
            </a:r>
          </a:p>
          <a:p>
            <a:pPr marL="285750" indent="-285750">
              <a:buFont typeface="Wingdings" panose="05000000000000000000" pitchFamily="2" charset="2"/>
              <a:buChar char="§"/>
            </a:pPr>
            <a:endParaRPr lang="en-US" sz="1400" b="0" dirty="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  Spectral </a:t>
            </a:r>
            <a:r>
              <a:rPr lang="en-US" sz="1400" b="0" dirty="0">
                <a:solidFill>
                  <a:schemeClr val="tx2"/>
                </a:solidFill>
                <a:latin typeface="+mn-lt"/>
              </a:rPr>
              <a:t>clustering or </a:t>
            </a:r>
            <a:r>
              <a:rPr lang="en-US" sz="1400" b="0" dirty="0" err="1">
                <a:solidFill>
                  <a:schemeClr val="tx2"/>
                </a:solidFill>
                <a:latin typeface="+mn-lt"/>
              </a:rPr>
              <a:t>kernelized</a:t>
            </a:r>
            <a:r>
              <a:rPr lang="en-US" sz="1400" b="0" dirty="0">
                <a:solidFill>
                  <a:schemeClr val="tx2"/>
                </a:solidFill>
                <a:latin typeface="+mn-lt"/>
              </a:rPr>
              <a:t> K-means can be an </a:t>
            </a:r>
            <a:r>
              <a:rPr lang="en-US" sz="1400" b="0" dirty="0" smtClean="0">
                <a:solidFill>
                  <a:schemeClr val="tx2"/>
                </a:solidFill>
                <a:latin typeface="+mn-lt"/>
              </a:rPr>
              <a:t>alternative</a:t>
            </a:r>
          </a:p>
          <a:p>
            <a:pPr marL="285750" indent="-285750">
              <a:buFont typeface="Arial" panose="020B0604020202020204" pitchFamily="34" charset="0"/>
              <a:buChar char="•"/>
            </a:pPr>
            <a:endParaRPr lang="en-US" sz="1400" b="0" dirty="0">
              <a:solidFill>
                <a:schemeClr val="tx2"/>
              </a:solidFill>
              <a:latin typeface="+mn-lt"/>
            </a:endParaRPr>
          </a:p>
          <a:p>
            <a:pPr marL="285750" indent="-285750">
              <a:buFont typeface="Wingdings" panose="05000000000000000000" pitchFamily="2" charset="2"/>
              <a:buChar char="§"/>
            </a:pPr>
            <a:r>
              <a:rPr lang="en-US" sz="1400" dirty="0" smtClean="0">
                <a:solidFill>
                  <a:schemeClr val="tx2"/>
                </a:solidFill>
                <a:latin typeface="+mn-lt"/>
              </a:rPr>
              <a:t>The </a:t>
            </a:r>
            <a:r>
              <a:rPr lang="en-US" sz="1400" dirty="0">
                <a:solidFill>
                  <a:schemeClr val="tx2"/>
                </a:solidFill>
                <a:latin typeface="+mn-lt"/>
              </a:rPr>
              <a:t>algorithm is only applicable if the </a:t>
            </a:r>
            <a:r>
              <a:rPr lang="en-US" sz="1400" dirty="0" smtClean="0">
                <a:solidFill>
                  <a:schemeClr val="tx2"/>
                </a:solidFill>
                <a:latin typeface="+mn-lt"/>
              </a:rPr>
              <a:t>mean is </a:t>
            </a:r>
            <a:r>
              <a:rPr lang="en-US" sz="1400" dirty="0">
                <a:solidFill>
                  <a:schemeClr val="tx2"/>
                </a:solidFill>
                <a:latin typeface="+mn-lt"/>
              </a:rPr>
              <a:t>defined</a:t>
            </a:r>
            <a:r>
              <a:rPr lang="en-US" sz="1400" dirty="0" smtClean="0">
                <a:solidFill>
                  <a:schemeClr val="tx2"/>
                </a:solidFill>
                <a:latin typeface="+mn-lt"/>
              </a:rPr>
              <a:t>.</a:t>
            </a:r>
            <a:endParaRPr lang="en-US" sz="1400" dirty="0">
              <a:latin typeface="+mn-lt"/>
            </a:endParaRPr>
          </a:p>
          <a:p>
            <a:pPr marL="285750" indent="-285750">
              <a:buFont typeface="Wingdings" panose="05000000000000000000" pitchFamily="2" charset="2"/>
              <a:buChar char="§"/>
            </a:pPr>
            <a:r>
              <a:rPr lang="en-US" sz="1400" dirty="0" smtClean="0">
                <a:solidFill>
                  <a:schemeClr val="tx2"/>
                </a:solidFill>
                <a:latin typeface="+mn-lt"/>
              </a:rPr>
              <a:t>The </a:t>
            </a:r>
            <a:r>
              <a:rPr lang="en-US" sz="1400" dirty="0">
                <a:solidFill>
                  <a:schemeClr val="tx2"/>
                </a:solidFill>
                <a:latin typeface="+mn-lt"/>
              </a:rPr>
              <a:t>user needs to specify k</a:t>
            </a:r>
            <a:r>
              <a:rPr lang="en-US" sz="1400" dirty="0" smtClean="0">
                <a:solidFill>
                  <a:schemeClr val="tx2"/>
                </a:solidFill>
                <a:latin typeface="+mn-lt"/>
              </a:rPr>
              <a:t>. </a:t>
            </a:r>
            <a:endParaRPr lang="en-US" sz="1400" dirty="0">
              <a:solidFill>
                <a:schemeClr val="tx2"/>
              </a:solidFill>
              <a:latin typeface="+mn-lt"/>
            </a:endParaRPr>
          </a:p>
          <a:p>
            <a:endParaRPr lang="en-US" sz="1400" dirty="0">
              <a:solidFill>
                <a:schemeClr val="tx2"/>
              </a:solidFill>
              <a:latin typeface="+mn-lt"/>
            </a:endParaRPr>
          </a:p>
        </p:txBody>
      </p:sp>
      <p:sp>
        <p:nvSpPr>
          <p:cNvPr id="3" name="Title 2"/>
          <p:cNvSpPr>
            <a:spLocks noGrp="1"/>
          </p:cNvSpPr>
          <p:nvPr>
            <p:ph type="title" idx="4294967295"/>
          </p:nvPr>
        </p:nvSpPr>
        <p:spPr/>
        <p:txBody>
          <a:bodyPr/>
          <a:lstStyle/>
          <a:p>
            <a:pPr fontAlgn="base"/>
            <a:r>
              <a:rPr lang="en-US" sz="2400" kern="1200" dirty="0" smtClean="0">
                <a:solidFill>
                  <a:srgbClr val="50B3CF"/>
                </a:solidFill>
                <a:effectLst/>
                <a:latin typeface="Arial" panose="020B0604020202020204" pitchFamily="34" charset="0"/>
                <a:ea typeface="ＭＳ Ｐゴシック" panose="020B0600070205080204" pitchFamily="34" charset="-128"/>
                <a:cs typeface="+mn-cs"/>
              </a:rPr>
              <a:t> </a:t>
            </a:r>
            <a:r>
              <a:rPr lang="en-US" dirty="0"/>
              <a:t>K-means: Limitations </a:t>
            </a:r>
          </a:p>
        </p:txBody>
      </p:sp>
    </p:spTree>
    <p:extLst>
      <p:ext uri="{BB962C8B-B14F-4D97-AF65-F5344CB8AC3E}">
        <p14:creationId xmlns:p14="http://schemas.microsoft.com/office/powerpoint/2010/main" val="37503394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809" y="836712"/>
            <a:ext cx="7848872" cy="707886"/>
          </a:xfrm>
          <a:prstGeom prst="rect">
            <a:avLst/>
          </a:prstGeom>
          <a:noFill/>
        </p:spPr>
        <p:txBody>
          <a:bodyPr wrap="square" rtlCol="0">
            <a:spAutoFit/>
          </a:bodyPr>
          <a:lstStyle/>
          <a:p>
            <a:r>
              <a:rPr lang="en-US" sz="2000" b="0" dirty="0">
                <a:solidFill>
                  <a:schemeClr val="tx2"/>
                </a:solidFill>
              </a:rPr>
              <a:t>Non-convex/non-round-shaped clusters: Standard K-means fails</a:t>
            </a:r>
            <a:r>
              <a:rPr lang="en-US" sz="2000" b="0" dirty="0" smtClean="0">
                <a:solidFill>
                  <a:schemeClr val="tx2"/>
                </a:solidFill>
              </a:rPr>
              <a:t>!</a:t>
            </a:r>
          </a:p>
          <a:p>
            <a:endParaRPr lang="en-US" sz="2000" dirty="0">
              <a:solidFill>
                <a:schemeClr val="tx2"/>
              </a:solidFill>
            </a:endParaRPr>
          </a:p>
        </p:txBody>
      </p:sp>
      <p:pic>
        <p:nvPicPr>
          <p:cNvPr id="3" name="Picture 2"/>
          <p:cNvPicPr>
            <a:picLocks noChangeAspect="1"/>
          </p:cNvPicPr>
          <p:nvPr/>
        </p:nvPicPr>
        <p:blipFill>
          <a:blip r:embed="rId2"/>
          <a:stretch>
            <a:fillRect/>
          </a:stretch>
        </p:blipFill>
        <p:spPr>
          <a:xfrm>
            <a:off x="1475656" y="1340768"/>
            <a:ext cx="5270524" cy="1728192"/>
          </a:xfrm>
          <a:prstGeom prst="rect">
            <a:avLst/>
          </a:prstGeom>
        </p:spPr>
      </p:pic>
      <p:sp>
        <p:nvSpPr>
          <p:cNvPr id="4" name="TextBox 3"/>
          <p:cNvSpPr txBox="1"/>
          <p:nvPr/>
        </p:nvSpPr>
        <p:spPr>
          <a:xfrm>
            <a:off x="467544" y="3068960"/>
            <a:ext cx="7702137" cy="400110"/>
          </a:xfrm>
          <a:prstGeom prst="rect">
            <a:avLst/>
          </a:prstGeom>
          <a:noFill/>
        </p:spPr>
        <p:txBody>
          <a:bodyPr wrap="square" rtlCol="0">
            <a:spAutoFit/>
          </a:bodyPr>
          <a:lstStyle/>
          <a:p>
            <a:r>
              <a:rPr lang="en-US" sz="2000" b="0" dirty="0">
                <a:solidFill>
                  <a:schemeClr val="tx2"/>
                </a:solidFill>
              </a:rPr>
              <a:t>Clusters with different densities</a:t>
            </a:r>
            <a:endParaRPr lang="en-US" sz="2000" dirty="0">
              <a:solidFill>
                <a:schemeClr val="tx2"/>
              </a:solidFill>
            </a:endParaRPr>
          </a:p>
        </p:txBody>
      </p:sp>
      <p:pic>
        <p:nvPicPr>
          <p:cNvPr id="6" name="Picture 5"/>
          <p:cNvPicPr>
            <a:picLocks noChangeAspect="1"/>
          </p:cNvPicPr>
          <p:nvPr/>
        </p:nvPicPr>
        <p:blipFill>
          <a:blip r:embed="rId3"/>
          <a:stretch>
            <a:fillRect/>
          </a:stretch>
        </p:blipFill>
        <p:spPr>
          <a:xfrm>
            <a:off x="951084" y="3556343"/>
            <a:ext cx="6319668" cy="1950758"/>
          </a:xfrm>
          <a:prstGeom prst="rect">
            <a:avLst/>
          </a:prstGeom>
        </p:spPr>
      </p:pic>
      <p:sp>
        <p:nvSpPr>
          <p:cNvPr id="7" name="Title 6"/>
          <p:cNvSpPr>
            <a:spLocks noGrp="1"/>
          </p:cNvSpPr>
          <p:nvPr>
            <p:ph type="title" idx="4294967295"/>
          </p:nvPr>
        </p:nvSpPr>
        <p:spPr/>
        <p:txBody>
          <a:bodyPr/>
          <a:lstStyle/>
          <a:p>
            <a:pPr fontAlgn="base"/>
            <a:r>
              <a:rPr lang="en-US" sz="2400" kern="1200" dirty="0" smtClean="0">
                <a:solidFill>
                  <a:srgbClr val="50B3CF"/>
                </a:solidFill>
                <a:effectLst/>
                <a:latin typeface="Arial" panose="020B0604020202020204" pitchFamily="34" charset="0"/>
                <a:ea typeface="ＭＳ Ｐゴシック" panose="020B0600070205080204" pitchFamily="34" charset="-128"/>
                <a:cs typeface="+mn-cs"/>
              </a:rPr>
              <a:t> </a:t>
            </a:r>
            <a:r>
              <a:rPr lang="en-US" dirty="0"/>
              <a:t>K-means Limitations Illustrated</a:t>
            </a:r>
          </a:p>
        </p:txBody>
      </p:sp>
      <p:sp>
        <p:nvSpPr>
          <p:cNvPr id="2" name="TextBox 1"/>
          <p:cNvSpPr txBox="1"/>
          <p:nvPr/>
        </p:nvSpPr>
        <p:spPr>
          <a:xfrm>
            <a:off x="304363" y="5805264"/>
            <a:ext cx="8228077" cy="400110"/>
          </a:xfrm>
          <a:prstGeom prst="rect">
            <a:avLst/>
          </a:prstGeom>
          <a:noFill/>
        </p:spPr>
        <p:txBody>
          <a:bodyPr wrap="square" rtlCol="0">
            <a:spAutoFit/>
          </a:bodyPr>
          <a:lstStyle/>
          <a:p>
            <a:r>
              <a:rPr lang="en-US" sz="1000" b="0" i="1" dirty="0">
                <a:solidFill>
                  <a:schemeClr val="tx2"/>
                </a:solidFill>
              </a:rPr>
              <a:t>Image source : Text </a:t>
            </a:r>
            <a:r>
              <a:rPr lang="en-US" sz="1000" b="0" i="1" dirty="0" err="1">
                <a:solidFill>
                  <a:schemeClr val="tx2"/>
                </a:solidFill>
              </a:rPr>
              <a:t>Clustering,Kanimozhiu,CEG</a:t>
            </a:r>
            <a:r>
              <a:rPr lang="en-US" sz="1000" b="0" i="1" dirty="0">
                <a:solidFill>
                  <a:schemeClr val="tx2"/>
                </a:solidFill>
              </a:rPr>
              <a:t>, Anna University, Chennai</a:t>
            </a:r>
          </a:p>
          <a:p>
            <a:endParaRPr lang="en-US" sz="1000" dirty="0"/>
          </a:p>
        </p:txBody>
      </p:sp>
    </p:spTree>
    <p:extLst>
      <p:ext uri="{BB962C8B-B14F-4D97-AF65-F5344CB8AC3E}">
        <p14:creationId xmlns:p14="http://schemas.microsoft.com/office/powerpoint/2010/main" val="16315463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5576" y="1361672"/>
            <a:ext cx="7560839" cy="4155560"/>
          </a:xfrm>
          <a:prstGeom prst="rect">
            <a:avLst/>
          </a:prstGeom>
        </p:spPr>
      </p:pic>
      <p:sp>
        <p:nvSpPr>
          <p:cNvPr id="4" name="Title 3"/>
          <p:cNvSpPr>
            <a:spLocks noGrp="1"/>
          </p:cNvSpPr>
          <p:nvPr>
            <p:ph type="title" idx="4294967295"/>
          </p:nvPr>
        </p:nvSpPr>
        <p:spPr>
          <a:xfrm>
            <a:off x="611560" y="288567"/>
            <a:ext cx="8382437" cy="607258"/>
          </a:xfrm>
        </p:spPr>
        <p:txBody>
          <a:bodyPr/>
          <a:lstStyle/>
          <a:p>
            <a:pPr rtl="0" fontAlgn="base"/>
            <a:r>
              <a:rPr lang="en-US" sz="2400" kern="1200" dirty="0" smtClean="0">
                <a:solidFill>
                  <a:srgbClr val="50B3CF"/>
                </a:solidFill>
                <a:effectLst/>
                <a:latin typeface="Arial" panose="020B0604020202020204" pitchFamily="34" charset="0"/>
                <a:ea typeface="ＭＳ Ｐゴシック" panose="020B0600070205080204" pitchFamily="34" charset="-128"/>
                <a:cs typeface="+mn-cs"/>
              </a:rPr>
              <a:t> </a:t>
            </a:r>
            <a:r>
              <a:rPr lang="en-US" dirty="0"/>
              <a:t>Outliers</a:t>
            </a:r>
          </a:p>
        </p:txBody>
      </p:sp>
      <p:sp>
        <p:nvSpPr>
          <p:cNvPr id="2" name="TextBox 1"/>
          <p:cNvSpPr txBox="1"/>
          <p:nvPr/>
        </p:nvSpPr>
        <p:spPr>
          <a:xfrm>
            <a:off x="304363" y="5877272"/>
            <a:ext cx="8588117" cy="400110"/>
          </a:xfrm>
          <a:prstGeom prst="rect">
            <a:avLst/>
          </a:prstGeom>
          <a:noFill/>
        </p:spPr>
        <p:txBody>
          <a:bodyPr wrap="square" rtlCol="0">
            <a:spAutoFit/>
          </a:bodyPr>
          <a:lstStyle/>
          <a:p>
            <a:r>
              <a:rPr lang="en-US" sz="1000" b="0" i="1" dirty="0">
                <a:solidFill>
                  <a:schemeClr val="tx2"/>
                </a:solidFill>
              </a:rPr>
              <a:t>Image source : Text </a:t>
            </a:r>
            <a:r>
              <a:rPr lang="en-US" sz="1000" b="0" i="1" dirty="0" err="1">
                <a:solidFill>
                  <a:schemeClr val="tx2"/>
                </a:solidFill>
              </a:rPr>
              <a:t>Clustering,Kanimozhiu,CEG</a:t>
            </a:r>
            <a:r>
              <a:rPr lang="en-US" sz="1000" b="0" i="1" dirty="0">
                <a:solidFill>
                  <a:schemeClr val="tx2"/>
                </a:solidFill>
              </a:rPr>
              <a:t>, Anna University, Chennai</a:t>
            </a:r>
          </a:p>
          <a:p>
            <a:endParaRPr lang="en-US" sz="1000" dirty="0"/>
          </a:p>
        </p:txBody>
      </p:sp>
    </p:spTree>
    <p:extLst>
      <p:ext uri="{BB962C8B-B14F-4D97-AF65-F5344CB8AC3E}">
        <p14:creationId xmlns:p14="http://schemas.microsoft.com/office/powerpoint/2010/main" val="9064627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9592" y="1052736"/>
            <a:ext cx="3744416" cy="4608512"/>
          </a:xfrm>
          <a:prstGeom prst="rect">
            <a:avLst/>
          </a:prstGeom>
        </p:spPr>
      </p:pic>
      <p:pic>
        <p:nvPicPr>
          <p:cNvPr id="5" name="Picture 4"/>
          <p:cNvPicPr>
            <a:picLocks noChangeAspect="1"/>
          </p:cNvPicPr>
          <p:nvPr/>
        </p:nvPicPr>
        <p:blipFill>
          <a:blip r:embed="rId3"/>
          <a:stretch>
            <a:fillRect/>
          </a:stretch>
        </p:blipFill>
        <p:spPr>
          <a:xfrm>
            <a:off x="5076056" y="1052736"/>
            <a:ext cx="3672408" cy="4608512"/>
          </a:xfrm>
          <a:prstGeom prst="rect">
            <a:avLst/>
          </a:prstGeom>
        </p:spPr>
      </p:pic>
      <p:sp>
        <p:nvSpPr>
          <p:cNvPr id="3" name="Title 2"/>
          <p:cNvSpPr>
            <a:spLocks noGrp="1"/>
          </p:cNvSpPr>
          <p:nvPr>
            <p:ph type="title" idx="4294967295"/>
          </p:nvPr>
        </p:nvSpPr>
        <p:spPr/>
        <p:txBody>
          <a:bodyPr/>
          <a:lstStyle/>
          <a:p>
            <a:pPr fontAlgn="base"/>
            <a:r>
              <a:rPr lang="en-US" kern="1200" dirty="0" smtClean="0">
                <a:solidFill>
                  <a:srgbClr val="50B3CF"/>
                </a:solidFill>
                <a:effectLst/>
                <a:ea typeface="ＭＳ Ｐゴシック" panose="020B0600070205080204" pitchFamily="34" charset="-128"/>
                <a:cs typeface="+mn-cs"/>
              </a:rPr>
              <a:t> </a:t>
            </a:r>
            <a:r>
              <a:rPr lang="en-US" dirty="0"/>
              <a:t>Sensitivity to initial seeds</a:t>
            </a:r>
          </a:p>
        </p:txBody>
      </p:sp>
      <p:sp>
        <p:nvSpPr>
          <p:cNvPr id="2" name="TextBox 1"/>
          <p:cNvSpPr txBox="1"/>
          <p:nvPr/>
        </p:nvSpPr>
        <p:spPr>
          <a:xfrm>
            <a:off x="304363" y="5877272"/>
            <a:ext cx="8444101" cy="246221"/>
          </a:xfrm>
          <a:prstGeom prst="rect">
            <a:avLst/>
          </a:prstGeom>
          <a:noFill/>
        </p:spPr>
        <p:txBody>
          <a:bodyPr wrap="square" rtlCol="0">
            <a:spAutoFit/>
          </a:bodyPr>
          <a:lstStyle/>
          <a:p>
            <a:r>
              <a:rPr lang="en-US" sz="1000" b="0" i="1" dirty="0" smtClean="0">
                <a:solidFill>
                  <a:schemeClr val="tx2"/>
                </a:solidFill>
              </a:rPr>
              <a:t>Image source : Text </a:t>
            </a:r>
            <a:r>
              <a:rPr lang="en-US" sz="1000" b="0" i="1" dirty="0" err="1" smtClean="0">
                <a:solidFill>
                  <a:schemeClr val="tx2"/>
                </a:solidFill>
              </a:rPr>
              <a:t>Clustering,Kanimozhiu,CEG</a:t>
            </a:r>
            <a:r>
              <a:rPr lang="en-US" sz="1000" b="0" i="1" dirty="0" smtClean="0">
                <a:solidFill>
                  <a:schemeClr val="tx2"/>
                </a:solidFill>
              </a:rPr>
              <a:t>, Anna University, Chennai</a:t>
            </a:r>
            <a:endParaRPr lang="en-US" sz="1000" b="0" i="1" dirty="0">
              <a:solidFill>
                <a:schemeClr val="tx2"/>
              </a:solidFill>
            </a:endParaRPr>
          </a:p>
        </p:txBody>
      </p:sp>
    </p:spTree>
    <p:extLst>
      <p:ext uri="{BB962C8B-B14F-4D97-AF65-F5344CB8AC3E}">
        <p14:creationId xmlns:p14="http://schemas.microsoft.com/office/powerpoint/2010/main" val="1652766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699792" y="3068960"/>
            <a:ext cx="4104456" cy="792088"/>
          </a:xfrm>
        </p:spPr>
        <p:txBody>
          <a:bodyPr>
            <a:noAutofit/>
          </a:bodyPr>
          <a:lstStyle/>
          <a:p>
            <a:r>
              <a:rPr lang="en-US" sz="3200" dirty="0" smtClean="0">
                <a:ea typeface="GulimChe" panose="020B0609000101010101" pitchFamily="49" charset="-127"/>
              </a:rPr>
              <a:t>1</a:t>
            </a:r>
            <a:r>
              <a:rPr lang="en-US" sz="3200" dirty="0">
                <a:ea typeface="GulimChe" panose="020B0609000101010101" pitchFamily="49" charset="-127"/>
              </a:rPr>
              <a:t>. Text </a:t>
            </a:r>
            <a:r>
              <a:rPr lang="en-US" sz="3200" dirty="0" smtClean="0">
                <a:ea typeface="GulimChe" panose="020B0609000101010101" pitchFamily="49" charset="-127"/>
              </a:rPr>
              <a:t>Preprocessing</a:t>
            </a:r>
            <a:endParaRPr lang="en-US" sz="3200" dirty="0"/>
          </a:p>
        </p:txBody>
      </p:sp>
    </p:spTree>
    <p:extLst>
      <p:ext uri="{BB962C8B-B14F-4D97-AF65-F5344CB8AC3E}">
        <p14:creationId xmlns:p14="http://schemas.microsoft.com/office/powerpoint/2010/main" val="3817630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908720"/>
            <a:ext cx="7848872" cy="5170646"/>
          </a:xfrm>
          <a:prstGeom prst="rect">
            <a:avLst/>
          </a:prstGeom>
          <a:noFill/>
        </p:spPr>
        <p:txBody>
          <a:bodyPr wrap="square" rtlCol="0">
            <a:spAutoFit/>
          </a:bodyPr>
          <a:lstStyle/>
          <a:p>
            <a:r>
              <a:rPr lang="en-US" sz="1800" b="0" dirty="0" smtClean="0">
                <a:solidFill>
                  <a:schemeClr val="tx2"/>
                </a:solidFill>
              </a:rPr>
              <a:t>-- </a:t>
            </a:r>
            <a:r>
              <a:rPr lang="en-US" sz="1800" b="0" dirty="0" smtClean="0">
                <a:solidFill>
                  <a:schemeClr val="accent2"/>
                </a:solidFill>
              </a:rPr>
              <a:t>Simple</a:t>
            </a:r>
            <a:r>
              <a:rPr lang="en-US" sz="1800" b="0" dirty="0">
                <a:solidFill>
                  <a:schemeClr val="tx2"/>
                </a:solidFill>
              </a:rPr>
              <a:t>: easy to understand and to </a:t>
            </a:r>
            <a:r>
              <a:rPr lang="en-US" sz="1800" b="0" dirty="0" smtClean="0">
                <a:solidFill>
                  <a:schemeClr val="tx2"/>
                </a:solidFill>
              </a:rPr>
              <a:t>implement</a:t>
            </a:r>
          </a:p>
          <a:p>
            <a:endParaRPr lang="en-US" sz="1800" b="0" dirty="0">
              <a:solidFill>
                <a:schemeClr val="tx2"/>
              </a:solidFill>
            </a:endParaRPr>
          </a:p>
          <a:p>
            <a:r>
              <a:rPr lang="en-US" sz="1800" b="0" dirty="0" smtClean="0">
                <a:solidFill>
                  <a:schemeClr val="tx2"/>
                </a:solidFill>
              </a:rPr>
              <a:t>-- </a:t>
            </a:r>
            <a:r>
              <a:rPr lang="en-US" sz="1800" b="0" dirty="0" smtClean="0">
                <a:solidFill>
                  <a:schemeClr val="accent2"/>
                </a:solidFill>
              </a:rPr>
              <a:t>Efficient / low computational cost</a:t>
            </a:r>
            <a:r>
              <a:rPr lang="en-US" sz="1800" b="0" dirty="0" smtClean="0">
                <a:solidFill>
                  <a:schemeClr val="tx2"/>
                </a:solidFill>
              </a:rPr>
              <a:t>:</a:t>
            </a:r>
          </a:p>
          <a:p>
            <a:r>
              <a:rPr lang="en-US" sz="1800" b="0" dirty="0">
                <a:solidFill>
                  <a:schemeClr val="tx2"/>
                </a:solidFill>
              </a:rPr>
              <a:t>	</a:t>
            </a:r>
            <a:r>
              <a:rPr lang="en-US" sz="1800" b="0" dirty="0" smtClean="0">
                <a:solidFill>
                  <a:schemeClr val="tx2"/>
                </a:solidFill>
              </a:rPr>
              <a:t>     </a:t>
            </a:r>
            <a:r>
              <a:rPr lang="en-US" sz="1800" b="0" dirty="0">
                <a:solidFill>
                  <a:schemeClr val="tx2"/>
                </a:solidFill>
              </a:rPr>
              <a:t>Time complexity: </a:t>
            </a:r>
            <a:r>
              <a:rPr lang="en-US" sz="1800" b="0" i="1" dirty="0">
                <a:solidFill>
                  <a:schemeClr val="tx2"/>
                </a:solidFill>
              </a:rPr>
              <a:t>O</a:t>
            </a:r>
            <a:r>
              <a:rPr lang="en-US" sz="1800" b="0" dirty="0">
                <a:solidFill>
                  <a:schemeClr val="tx2"/>
                </a:solidFill>
              </a:rPr>
              <a:t>(</a:t>
            </a:r>
            <a:r>
              <a:rPr lang="en-US" sz="1800" b="0" i="1" dirty="0" err="1">
                <a:solidFill>
                  <a:schemeClr val="tx2"/>
                </a:solidFill>
              </a:rPr>
              <a:t>tkn</a:t>
            </a:r>
            <a:r>
              <a:rPr lang="en-US" sz="1800" b="0" dirty="0" smtClean="0">
                <a:solidFill>
                  <a:schemeClr val="tx2"/>
                </a:solidFill>
              </a:rPr>
              <a:t>),  where </a:t>
            </a:r>
            <a:r>
              <a:rPr lang="en-US" sz="1800" b="0" i="1" dirty="0" smtClean="0">
                <a:solidFill>
                  <a:schemeClr val="tx2"/>
                </a:solidFill>
              </a:rPr>
              <a:t>n </a:t>
            </a:r>
            <a:r>
              <a:rPr lang="en-US" sz="1800" b="0" dirty="0" smtClean="0">
                <a:solidFill>
                  <a:schemeClr val="tx2"/>
                </a:solidFill>
              </a:rPr>
              <a:t>is </a:t>
            </a:r>
            <a:r>
              <a:rPr lang="en-US" sz="1800" b="0" dirty="0">
                <a:solidFill>
                  <a:schemeClr val="tx2"/>
                </a:solidFill>
              </a:rPr>
              <a:t>the number of data points, </a:t>
            </a:r>
          </a:p>
          <a:p>
            <a:r>
              <a:rPr lang="en-US" sz="1800" b="0" i="1" dirty="0" smtClean="0">
                <a:solidFill>
                  <a:schemeClr val="tx2"/>
                </a:solidFill>
              </a:rPr>
              <a:t>                                                                       K is </a:t>
            </a:r>
            <a:r>
              <a:rPr lang="en-US" sz="1800" b="0" i="1" dirty="0">
                <a:solidFill>
                  <a:schemeClr val="tx2"/>
                </a:solidFill>
              </a:rPr>
              <a:t>the number of clusters</a:t>
            </a:r>
            <a:r>
              <a:rPr lang="en-US" sz="1800" b="0" i="1" dirty="0" smtClean="0">
                <a:solidFill>
                  <a:schemeClr val="tx2"/>
                </a:solidFill>
              </a:rPr>
              <a:t>, </a:t>
            </a:r>
            <a:endParaRPr lang="en-US" sz="1800" b="0" dirty="0">
              <a:solidFill>
                <a:schemeClr val="tx2"/>
              </a:solidFill>
            </a:endParaRPr>
          </a:p>
          <a:p>
            <a:r>
              <a:rPr lang="en-US" sz="1800" b="0" i="1" dirty="0" smtClean="0">
                <a:solidFill>
                  <a:schemeClr val="tx2"/>
                </a:solidFill>
              </a:rPr>
              <a:t>                                                                       t </a:t>
            </a:r>
            <a:r>
              <a:rPr lang="en-US" sz="1800" b="0" i="1" dirty="0">
                <a:solidFill>
                  <a:schemeClr val="tx2"/>
                </a:solidFill>
              </a:rPr>
              <a:t>is the number of iterations</a:t>
            </a:r>
            <a:r>
              <a:rPr lang="en-US" sz="1800" b="0" i="1" dirty="0" smtClean="0">
                <a:solidFill>
                  <a:schemeClr val="tx2"/>
                </a:solidFill>
              </a:rPr>
              <a:t>.</a:t>
            </a:r>
          </a:p>
          <a:p>
            <a:endParaRPr lang="en-US" sz="1800" b="0" i="1" dirty="0" smtClean="0">
              <a:solidFill>
                <a:schemeClr val="tx2"/>
              </a:solidFill>
            </a:endParaRPr>
          </a:p>
          <a:p>
            <a:r>
              <a:rPr lang="en-US" sz="1800" b="0" i="1" dirty="0" smtClean="0">
                <a:solidFill>
                  <a:schemeClr val="tx2"/>
                </a:solidFill>
              </a:rPr>
              <a:t> </a:t>
            </a:r>
            <a:r>
              <a:rPr lang="en-US" sz="1800" b="0" dirty="0" smtClean="0">
                <a:solidFill>
                  <a:schemeClr val="tx2"/>
                </a:solidFill>
              </a:rPr>
              <a:t>-- </a:t>
            </a:r>
            <a:r>
              <a:rPr lang="en-US" sz="1800" b="0" dirty="0" smtClean="0">
                <a:solidFill>
                  <a:schemeClr val="accent2"/>
                </a:solidFill>
              </a:rPr>
              <a:t>Faster </a:t>
            </a:r>
            <a:r>
              <a:rPr lang="en-US" sz="1800" b="0" dirty="0" smtClean="0">
                <a:solidFill>
                  <a:schemeClr val="tx2"/>
                </a:solidFill>
              </a:rPr>
              <a:t>: Since </a:t>
            </a:r>
            <a:r>
              <a:rPr lang="en-US" sz="1800" b="0" dirty="0">
                <a:solidFill>
                  <a:schemeClr val="tx2"/>
                </a:solidFill>
              </a:rPr>
              <a:t>both </a:t>
            </a:r>
            <a:r>
              <a:rPr lang="en-US" sz="1800" b="0" i="1" dirty="0" smtClean="0">
                <a:solidFill>
                  <a:schemeClr val="tx2"/>
                </a:solidFill>
              </a:rPr>
              <a:t>k </a:t>
            </a:r>
            <a:r>
              <a:rPr lang="en-US" sz="1800" b="0" dirty="0" smtClean="0">
                <a:solidFill>
                  <a:schemeClr val="tx2"/>
                </a:solidFill>
              </a:rPr>
              <a:t>and </a:t>
            </a:r>
            <a:r>
              <a:rPr lang="en-US" sz="1800" b="0" i="1" dirty="0" smtClean="0">
                <a:solidFill>
                  <a:schemeClr val="tx2"/>
                </a:solidFill>
              </a:rPr>
              <a:t>t </a:t>
            </a:r>
            <a:r>
              <a:rPr lang="en-US" sz="1800" b="0" dirty="0" smtClean="0">
                <a:solidFill>
                  <a:schemeClr val="tx2"/>
                </a:solidFill>
              </a:rPr>
              <a:t>are small, </a:t>
            </a:r>
            <a:r>
              <a:rPr lang="en-US" sz="1800" b="0" i="1" dirty="0">
                <a:solidFill>
                  <a:schemeClr val="tx2"/>
                </a:solidFill>
              </a:rPr>
              <a:t>k</a:t>
            </a:r>
            <a:r>
              <a:rPr lang="en-US" sz="1800" b="0" dirty="0">
                <a:solidFill>
                  <a:schemeClr val="tx2"/>
                </a:solidFill>
              </a:rPr>
              <a:t>-means is considered a </a:t>
            </a:r>
            <a:r>
              <a:rPr lang="en-US" sz="1800" b="0" dirty="0">
                <a:solidFill>
                  <a:schemeClr val="accent2"/>
                </a:solidFill>
              </a:rPr>
              <a:t>linear </a:t>
            </a:r>
            <a:r>
              <a:rPr lang="en-US" sz="1800" b="0" dirty="0" smtClean="0">
                <a:solidFill>
                  <a:schemeClr val="accent2"/>
                </a:solidFill>
              </a:rPr>
              <a:t>algorithm</a:t>
            </a:r>
            <a:r>
              <a:rPr lang="en-US" sz="1800" b="0" dirty="0">
                <a:solidFill>
                  <a:schemeClr val="accent2"/>
                </a:solidFill>
              </a:rPr>
              <a:t> </a:t>
            </a:r>
            <a:r>
              <a:rPr lang="en-US" sz="1800" b="0" dirty="0" smtClean="0">
                <a:solidFill>
                  <a:schemeClr val="tx2"/>
                </a:solidFill>
              </a:rPr>
              <a:t>(</a:t>
            </a:r>
            <a:r>
              <a:rPr lang="en-US" sz="1800" b="0" dirty="0">
                <a:solidFill>
                  <a:schemeClr val="tx2"/>
                </a:solidFill>
                <a:latin typeface="Arial" pitchFamily="-12" charset="0"/>
                <a:ea typeface="ＭＳ Ｐゴシック" pitchFamily="-12" charset="-128"/>
                <a:cs typeface="ＭＳ Ｐゴシック" pitchFamily="-12" charset="-128"/>
              </a:rPr>
              <a:t>because order of time complexity is linear with the number of data</a:t>
            </a:r>
            <a:r>
              <a:rPr lang="en-US" sz="1800" b="0" dirty="0" smtClean="0">
                <a:solidFill>
                  <a:schemeClr val="tx2"/>
                </a:solidFill>
              </a:rPr>
              <a:t>); faster than hierarchical clustering O(n</a:t>
            </a:r>
            <a:r>
              <a:rPr lang="en-US" sz="1800" b="0" baseline="30000" dirty="0" smtClean="0">
                <a:solidFill>
                  <a:schemeClr val="tx2"/>
                </a:solidFill>
              </a:rPr>
              <a:t>2</a:t>
            </a:r>
            <a:r>
              <a:rPr lang="en-US" sz="1800" b="0" dirty="0" smtClean="0">
                <a:solidFill>
                  <a:schemeClr val="tx2"/>
                </a:solidFill>
              </a:rPr>
              <a:t>)</a:t>
            </a:r>
          </a:p>
          <a:p>
            <a:endParaRPr lang="en-US" sz="1800" b="0" dirty="0" smtClean="0">
              <a:solidFill>
                <a:schemeClr val="tx2"/>
              </a:solidFill>
            </a:endParaRPr>
          </a:p>
          <a:p>
            <a:r>
              <a:rPr lang="en-US" sz="1800" b="0" dirty="0" smtClean="0">
                <a:solidFill>
                  <a:schemeClr val="tx2"/>
                </a:solidFill>
              </a:rPr>
              <a:t>-- </a:t>
            </a:r>
            <a:r>
              <a:rPr lang="en-US" sz="1800" b="0" dirty="0">
                <a:solidFill>
                  <a:schemeClr val="tx2"/>
                </a:solidFill>
              </a:rPr>
              <a:t>K-Means produce </a:t>
            </a:r>
            <a:r>
              <a:rPr lang="en-US" sz="1800" b="0" dirty="0">
                <a:solidFill>
                  <a:schemeClr val="accent2"/>
                </a:solidFill>
              </a:rPr>
              <a:t>tighter clusters </a:t>
            </a:r>
            <a:r>
              <a:rPr lang="en-US" sz="1800" b="0" dirty="0">
                <a:solidFill>
                  <a:schemeClr val="tx2"/>
                </a:solidFill>
              </a:rPr>
              <a:t>than </a:t>
            </a:r>
            <a:r>
              <a:rPr lang="en-US" sz="1800" b="0" dirty="0" smtClean="0">
                <a:solidFill>
                  <a:schemeClr val="tx2"/>
                </a:solidFill>
              </a:rPr>
              <a:t>hierarchical clustering</a:t>
            </a:r>
            <a:r>
              <a:rPr lang="en-US" sz="1800" b="0" dirty="0">
                <a:solidFill>
                  <a:schemeClr val="tx2"/>
                </a:solidFill>
              </a:rPr>
              <a:t>, especially if the clusters are globular</a:t>
            </a:r>
            <a:r>
              <a:rPr lang="en-US" sz="1800" b="0" dirty="0" smtClean="0">
                <a:solidFill>
                  <a:schemeClr val="tx2"/>
                </a:solidFill>
              </a:rPr>
              <a:t>.</a:t>
            </a:r>
          </a:p>
          <a:p>
            <a:endParaRPr lang="en-US" sz="1800" b="0" dirty="0">
              <a:solidFill>
                <a:schemeClr val="tx2"/>
              </a:solidFill>
            </a:endParaRPr>
          </a:p>
          <a:p>
            <a:r>
              <a:rPr lang="en-US" sz="1800" b="0" dirty="0" smtClean="0">
                <a:solidFill>
                  <a:schemeClr val="tx2"/>
                </a:solidFill>
              </a:rPr>
              <a:t>-- </a:t>
            </a:r>
            <a:r>
              <a:rPr lang="en-US" sz="1800" b="0" dirty="0">
                <a:solidFill>
                  <a:schemeClr val="tx2"/>
                </a:solidFill>
              </a:rPr>
              <a:t>K</a:t>
            </a:r>
            <a:r>
              <a:rPr lang="en-US" sz="1800" b="0" dirty="0" smtClean="0">
                <a:solidFill>
                  <a:schemeClr val="tx2"/>
                </a:solidFill>
              </a:rPr>
              <a:t>-mean </a:t>
            </a:r>
            <a:r>
              <a:rPr lang="en-US" sz="1800" b="0" dirty="0">
                <a:solidFill>
                  <a:schemeClr val="tx2"/>
                </a:solidFill>
              </a:rPr>
              <a:t>algorithm is good for </a:t>
            </a:r>
            <a:r>
              <a:rPr lang="en-US" sz="1800" b="0" dirty="0">
                <a:solidFill>
                  <a:schemeClr val="accent2"/>
                </a:solidFill>
              </a:rPr>
              <a:t>large dataset</a:t>
            </a:r>
          </a:p>
          <a:p>
            <a:r>
              <a:rPr lang="en-US" sz="1800" dirty="0">
                <a:solidFill>
                  <a:schemeClr val="tx2"/>
                </a:solidFill>
              </a:rPr>
              <a:t/>
            </a:r>
            <a:br>
              <a:rPr lang="en-US" sz="1800" dirty="0">
                <a:solidFill>
                  <a:schemeClr val="tx2"/>
                </a:solidFill>
              </a:rPr>
            </a:br>
            <a:endParaRPr lang="en-US" sz="1800" b="0" dirty="0">
              <a:solidFill>
                <a:schemeClr val="tx2"/>
              </a:solidFill>
            </a:endParaRPr>
          </a:p>
          <a:p>
            <a:endParaRPr lang="en-US" sz="1800" b="0" dirty="0">
              <a:solidFill>
                <a:schemeClr val="tx2"/>
              </a:solidFill>
            </a:endParaRPr>
          </a:p>
        </p:txBody>
      </p:sp>
      <p:sp>
        <p:nvSpPr>
          <p:cNvPr id="3" name="Title 2"/>
          <p:cNvSpPr>
            <a:spLocks noGrp="1"/>
          </p:cNvSpPr>
          <p:nvPr>
            <p:ph type="title" idx="4294967295"/>
          </p:nvPr>
        </p:nvSpPr>
        <p:spPr/>
        <p:txBody>
          <a:bodyPr>
            <a:normAutofit/>
          </a:bodyPr>
          <a:lstStyle/>
          <a:p>
            <a:pPr fontAlgn="base"/>
            <a:r>
              <a:rPr lang="en-US" kern="1200" dirty="0" smtClean="0">
                <a:solidFill>
                  <a:srgbClr val="50B3CF"/>
                </a:solidFill>
                <a:effectLst/>
                <a:ea typeface="ＭＳ Ｐゴシック" panose="020B0600070205080204" pitchFamily="34" charset="-128"/>
                <a:cs typeface="+mn-cs"/>
              </a:rPr>
              <a:t> </a:t>
            </a:r>
            <a:r>
              <a:rPr lang="en-US" dirty="0"/>
              <a:t>Why use K-means?</a:t>
            </a:r>
          </a:p>
        </p:txBody>
      </p:sp>
    </p:spTree>
    <p:extLst>
      <p:ext uri="{BB962C8B-B14F-4D97-AF65-F5344CB8AC3E}">
        <p14:creationId xmlns:p14="http://schemas.microsoft.com/office/powerpoint/2010/main" val="28804799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31840" y="3140968"/>
            <a:ext cx="2808312" cy="607258"/>
          </a:xfrm>
        </p:spPr>
        <p:txBody>
          <a:bodyPr>
            <a:normAutofit fontScale="90000"/>
          </a:bodyPr>
          <a:lstStyle/>
          <a:p>
            <a:r>
              <a:rPr lang="en-US" sz="3600" dirty="0"/>
              <a:t>5</a:t>
            </a:r>
            <a:r>
              <a:rPr lang="en-US" sz="3600" dirty="0" smtClean="0"/>
              <a:t>. Evaluation</a:t>
            </a:r>
            <a:endParaRPr lang="en-US" b="1" dirty="0"/>
          </a:p>
        </p:txBody>
      </p:sp>
    </p:spTree>
    <p:extLst>
      <p:ext uri="{BB962C8B-B14F-4D97-AF65-F5344CB8AC3E}">
        <p14:creationId xmlns:p14="http://schemas.microsoft.com/office/powerpoint/2010/main" val="4167720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196752"/>
            <a:ext cx="7848872" cy="4832092"/>
          </a:xfrm>
          <a:prstGeom prst="rect">
            <a:avLst/>
          </a:prstGeom>
          <a:noFill/>
        </p:spPr>
        <p:txBody>
          <a:bodyPr wrap="square" rtlCol="0">
            <a:spAutoFit/>
          </a:bodyPr>
          <a:lstStyle/>
          <a:p>
            <a:pPr marL="285750" indent="-285750" eaLnBrk="1" hangingPunct="1">
              <a:lnSpc>
                <a:spcPct val="80000"/>
              </a:lnSpc>
              <a:buFont typeface="Arial" panose="020B0604020202020204" pitchFamily="34" charset="0"/>
              <a:buChar char="•"/>
            </a:pPr>
            <a:r>
              <a:rPr lang="en-US" sz="1400" b="0" dirty="0">
                <a:solidFill>
                  <a:schemeClr val="tx2"/>
                </a:solidFill>
                <a:latin typeface="+mn-lt"/>
              </a:rPr>
              <a:t> </a:t>
            </a:r>
            <a:r>
              <a:rPr lang="en-US" altLang="en-US" sz="1400" b="0" dirty="0" err="1">
                <a:solidFill>
                  <a:schemeClr val="tx2">
                    <a:lumMod val="75000"/>
                    <a:lumOff val="25000"/>
                  </a:schemeClr>
                </a:solidFill>
                <a:latin typeface="+mn-lt"/>
              </a:rPr>
              <a:t>Fmeasure</a:t>
            </a:r>
            <a:r>
              <a:rPr lang="en-US" altLang="en-US" sz="1400" b="0" dirty="0">
                <a:solidFill>
                  <a:schemeClr val="tx2">
                    <a:lumMod val="75000"/>
                    <a:lumOff val="25000"/>
                  </a:schemeClr>
                </a:solidFill>
                <a:latin typeface="+mn-lt"/>
              </a:rPr>
              <a:t> </a:t>
            </a:r>
          </a:p>
          <a:p>
            <a:pPr eaLnBrk="1" hangingPunct="1">
              <a:lnSpc>
                <a:spcPct val="80000"/>
              </a:lnSpc>
            </a:pPr>
            <a:endParaRPr lang="en-US" altLang="en-US" sz="1400" b="0" dirty="0">
              <a:solidFill>
                <a:schemeClr val="tx2"/>
              </a:solidFill>
              <a:latin typeface="+mn-lt"/>
            </a:endParaRPr>
          </a:p>
          <a:p>
            <a:pPr marL="0" indent="0">
              <a:lnSpc>
                <a:spcPct val="80000"/>
              </a:lnSpc>
              <a:buNone/>
            </a:pPr>
            <a:r>
              <a:rPr lang="en-US" altLang="en-US" sz="1400" b="0" dirty="0">
                <a:solidFill>
                  <a:schemeClr val="tx2"/>
                </a:solidFill>
                <a:latin typeface="+mn-lt"/>
              </a:rPr>
              <a:t>	-  </a:t>
            </a:r>
            <a:r>
              <a:rPr lang="en-US" sz="1400" b="0" dirty="0">
                <a:solidFill>
                  <a:schemeClr val="tx2"/>
                </a:solidFill>
                <a:latin typeface="+mn-lt"/>
              </a:rPr>
              <a:t>the weighted harmonic mean of the precision and recall of the test</a:t>
            </a:r>
          </a:p>
          <a:p>
            <a:pPr marL="0" indent="0">
              <a:lnSpc>
                <a:spcPct val="80000"/>
              </a:lnSpc>
              <a:buNone/>
            </a:pPr>
            <a:endParaRPr lang="en-US" altLang="en-US" sz="1400" b="0" dirty="0">
              <a:solidFill>
                <a:schemeClr val="tx2"/>
              </a:solidFill>
              <a:latin typeface="+mn-lt"/>
            </a:endParaRPr>
          </a:p>
          <a:p>
            <a:pPr marL="0" indent="0">
              <a:lnSpc>
                <a:spcPct val="80000"/>
              </a:lnSpc>
              <a:buNone/>
            </a:pPr>
            <a:r>
              <a:rPr lang="en-US" altLang="en-US" sz="1400" b="0" dirty="0">
                <a:solidFill>
                  <a:schemeClr val="tx2"/>
                </a:solidFill>
                <a:latin typeface="+mn-lt"/>
              </a:rPr>
              <a:t>		</a:t>
            </a:r>
          </a:p>
          <a:p>
            <a:pPr marL="0" indent="0">
              <a:lnSpc>
                <a:spcPct val="80000"/>
              </a:lnSpc>
              <a:buNone/>
            </a:pPr>
            <a:r>
              <a:rPr lang="en-US" altLang="en-US" sz="1400" b="0" dirty="0">
                <a:solidFill>
                  <a:schemeClr val="tx2"/>
                </a:solidFill>
                <a:latin typeface="+mn-lt"/>
              </a:rPr>
              <a:t>		</a:t>
            </a:r>
          </a:p>
          <a:p>
            <a:pPr marL="0" indent="0" eaLnBrk="1" hangingPunct="1">
              <a:lnSpc>
                <a:spcPct val="80000"/>
              </a:lnSpc>
              <a:buNone/>
            </a:pPr>
            <a:endParaRPr lang="en-US" altLang="en-US" sz="1400" b="0" dirty="0">
              <a:solidFill>
                <a:schemeClr val="tx2"/>
              </a:solidFill>
              <a:latin typeface="+mn-lt"/>
            </a:endParaRPr>
          </a:p>
          <a:p>
            <a:pPr marL="0" indent="0" eaLnBrk="1" hangingPunct="1">
              <a:lnSpc>
                <a:spcPct val="80000"/>
              </a:lnSpc>
              <a:buNone/>
            </a:pPr>
            <a:endParaRPr lang="en-US" altLang="en-US" sz="1400" b="0" dirty="0">
              <a:solidFill>
                <a:schemeClr val="tx2"/>
              </a:solidFill>
              <a:latin typeface="+mn-lt"/>
            </a:endParaRPr>
          </a:p>
          <a:p>
            <a:pPr eaLnBrk="1" hangingPunct="1">
              <a:lnSpc>
                <a:spcPct val="80000"/>
              </a:lnSpc>
            </a:pPr>
            <a:endParaRPr lang="en-US" altLang="en-US" sz="1400" b="0" dirty="0">
              <a:solidFill>
                <a:schemeClr val="tx2"/>
              </a:solidFill>
              <a:latin typeface="+mn-lt"/>
            </a:endParaRPr>
          </a:p>
          <a:p>
            <a:pPr eaLnBrk="1" hangingPunct="1">
              <a:lnSpc>
                <a:spcPct val="80000"/>
              </a:lnSpc>
            </a:pPr>
            <a:endParaRPr lang="en-US" altLang="en-US" sz="1400" b="0" dirty="0">
              <a:solidFill>
                <a:schemeClr val="tx2"/>
              </a:solidFill>
              <a:latin typeface="+mn-lt"/>
            </a:endParaRPr>
          </a:p>
          <a:p>
            <a:pPr marL="285750" indent="-285750" eaLnBrk="1" hangingPunct="1">
              <a:lnSpc>
                <a:spcPct val="80000"/>
              </a:lnSpc>
              <a:buFont typeface="Arial" panose="020B0604020202020204" pitchFamily="34" charset="0"/>
              <a:buChar char="•"/>
            </a:pPr>
            <a:r>
              <a:rPr lang="en-US" altLang="en-US" sz="1400" b="0" dirty="0">
                <a:solidFill>
                  <a:schemeClr val="tx2"/>
                </a:solidFill>
                <a:latin typeface="+mn-lt"/>
              </a:rPr>
              <a:t>Recall</a:t>
            </a:r>
          </a:p>
          <a:p>
            <a:pPr marL="0" indent="0">
              <a:lnSpc>
                <a:spcPct val="80000"/>
              </a:lnSpc>
              <a:buNone/>
            </a:pPr>
            <a:r>
              <a:rPr lang="en-US" sz="1400" b="0" dirty="0">
                <a:solidFill>
                  <a:schemeClr val="tx2"/>
                </a:solidFill>
                <a:latin typeface="+mn-lt"/>
              </a:rPr>
              <a:t>	</a:t>
            </a:r>
          </a:p>
          <a:p>
            <a:pPr marL="0" indent="0">
              <a:lnSpc>
                <a:spcPct val="80000"/>
              </a:lnSpc>
              <a:buNone/>
            </a:pPr>
            <a:r>
              <a:rPr lang="en-US" sz="1400" b="0" dirty="0">
                <a:solidFill>
                  <a:schemeClr val="tx2"/>
                </a:solidFill>
                <a:latin typeface="+mn-lt"/>
              </a:rPr>
              <a:t>	- The recall or true positive rate (TP) is the proportion of positive cases that were correctly identified, as calculated using the equation:</a:t>
            </a:r>
          </a:p>
          <a:p>
            <a:pPr marL="0" indent="0">
              <a:lnSpc>
                <a:spcPct val="80000"/>
              </a:lnSpc>
              <a:buNone/>
            </a:pPr>
            <a:endParaRPr lang="en-US" sz="1400" b="0" dirty="0">
              <a:solidFill>
                <a:schemeClr val="tx2"/>
              </a:solidFill>
              <a:latin typeface="+mn-lt"/>
            </a:endParaRPr>
          </a:p>
          <a:p>
            <a:pPr marL="285750" indent="-285750">
              <a:lnSpc>
                <a:spcPct val="80000"/>
              </a:lnSpc>
              <a:buFont typeface="Arial" panose="020B0604020202020204" pitchFamily="34" charset="0"/>
              <a:buChar char="•"/>
            </a:pPr>
            <a:r>
              <a:rPr lang="en-US" sz="1400" b="0" dirty="0">
                <a:solidFill>
                  <a:schemeClr val="tx2"/>
                </a:solidFill>
                <a:latin typeface="+mn-lt"/>
              </a:rPr>
              <a:t>Precision</a:t>
            </a:r>
          </a:p>
          <a:p>
            <a:pPr>
              <a:lnSpc>
                <a:spcPct val="80000"/>
              </a:lnSpc>
            </a:pPr>
            <a:endParaRPr lang="en-US" sz="1400" b="0" dirty="0">
              <a:solidFill>
                <a:schemeClr val="tx2"/>
              </a:solidFill>
              <a:latin typeface="+mn-lt"/>
            </a:endParaRPr>
          </a:p>
          <a:p>
            <a:pPr marL="0" indent="0">
              <a:lnSpc>
                <a:spcPct val="80000"/>
              </a:lnSpc>
              <a:buNone/>
            </a:pPr>
            <a:r>
              <a:rPr lang="en-US" sz="1400" b="0" dirty="0">
                <a:solidFill>
                  <a:schemeClr val="tx2"/>
                </a:solidFill>
                <a:latin typeface="+mn-lt"/>
              </a:rPr>
              <a:t>	- precision (P) is the proportion of the predicted positive cases that were correct, as calculated using the equation</a:t>
            </a:r>
          </a:p>
          <a:p>
            <a:pPr eaLnBrk="1" hangingPunct="1">
              <a:lnSpc>
                <a:spcPct val="80000"/>
              </a:lnSpc>
            </a:pPr>
            <a:endParaRPr lang="en-US" altLang="en-US" sz="1400" b="0" dirty="0">
              <a:solidFill>
                <a:schemeClr val="tx2"/>
              </a:solidFill>
              <a:latin typeface="+mn-lt"/>
            </a:endParaRPr>
          </a:p>
          <a:p>
            <a:r>
              <a:rPr lang="en-US" sz="1400" b="0" dirty="0">
                <a:solidFill>
                  <a:schemeClr val="tx2"/>
                </a:solidFill>
                <a:latin typeface="+mn-lt"/>
              </a:rPr>
              <a:t/>
            </a:r>
            <a:br>
              <a:rPr lang="en-US" sz="1400" b="0" dirty="0">
                <a:solidFill>
                  <a:schemeClr val="tx2"/>
                </a:solidFill>
                <a:latin typeface="+mn-lt"/>
              </a:rPr>
            </a:br>
            <a:endParaRPr lang="en-US" sz="1400" b="0" dirty="0">
              <a:solidFill>
                <a:schemeClr val="tx2"/>
              </a:solidFill>
              <a:latin typeface="+mn-lt"/>
            </a:endParaRPr>
          </a:p>
          <a:p>
            <a:endParaRPr lang="en-US" sz="1400" b="0" dirty="0">
              <a:solidFill>
                <a:schemeClr val="tx2"/>
              </a:solidFill>
              <a:latin typeface="+mn-lt"/>
            </a:endParaRPr>
          </a:p>
          <a:p>
            <a:r>
              <a:rPr lang="en-US" sz="1400" dirty="0" smtClean="0">
                <a:solidFill>
                  <a:schemeClr val="tx2"/>
                </a:solidFill>
                <a:latin typeface="+mn-lt"/>
              </a:rPr>
              <a:t/>
            </a:r>
            <a:br>
              <a:rPr lang="en-US" sz="1400" dirty="0" smtClean="0">
                <a:solidFill>
                  <a:schemeClr val="tx2"/>
                </a:solidFill>
                <a:latin typeface="+mn-lt"/>
              </a:rPr>
            </a:br>
            <a:endParaRPr lang="en-US" sz="1400" b="0" dirty="0" smtClean="0">
              <a:solidFill>
                <a:schemeClr val="tx2"/>
              </a:solidFill>
              <a:latin typeface="+mn-lt"/>
            </a:endParaRPr>
          </a:p>
          <a:p>
            <a:endParaRPr lang="en-US" sz="1400" b="0" dirty="0">
              <a:solidFill>
                <a:schemeClr val="tx2"/>
              </a:solidFill>
              <a:latin typeface="+mn-lt"/>
            </a:endParaRPr>
          </a:p>
        </p:txBody>
      </p:sp>
      <p:sp>
        <p:nvSpPr>
          <p:cNvPr id="3" name="Title 2"/>
          <p:cNvSpPr>
            <a:spLocks noGrp="1"/>
          </p:cNvSpPr>
          <p:nvPr>
            <p:ph type="title" idx="4294967295"/>
          </p:nvPr>
        </p:nvSpPr>
        <p:spPr/>
        <p:txBody>
          <a:bodyPr>
            <a:normAutofit/>
          </a:bodyPr>
          <a:lstStyle/>
          <a:p>
            <a:pPr fontAlgn="base"/>
            <a:r>
              <a:rPr lang="en-US" altLang="en-US" dirty="0"/>
              <a:t>Evaluation – Confusion Matrix</a:t>
            </a:r>
            <a:endParaRPr lang="en-US" dirty="0"/>
          </a:p>
        </p:txBody>
      </p:sp>
      <p:pic>
        <p:nvPicPr>
          <p:cNvPr id="4" name="Picture 2" descr="Image result for Fmeas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844824"/>
            <a:ext cx="3384376" cy="74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6539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937518"/>
            <a:ext cx="8291264" cy="1384995"/>
          </a:xfrm>
          <a:prstGeom prst="rect">
            <a:avLst/>
          </a:prstGeom>
        </p:spPr>
        <p:txBody>
          <a:bodyPr wrap="square">
            <a:spAutoFit/>
          </a:bodyPr>
          <a:lstStyle/>
          <a:p>
            <a:endParaRPr lang="en-US" sz="1400" b="0" dirty="0">
              <a:solidFill>
                <a:schemeClr val="tx2"/>
              </a:solidFill>
              <a:latin typeface="+mn-lt"/>
            </a:endParaRPr>
          </a:p>
          <a:p>
            <a:pPr marL="285750" indent="-285750">
              <a:buFont typeface="Arial" panose="020B0604020202020204" pitchFamily="34" charset="0"/>
              <a:buChar char="•"/>
            </a:pPr>
            <a:r>
              <a:rPr lang="en-US" sz="1400" b="0" dirty="0" smtClean="0">
                <a:solidFill>
                  <a:schemeClr val="tx2"/>
                </a:solidFill>
                <a:latin typeface="+mn-lt"/>
              </a:rPr>
              <a:t>Disorder of objects within the cluster.</a:t>
            </a:r>
          </a:p>
          <a:p>
            <a:pPr marL="285750" indent="-285750">
              <a:buFont typeface="Arial" panose="020B0604020202020204" pitchFamily="34" charset="0"/>
              <a:buChar char="•"/>
            </a:pPr>
            <a:r>
              <a:rPr lang="en-US" sz="1400" b="0" dirty="0" smtClean="0">
                <a:solidFill>
                  <a:schemeClr val="tx2"/>
                </a:solidFill>
                <a:latin typeface="+mn-lt"/>
              </a:rPr>
              <a:t>For each cluster, the category distribution of data is calculated first </a:t>
            </a:r>
            <a:r>
              <a:rPr lang="en-US" sz="1400" b="0" dirty="0" err="1" smtClean="0">
                <a:solidFill>
                  <a:schemeClr val="tx2"/>
                </a:solidFill>
                <a:latin typeface="+mn-lt"/>
              </a:rPr>
              <a:t>i.e</a:t>
            </a:r>
            <a:r>
              <a:rPr lang="en-US" sz="1400" b="0" dirty="0" smtClean="0">
                <a:solidFill>
                  <a:schemeClr val="tx2"/>
                </a:solidFill>
                <a:latin typeface="+mn-lt"/>
              </a:rPr>
              <a:t> </a:t>
            </a:r>
            <a:r>
              <a:rPr lang="en-US" sz="1400" b="0" dirty="0" err="1" smtClean="0">
                <a:solidFill>
                  <a:schemeClr val="tx2"/>
                </a:solidFill>
                <a:latin typeface="+mn-lt"/>
              </a:rPr>
              <a:t>pij</a:t>
            </a:r>
            <a:r>
              <a:rPr lang="en-US" sz="1400" b="0" dirty="0" smtClean="0">
                <a:solidFill>
                  <a:schemeClr val="tx2"/>
                </a:solidFill>
                <a:latin typeface="+mn-lt"/>
              </a:rPr>
              <a:t> is the probability that a   member of cluster j belongs to category </a:t>
            </a:r>
            <a:r>
              <a:rPr lang="en-US" sz="1400" b="0" dirty="0" err="1" smtClean="0">
                <a:solidFill>
                  <a:schemeClr val="tx2"/>
                </a:solidFill>
                <a:latin typeface="+mn-lt"/>
              </a:rPr>
              <a:t>i</a:t>
            </a:r>
            <a:r>
              <a:rPr lang="en-US" sz="1400" b="0" dirty="0" smtClean="0">
                <a:solidFill>
                  <a:schemeClr val="tx2"/>
                </a:solidFill>
                <a:latin typeface="+mn-lt"/>
              </a:rPr>
              <a:t>.</a:t>
            </a:r>
          </a:p>
          <a:p>
            <a:pPr marL="285750" indent="-285750">
              <a:buFont typeface="Arial" panose="020B0604020202020204" pitchFamily="34" charset="0"/>
              <a:buChar char="•"/>
            </a:pPr>
            <a:r>
              <a:rPr lang="en-US" sz="1400" b="0" dirty="0" smtClean="0">
                <a:solidFill>
                  <a:schemeClr val="tx2"/>
                </a:solidFill>
                <a:latin typeface="+mn-lt"/>
              </a:rPr>
              <a:t>Then the entropy of each cluster j is calculated as the total entropy is calculated as the sum of the entropies of each cluster weighted by the size of each cluster</a:t>
            </a:r>
            <a:endParaRPr lang="en-US" sz="1400" b="0" dirty="0">
              <a:solidFill>
                <a:schemeClr val="tx2"/>
              </a:solidFill>
              <a:latin typeface="+mn-lt"/>
            </a:endParaRPr>
          </a:p>
        </p:txBody>
      </p:sp>
      <p:sp>
        <p:nvSpPr>
          <p:cNvPr id="5" name="Title 4"/>
          <p:cNvSpPr>
            <a:spLocks noGrp="1"/>
          </p:cNvSpPr>
          <p:nvPr>
            <p:ph type="title" idx="4294967295"/>
          </p:nvPr>
        </p:nvSpPr>
        <p:spPr/>
        <p:txBody>
          <a:bodyPr/>
          <a:lstStyle/>
          <a:p>
            <a:r>
              <a:rPr lang="en-US" altLang="en-US" dirty="0" smtClean="0"/>
              <a:t>Evaluation - Entropy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924944"/>
            <a:ext cx="2520280" cy="659338"/>
          </a:xfrm>
          <a:prstGeom prst="rect">
            <a:avLst/>
          </a:prstGeom>
        </p:spPr>
      </p:pic>
    </p:spTree>
    <p:extLst>
      <p:ext uri="{BB962C8B-B14F-4D97-AF65-F5344CB8AC3E}">
        <p14:creationId xmlns:p14="http://schemas.microsoft.com/office/powerpoint/2010/main" val="1050486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937518"/>
            <a:ext cx="8291264" cy="1815882"/>
          </a:xfrm>
          <a:prstGeom prst="rect">
            <a:avLst/>
          </a:prstGeom>
        </p:spPr>
        <p:txBody>
          <a:bodyPr wrap="square">
            <a:spAutoFit/>
          </a:bodyPr>
          <a:lstStyle/>
          <a:p>
            <a:endParaRPr lang="en-US" sz="1400" b="0" dirty="0">
              <a:solidFill>
                <a:schemeClr val="tx2"/>
              </a:solidFill>
              <a:latin typeface="+mn-lt"/>
            </a:endParaRPr>
          </a:p>
          <a:p>
            <a:pPr marL="285750" indent="-285750" eaLnBrk="1" hangingPunct="1">
              <a:buFont typeface="Arial" panose="020B0604020202020204" pitchFamily="34" charset="0"/>
              <a:buChar char="•"/>
            </a:pPr>
            <a:r>
              <a:rPr lang="en-US" altLang="en-US" sz="1400" dirty="0">
                <a:solidFill>
                  <a:schemeClr val="tx2"/>
                </a:solidFill>
              </a:rPr>
              <a:t>K-fold cross-validation: </a:t>
            </a:r>
            <a:r>
              <a:rPr lang="en-US" altLang="en-US" sz="1400" b="0" dirty="0">
                <a:solidFill>
                  <a:schemeClr val="tx2"/>
                </a:solidFill>
              </a:rPr>
              <a:t>T</a:t>
            </a:r>
            <a:r>
              <a:rPr lang="en-US" altLang="ja-JP" sz="1400" b="0" dirty="0">
                <a:solidFill>
                  <a:schemeClr val="tx2"/>
                </a:solidFill>
                <a:ea typeface="ＭＳ Ｐゴシック" panose="020B0600070205080204" pitchFamily="34" charset="-128"/>
              </a:rPr>
              <a:t>he available data is partitioned into </a:t>
            </a:r>
            <a:r>
              <a:rPr lang="en-US" altLang="ja-JP" sz="1400" b="0" i="1" dirty="0">
                <a:solidFill>
                  <a:schemeClr val="tx2"/>
                </a:solidFill>
                <a:ea typeface="ＭＳ Ｐゴシック" panose="020B0600070205080204" pitchFamily="34" charset="-128"/>
              </a:rPr>
              <a:t>n</a:t>
            </a:r>
            <a:r>
              <a:rPr lang="en-US" altLang="ja-JP" sz="1400" b="0" dirty="0">
                <a:solidFill>
                  <a:schemeClr val="tx2"/>
                </a:solidFill>
                <a:ea typeface="ＭＳ Ｐゴシック" panose="020B0600070205080204" pitchFamily="34" charset="-128"/>
              </a:rPr>
              <a:t> equal-size disjoint subsets. </a:t>
            </a:r>
          </a:p>
          <a:p>
            <a:pPr marL="285750" indent="-285750" eaLnBrk="1" hangingPunct="1">
              <a:buFont typeface="Arial" panose="020B0604020202020204" pitchFamily="34" charset="0"/>
              <a:buChar char="•"/>
            </a:pPr>
            <a:r>
              <a:rPr lang="en-US" altLang="ja-JP" sz="1400" b="0" dirty="0" smtClean="0">
                <a:solidFill>
                  <a:schemeClr val="tx2"/>
                </a:solidFill>
                <a:ea typeface="ＭＳ Ｐゴシック" panose="020B0600070205080204" pitchFamily="34" charset="-128"/>
              </a:rPr>
              <a:t>Use </a:t>
            </a:r>
            <a:r>
              <a:rPr lang="en-US" altLang="ja-JP" sz="1400" b="0" dirty="0">
                <a:solidFill>
                  <a:schemeClr val="tx2"/>
                </a:solidFill>
                <a:ea typeface="ＭＳ Ｐゴシック" panose="020B0600070205080204" pitchFamily="34" charset="-128"/>
              </a:rPr>
              <a:t>each subset as the test set and combine the rest </a:t>
            </a:r>
            <a:r>
              <a:rPr lang="en-US" altLang="ja-JP" sz="1400" b="0" i="1" dirty="0">
                <a:solidFill>
                  <a:schemeClr val="tx2"/>
                </a:solidFill>
                <a:ea typeface="ＭＳ Ｐゴシック" panose="020B0600070205080204" pitchFamily="34" charset="-128"/>
              </a:rPr>
              <a:t>n</a:t>
            </a:r>
            <a:r>
              <a:rPr lang="en-US" altLang="ja-JP" sz="1400" b="0" dirty="0">
                <a:solidFill>
                  <a:schemeClr val="tx2"/>
                </a:solidFill>
                <a:ea typeface="ＭＳ Ｐゴシック" panose="020B0600070205080204" pitchFamily="34" charset="-128"/>
              </a:rPr>
              <a:t>-1 subsets as the training set to learn a classifier. </a:t>
            </a:r>
            <a:endParaRPr lang="en-US" altLang="ja-JP" sz="1400" b="0" dirty="0" smtClean="0">
              <a:solidFill>
                <a:schemeClr val="tx2"/>
              </a:solidFill>
              <a:ea typeface="ＭＳ Ｐゴシック" panose="020B0600070205080204" pitchFamily="34" charset="-128"/>
            </a:endParaRPr>
          </a:p>
          <a:p>
            <a:pPr marL="285750" indent="-285750" eaLnBrk="1" hangingPunct="1">
              <a:buFont typeface="Arial" panose="020B0604020202020204" pitchFamily="34" charset="0"/>
              <a:buChar char="•"/>
            </a:pPr>
            <a:r>
              <a:rPr lang="en-US" altLang="ja-JP" sz="1400" b="0" dirty="0" smtClean="0">
                <a:solidFill>
                  <a:schemeClr val="tx2"/>
                </a:solidFill>
                <a:ea typeface="ＭＳ Ｐゴシック" panose="020B0600070205080204" pitchFamily="34" charset="-128"/>
              </a:rPr>
              <a:t>The </a:t>
            </a:r>
            <a:r>
              <a:rPr lang="en-US" altLang="ja-JP" sz="1400" b="0" dirty="0">
                <a:solidFill>
                  <a:schemeClr val="tx2"/>
                </a:solidFill>
                <a:ea typeface="ＭＳ Ｐゴシック" panose="020B0600070205080204" pitchFamily="34" charset="-128"/>
              </a:rPr>
              <a:t>procedure is run </a:t>
            </a:r>
            <a:r>
              <a:rPr lang="en-US" altLang="ja-JP" sz="1400" b="0" i="1" dirty="0">
                <a:solidFill>
                  <a:schemeClr val="tx2"/>
                </a:solidFill>
                <a:ea typeface="ＭＳ Ｐゴシック" panose="020B0600070205080204" pitchFamily="34" charset="-128"/>
              </a:rPr>
              <a:t>n</a:t>
            </a:r>
            <a:r>
              <a:rPr lang="en-US" altLang="ja-JP" sz="1400" b="0" dirty="0">
                <a:solidFill>
                  <a:schemeClr val="tx2"/>
                </a:solidFill>
                <a:ea typeface="ＭＳ Ｐゴシック" panose="020B0600070205080204" pitchFamily="34" charset="-128"/>
              </a:rPr>
              <a:t> times, which give </a:t>
            </a:r>
            <a:r>
              <a:rPr lang="en-US" altLang="ja-JP" sz="1400" b="0" i="1" dirty="0">
                <a:solidFill>
                  <a:schemeClr val="tx2"/>
                </a:solidFill>
                <a:ea typeface="ＭＳ Ｐゴシック" panose="020B0600070205080204" pitchFamily="34" charset="-128"/>
              </a:rPr>
              <a:t>n</a:t>
            </a:r>
            <a:r>
              <a:rPr lang="en-US" altLang="ja-JP" sz="1400" b="0" dirty="0">
                <a:solidFill>
                  <a:schemeClr val="tx2"/>
                </a:solidFill>
                <a:ea typeface="ＭＳ Ｐゴシック" panose="020B0600070205080204" pitchFamily="34" charset="-128"/>
              </a:rPr>
              <a:t> accuracies. </a:t>
            </a:r>
            <a:endParaRPr lang="en-US" altLang="ja-JP" sz="1400" b="0" dirty="0" smtClean="0">
              <a:solidFill>
                <a:schemeClr val="tx2"/>
              </a:solidFill>
              <a:ea typeface="ＭＳ Ｐゴシック" panose="020B0600070205080204" pitchFamily="34" charset="-128"/>
            </a:endParaRPr>
          </a:p>
          <a:p>
            <a:pPr marL="285750" indent="-285750" eaLnBrk="1" hangingPunct="1">
              <a:buFont typeface="Arial" panose="020B0604020202020204" pitchFamily="34" charset="0"/>
              <a:buChar char="•"/>
            </a:pPr>
            <a:r>
              <a:rPr lang="en-US" altLang="ja-JP" sz="1400" b="0" dirty="0" smtClean="0">
                <a:solidFill>
                  <a:schemeClr val="tx2"/>
                </a:solidFill>
                <a:ea typeface="ＭＳ Ｐゴシック" panose="020B0600070205080204" pitchFamily="34" charset="-128"/>
              </a:rPr>
              <a:t>The </a:t>
            </a:r>
            <a:r>
              <a:rPr lang="en-US" altLang="ja-JP" sz="1400" b="0" dirty="0">
                <a:solidFill>
                  <a:schemeClr val="tx2"/>
                </a:solidFill>
                <a:ea typeface="ＭＳ Ｐゴシック" panose="020B0600070205080204" pitchFamily="34" charset="-128"/>
              </a:rPr>
              <a:t>final estimated accuracy of learning is the average of the </a:t>
            </a:r>
            <a:r>
              <a:rPr lang="en-US" altLang="ja-JP" sz="1400" b="0" i="1" dirty="0">
                <a:solidFill>
                  <a:schemeClr val="tx2"/>
                </a:solidFill>
                <a:ea typeface="ＭＳ Ｐゴシック" panose="020B0600070205080204" pitchFamily="34" charset="-128"/>
              </a:rPr>
              <a:t>n</a:t>
            </a:r>
            <a:r>
              <a:rPr lang="en-US" altLang="ja-JP" sz="1400" b="0" dirty="0">
                <a:solidFill>
                  <a:schemeClr val="tx2"/>
                </a:solidFill>
                <a:ea typeface="ＭＳ Ｐゴシック" panose="020B0600070205080204" pitchFamily="34" charset="-128"/>
              </a:rPr>
              <a:t> accuracies. </a:t>
            </a:r>
            <a:endParaRPr lang="en-US" altLang="ja-JP" sz="1400" b="0" dirty="0" smtClean="0">
              <a:solidFill>
                <a:schemeClr val="tx2"/>
              </a:solidFill>
              <a:ea typeface="ＭＳ Ｐゴシック" panose="020B0600070205080204" pitchFamily="34" charset="-128"/>
            </a:endParaRPr>
          </a:p>
          <a:p>
            <a:pPr marL="285750" indent="-285750" eaLnBrk="1" hangingPunct="1">
              <a:buFont typeface="Arial" panose="020B0604020202020204" pitchFamily="34" charset="0"/>
              <a:buChar char="•"/>
            </a:pPr>
            <a:r>
              <a:rPr lang="en-US" altLang="ja-JP" sz="1400" b="0" dirty="0" smtClean="0">
                <a:solidFill>
                  <a:schemeClr val="tx2"/>
                </a:solidFill>
                <a:ea typeface="ＭＳ Ｐゴシック" panose="020B0600070205080204" pitchFamily="34" charset="-128"/>
              </a:rPr>
              <a:t>10-fold </a:t>
            </a:r>
            <a:r>
              <a:rPr lang="en-US" altLang="ja-JP" sz="1400" b="0" dirty="0">
                <a:solidFill>
                  <a:schemeClr val="tx2"/>
                </a:solidFill>
                <a:ea typeface="ＭＳ Ｐゴシック" panose="020B0600070205080204" pitchFamily="34" charset="-128"/>
              </a:rPr>
              <a:t>and 5-fold cross-validations are commonly used. </a:t>
            </a:r>
            <a:r>
              <a:rPr lang="en-US" altLang="en-US" sz="1400" b="0" dirty="0">
                <a:solidFill>
                  <a:schemeClr val="tx2"/>
                </a:solidFill>
              </a:rPr>
              <a:t> </a:t>
            </a:r>
            <a:endParaRPr lang="en-US" altLang="en-US" sz="1400" b="0" dirty="0" smtClean="0">
              <a:solidFill>
                <a:schemeClr val="tx2"/>
              </a:solidFill>
            </a:endParaRPr>
          </a:p>
          <a:p>
            <a:pPr marL="285750" indent="-285750" eaLnBrk="1" hangingPunct="1">
              <a:buFont typeface="Arial" panose="020B0604020202020204" pitchFamily="34" charset="0"/>
              <a:buChar char="•"/>
            </a:pPr>
            <a:r>
              <a:rPr lang="en-US" altLang="en-US" sz="1400" b="0" dirty="0" smtClean="0">
                <a:solidFill>
                  <a:schemeClr val="tx2"/>
                </a:solidFill>
              </a:rPr>
              <a:t>This </a:t>
            </a:r>
            <a:r>
              <a:rPr lang="en-US" altLang="en-US" sz="1400" b="0" dirty="0">
                <a:solidFill>
                  <a:schemeClr val="tx2"/>
                </a:solidFill>
              </a:rPr>
              <a:t>method is used when the available data is not large. </a:t>
            </a:r>
          </a:p>
        </p:txBody>
      </p:sp>
      <p:sp>
        <p:nvSpPr>
          <p:cNvPr id="5" name="Title 4"/>
          <p:cNvSpPr>
            <a:spLocks noGrp="1"/>
          </p:cNvSpPr>
          <p:nvPr>
            <p:ph type="title" idx="4294967295"/>
          </p:nvPr>
        </p:nvSpPr>
        <p:spPr/>
        <p:txBody>
          <a:bodyPr/>
          <a:lstStyle/>
          <a:p>
            <a:r>
              <a:rPr lang="en-US" altLang="en-US" dirty="0" smtClean="0"/>
              <a:t>Evaluation - Entropy</a:t>
            </a:r>
            <a:endParaRPr lang="en-US" dirty="0"/>
          </a:p>
        </p:txBody>
      </p:sp>
      <p:pic>
        <p:nvPicPr>
          <p:cNvPr id="6" name="Picture 2" descr="Image result for n cross valid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789040"/>
            <a:ext cx="5976664" cy="128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09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23A7F94-3748-4EC2-96F3-CFBC18E92E2E}" type="slidenum">
              <a:rPr lang="en-US" smtClean="0"/>
              <a:t>84</a:t>
            </a:fld>
            <a:endParaRPr lang="en-US"/>
          </a:p>
        </p:txBody>
      </p:sp>
      <p:pic>
        <p:nvPicPr>
          <p:cNvPr id="5" name="Content Placeholder 4"/>
          <p:cNvPicPr>
            <a:picLocks noGrp="1" noChangeAspect="1"/>
          </p:cNvPicPr>
          <p:nvPr>
            <p:ph idx="1"/>
          </p:nvPr>
        </p:nvPicPr>
        <p:blipFill>
          <a:blip r:embed="rId2"/>
          <a:stretch>
            <a:fillRect/>
          </a:stretch>
        </p:blipFill>
        <p:spPr>
          <a:xfrm>
            <a:off x="913116" y="1196975"/>
            <a:ext cx="7232044" cy="4351338"/>
          </a:xfrm>
          <a:prstGeom prst="rect">
            <a:avLst/>
          </a:prstGeom>
        </p:spPr>
      </p:pic>
      <p:sp>
        <p:nvSpPr>
          <p:cNvPr id="7" name="Title 4"/>
          <p:cNvSpPr>
            <a:spLocks noGrp="1"/>
          </p:cNvSpPr>
          <p:nvPr>
            <p:ph type="title" idx="4294967295"/>
          </p:nvPr>
        </p:nvSpPr>
        <p:spPr>
          <a:xfrm>
            <a:off x="913116" y="330261"/>
            <a:ext cx="7773684" cy="607258"/>
          </a:xfrm>
        </p:spPr>
        <p:txBody>
          <a:bodyPr/>
          <a:lstStyle/>
          <a:p>
            <a:r>
              <a:rPr lang="en-US" altLang="en-US" dirty="0" smtClean="0"/>
              <a:t>Cross-validation: How it works?</a:t>
            </a:r>
            <a:endParaRPr lang="en-US" dirty="0"/>
          </a:p>
        </p:txBody>
      </p:sp>
    </p:spTree>
    <p:extLst>
      <p:ext uri="{BB962C8B-B14F-4D97-AF65-F5344CB8AC3E}">
        <p14:creationId xmlns:p14="http://schemas.microsoft.com/office/powerpoint/2010/main" val="659259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31840" y="3140968"/>
            <a:ext cx="2808312" cy="607258"/>
          </a:xfrm>
        </p:spPr>
        <p:txBody>
          <a:bodyPr>
            <a:normAutofit fontScale="90000"/>
          </a:bodyPr>
          <a:lstStyle/>
          <a:p>
            <a:r>
              <a:rPr lang="en-US" sz="3600" dirty="0" smtClean="0"/>
              <a:t>6. Mallet</a:t>
            </a:r>
            <a:endParaRPr lang="en-US" b="1" dirty="0"/>
          </a:p>
        </p:txBody>
      </p:sp>
    </p:spTree>
    <p:extLst>
      <p:ext uri="{BB962C8B-B14F-4D97-AF65-F5344CB8AC3E}">
        <p14:creationId xmlns:p14="http://schemas.microsoft.com/office/powerpoint/2010/main" val="2704941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86</a:t>
            </a:fld>
            <a:endParaRPr lang="en-US" dirty="0"/>
          </a:p>
        </p:txBody>
      </p:sp>
      <p:sp>
        <p:nvSpPr>
          <p:cNvPr id="3" name="Title 2"/>
          <p:cNvSpPr>
            <a:spLocks noGrp="1"/>
          </p:cNvSpPr>
          <p:nvPr>
            <p:ph type="title"/>
          </p:nvPr>
        </p:nvSpPr>
        <p:spPr/>
        <p:txBody>
          <a:bodyPr>
            <a:normAutofit/>
          </a:bodyPr>
          <a:lstStyle/>
          <a:p>
            <a:r>
              <a:rPr lang="en-US" dirty="0" smtClean="0"/>
              <a:t>Mallet</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767064" y="1119056"/>
            <a:ext cx="7713058" cy="4687024"/>
          </a:xfrm>
          <a:custGeom>
            <a:avLst/>
            <a:gdLst>
              <a:gd name="connsiteX0" fmla="*/ 0 w 7713058"/>
              <a:gd name="connsiteY0" fmla="*/ 0 h 7725192"/>
              <a:gd name="connsiteX1" fmla="*/ 7713058 w 7713058"/>
              <a:gd name="connsiteY1" fmla="*/ 0 h 7725192"/>
              <a:gd name="connsiteX2" fmla="*/ 7713058 w 7713058"/>
              <a:gd name="connsiteY2" fmla="*/ 7725192 h 7725192"/>
              <a:gd name="connsiteX3" fmla="*/ 0 w 7713058"/>
              <a:gd name="connsiteY3" fmla="*/ 7725192 h 7725192"/>
              <a:gd name="connsiteX4" fmla="*/ 0 w 7713058"/>
              <a:gd name="connsiteY4" fmla="*/ 0 h 7725192"/>
              <a:gd name="connsiteX0" fmla="*/ 0 w 7713058"/>
              <a:gd name="connsiteY0" fmla="*/ 0 h 7725192"/>
              <a:gd name="connsiteX1" fmla="*/ 7713058 w 7713058"/>
              <a:gd name="connsiteY1" fmla="*/ 0 h 7725192"/>
              <a:gd name="connsiteX2" fmla="*/ 7713058 w 7713058"/>
              <a:gd name="connsiteY2" fmla="*/ 7725192 h 7725192"/>
              <a:gd name="connsiteX3" fmla="*/ 383458 w 7713058"/>
              <a:gd name="connsiteY3" fmla="*/ 4657527 h 7725192"/>
              <a:gd name="connsiteX4" fmla="*/ 0 w 7713058"/>
              <a:gd name="connsiteY4" fmla="*/ 0 h 7725192"/>
              <a:gd name="connsiteX0" fmla="*/ 0 w 7713058"/>
              <a:gd name="connsiteY0" fmla="*/ 0 h 4687024"/>
              <a:gd name="connsiteX1" fmla="*/ 7713058 w 7713058"/>
              <a:gd name="connsiteY1" fmla="*/ 0 h 4687024"/>
              <a:gd name="connsiteX2" fmla="*/ 7565574 w 7713058"/>
              <a:gd name="connsiteY2" fmla="*/ 4687024 h 4687024"/>
              <a:gd name="connsiteX3" fmla="*/ 383458 w 7713058"/>
              <a:gd name="connsiteY3" fmla="*/ 4657527 h 4687024"/>
              <a:gd name="connsiteX4" fmla="*/ 0 w 7713058"/>
              <a:gd name="connsiteY4" fmla="*/ 0 h 468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3058" h="4687024">
                <a:moveTo>
                  <a:pt x="0" y="0"/>
                </a:moveTo>
                <a:lnTo>
                  <a:pt x="7713058" y="0"/>
                </a:lnTo>
                <a:lnTo>
                  <a:pt x="7565574" y="4687024"/>
                </a:lnTo>
                <a:lnTo>
                  <a:pt x="383458" y="4657527"/>
                </a:lnTo>
                <a:lnTo>
                  <a:pt x="0" y="0"/>
                </a:lnTo>
                <a:close/>
              </a:path>
            </a:pathLst>
          </a:custGeom>
        </p:spPr>
        <p:txBody>
          <a:bodyPr wrap="square">
            <a:spAutoFit/>
          </a:bodyPr>
          <a:lstStyle/>
          <a:p>
            <a:pPr marL="742950" lvl="1" indent="-285750">
              <a:buFont typeface="Arial" panose="020B0604020202020204" pitchFamily="34" charset="0"/>
              <a:buChar char="•"/>
            </a:pPr>
            <a:endParaRPr lang="en-US" sz="1400" b="0" dirty="0" smtClean="0">
              <a:solidFill>
                <a:schemeClr val="tx2"/>
              </a:solidFill>
            </a:endParaRPr>
          </a:p>
          <a:p>
            <a:pPr marL="742950" lvl="1" indent="-285750">
              <a:buFont typeface="Arial" panose="020B0604020202020204" pitchFamily="34" charset="0"/>
              <a:buChar char="•"/>
            </a:pPr>
            <a:r>
              <a:rPr lang="en-US" sz="1400" b="0" dirty="0" smtClean="0">
                <a:solidFill>
                  <a:schemeClr val="tx2"/>
                </a:solidFill>
              </a:rPr>
              <a:t>We </a:t>
            </a:r>
            <a:r>
              <a:rPr lang="en-US" sz="1400" b="0" dirty="0">
                <a:solidFill>
                  <a:schemeClr val="tx2"/>
                </a:solidFill>
              </a:rPr>
              <a:t>have </a:t>
            </a:r>
            <a:r>
              <a:rPr lang="en-US" sz="1400" b="0" dirty="0" smtClean="0">
                <a:solidFill>
                  <a:schemeClr val="tx2"/>
                </a:solidFill>
              </a:rPr>
              <a:t>open-source API’s to </a:t>
            </a:r>
            <a:r>
              <a:rPr lang="en-US" sz="1400" b="0" dirty="0">
                <a:solidFill>
                  <a:schemeClr val="tx2"/>
                </a:solidFill>
              </a:rPr>
              <a:t>do clustering, classification and </a:t>
            </a:r>
            <a:r>
              <a:rPr lang="en-US" sz="1400" b="0" dirty="0" smtClean="0">
                <a:solidFill>
                  <a:schemeClr val="tx2"/>
                </a:solidFill>
              </a:rPr>
              <a:t>extraction</a:t>
            </a:r>
          </a:p>
          <a:p>
            <a:pPr lvl="1"/>
            <a:endParaRPr lang="en-US" sz="1400" b="0" dirty="0">
              <a:solidFill>
                <a:schemeClr val="tx2"/>
              </a:solidFill>
            </a:endParaRPr>
          </a:p>
          <a:p>
            <a:pPr lvl="1"/>
            <a:r>
              <a:rPr lang="en-US" sz="2000" dirty="0">
                <a:solidFill>
                  <a:schemeClr val="accent6">
                    <a:lumMod val="75000"/>
                  </a:schemeClr>
                </a:solidFill>
              </a:rPr>
              <a:t>JAVA API: Mallet</a:t>
            </a:r>
          </a:p>
          <a:p>
            <a:pPr marL="800100" lvl="1" indent="-342900">
              <a:buAutoNum type="arabicPeriod"/>
            </a:pPr>
            <a:endParaRPr lang="en-US" sz="1400" dirty="0">
              <a:solidFill>
                <a:schemeClr val="tx2"/>
              </a:solidFill>
            </a:endParaRPr>
          </a:p>
          <a:p>
            <a:pPr marL="800100" lvl="1" indent="-342900">
              <a:buAutoNum type="arabicPeriod"/>
            </a:pPr>
            <a:endParaRPr lang="en-US" sz="1400" dirty="0" smtClean="0">
              <a:solidFill>
                <a:schemeClr val="tx2"/>
              </a:solidFill>
            </a:endParaRPr>
          </a:p>
          <a:p>
            <a:r>
              <a:rPr lang="en-US" sz="1400" dirty="0" smtClean="0">
                <a:solidFill>
                  <a:schemeClr val="tx2"/>
                </a:solidFill>
              </a:rPr>
              <a:t>	</a:t>
            </a:r>
            <a:r>
              <a:rPr lang="en-US" sz="1400" u="sng" dirty="0" smtClean="0">
                <a:solidFill>
                  <a:schemeClr val="tx2"/>
                </a:solidFill>
              </a:rPr>
              <a:t>Authors</a:t>
            </a:r>
            <a:r>
              <a:rPr lang="en-US" sz="1400" u="sng" dirty="0">
                <a:solidFill>
                  <a:schemeClr val="tx2"/>
                </a:solidFill>
              </a:rPr>
              <a:t>: </a:t>
            </a:r>
            <a:r>
              <a:rPr lang="en-US" sz="1400" b="0" dirty="0">
                <a:solidFill>
                  <a:schemeClr val="tx2"/>
                </a:solidFill>
              </a:rPr>
              <a:t>Andrew McCallum, Charles Sutton, Aron </a:t>
            </a:r>
            <a:r>
              <a:rPr lang="en-US" sz="1400" b="0" dirty="0" err="1">
                <a:solidFill>
                  <a:schemeClr val="tx2"/>
                </a:solidFill>
              </a:rPr>
              <a:t>Culotta</a:t>
            </a:r>
            <a:r>
              <a:rPr lang="en-US" sz="1400" b="0" dirty="0">
                <a:solidFill>
                  <a:schemeClr val="tx2"/>
                </a:solidFill>
              </a:rPr>
              <a:t>, Greg </a:t>
            </a:r>
            <a:r>
              <a:rPr lang="en-US" sz="1400" b="0" dirty="0" err="1">
                <a:solidFill>
                  <a:schemeClr val="tx2"/>
                </a:solidFill>
              </a:rPr>
              <a:t>Druck</a:t>
            </a:r>
            <a:r>
              <a:rPr lang="en-US" sz="1400" b="0" dirty="0">
                <a:solidFill>
                  <a:schemeClr val="tx2"/>
                </a:solidFill>
              </a:rPr>
              <a:t>, </a:t>
            </a:r>
            <a:r>
              <a:rPr lang="en-US" sz="1400" b="0" dirty="0" err="1">
                <a:solidFill>
                  <a:schemeClr val="tx2"/>
                </a:solidFill>
              </a:rPr>
              <a:t>Kedar</a:t>
            </a:r>
            <a:r>
              <a:rPr lang="en-US" sz="1400" b="0" dirty="0">
                <a:solidFill>
                  <a:schemeClr val="tx2"/>
                </a:solidFill>
              </a:rPr>
              <a:t> </a:t>
            </a:r>
            <a:r>
              <a:rPr lang="en-US" sz="1400" b="0" dirty="0" err="1">
                <a:solidFill>
                  <a:schemeClr val="tx2"/>
                </a:solidFill>
              </a:rPr>
              <a:t>Bellare</a:t>
            </a:r>
            <a:r>
              <a:rPr lang="en-US" sz="1400" b="0" dirty="0">
                <a:solidFill>
                  <a:schemeClr val="tx2"/>
                </a:solidFill>
              </a:rPr>
              <a:t>, Gaurav </a:t>
            </a:r>
            <a:r>
              <a:rPr lang="en-US" sz="1400" b="0" dirty="0" err="1">
                <a:solidFill>
                  <a:schemeClr val="tx2"/>
                </a:solidFill>
              </a:rPr>
              <a:t>Chandalia</a:t>
            </a:r>
            <a:r>
              <a:rPr lang="en-US" sz="1400" b="0" dirty="0">
                <a:solidFill>
                  <a:schemeClr val="tx2"/>
                </a:solidFill>
              </a:rPr>
              <a:t>, </a:t>
            </a:r>
            <a:r>
              <a:rPr lang="en-US" sz="1400" b="0" dirty="0" err="1">
                <a:solidFill>
                  <a:schemeClr val="tx2"/>
                </a:solidFill>
              </a:rPr>
              <a:t>FernandoPereira</a:t>
            </a:r>
            <a:endParaRPr lang="en-US" sz="1400" b="0" dirty="0">
              <a:solidFill>
                <a:schemeClr val="tx2"/>
              </a:solidFill>
            </a:endParaRPr>
          </a:p>
          <a:p>
            <a:r>
              <a:rPr lang="en-US" sz="1400" dirty="0">
                <a:solidFill>
                  <a:schemeClr val="tx2"/>
                </a:solidFill>
              </a:rPr>
              <a:t> </a:t>
            </a:r>
          </a:p>
          <a:p>
            <a:r>
              <a:rPr lang="en-US" sz="1400" dirty="0" smtClean="0">
                <a:solidFill>
                  <a:schemeClr val="tx2"/>
                </a:solidFill>
              </a:rPr>
              <a:t>	</a:t>
            </a:r>
            <a:r>
              <a:rPr lang="en-US" sz="1400" u="sng" dirty="0" smtClean="0">
                <a:solidFill>
                  <a:schemeClr val="tx2"/>
                </a:solidFill>
              </a:rPr>
              <a:t>Main </a:t>
            </a:r>
            <a:r>
              <a:rPr lang="en-US" sz="1400" u="sng" dirty="0">
                <a:solidFill>
                  <a:schemeClr val="tx2"/>
                </a:solidFill>
              </a:rPr>
              <a:t>Objective </a:t>
            </a:r>
            <a:r>
              <a:rPr lang="en-US" sz="1400" u="sng" dirty="0" smtClean="0">
                <a:solidFill>
                  <a:schemeClr val="tx2"/>
                </a:solidFill>
              </a:rPr>
              <a:t>o: </a:t>
            </a:r>
            <a:r>
              <a:rPr lang="en-US" sz="1400" b="0" dirty="0" smtClean="0">
                <a:solidFill>
                  <a:schemeClr val="tx2"/>
                </a:solidFill>
              </a:rPr>
              <a:t>Text </a:t>
            </a:r>
            <a:r>
              <a:rPr lang="en-US" sz="1400" b="0" dirty="0">
                <a:solidFill>
                  <a:schemeClr val="tx2"/>
                </a:solidFill>
              </a:rPr>
              <a:t>Classification &amp; Information Extraction</a:t>
            </a:r>
          </a:p>
          <a:p>
            <a:pPr marL="800100" lvl="1" indent="-342900">
              <a:buAutoNum type="arabicPeriod"/>
            </a:pPr>
            <a:endParaRPr lang="en-US" sz="1400" dirty="0" smtClean="0">
              <a:solidFill>
                <a:schemeClr val="tx2"/>
              </a:solidFill>
            </a:endParaRPr>
          </a:p>
          <a:p>
            <a:pPr marL="800100" lvl="1" indent="-342900">
              <a:buAutoNum type="arabicPeriod"/>
            </a:pPr>
            <a:endParaRPr lang="en-US" sz="1400" dirty="0">
              <a:solidFill>
                <a:schemeClr val="tx2"/>
              </a:solidFill>
            </a:endParaRP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24911524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87</a:t>
            </a:fld>
            <a:endParaRPr lang="en-US" dirty="0"/>
          </a:p>
        </p:txBody>
      </p:sp>
      <p:sp>
        <p:nvSpPr>
          <p:cNvPr id="3" name="Title 2"/>
          <p:cNvSpPr>
            <a:spLocks noGrp="1"/>
          </p:cNvSpPr>
          <p:nvPr>
            <p:ph type="title"/>
          </p:nvPr>
        </p:nvSpPr>
        <p:spPr/>
        <p:txBody>
          <a:bodyPr>
            <a:normAutofit/>
          </a:bodyPr>
          <a:lstStyle/>
          <a:p>
            <a:r>
              <a:rPr lang="en-US" dirty="0" smtClean="0"/>
              <a:t> Interpretation - Mallet</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9787295"/>
          </a:xfrm>
          <a:prstGeom prst="rect">
            <a:avLst/>
          </a:prstGeom>
        </p:spPr>
        <p:txBody>
          <a:bodyPr wrap="square">
            <a:spAutoFit/>
          </a:bodyPr>
          <a:lstStyle/>
          <a:p>
            <a:pPr marL="742950" lvl="1" indent="-285750">
              <a:buFont typeface="Arial" panose="020B0604020202020204" pitchFamily="34" charset="0"/>
              <a:buChar char="•"/>
            </a:pPr>
            <a:endParaRPr lang="en-US" sz="1400" b="0" dirty="0" smtClean="0">
              <a:solidFill>
                <a:schemeClr val="tx2"/>
              </a:solidFill>
            </a:endParaRPr>
          </a:p>
          <a:p>
            <a:pPr lvl="1"/>
            <a:r>
              <a:rPr lang="en-US" sz="1400" dirty="0" smtClean="0">
                <a:solidFill>
                  <a:schemeClr val="tx2"/>
                </a:solidFill>
              </a:rPr>
              <a:t>Mallet:</a:t>
            </a:r>
          </a:p>
          <a:p>
            <a:pPr lvl="1"/>
            <a:endParaRPr lang="en-US" sz="1400" dirty="0">
              <a:solidFill>
                <a:schemeClr val="tx2"/>
              </a:solidFill>
            </a:endParaRPr>
          </a:p>
          <a:p>
            <a:pPr lvl="1"/>
            <a:r>
              <a:rPr lang="en-US" sz="1400" dirty="0">
                <a:solidFill>
                  <a:schemeClr val="tx2"/>
                </a:solidFill>
              </a:rPr>
              <a:t>Authors: </a:t>
            </a:r>
            <a:r>
              <a:rPr lang="en-US" sz="1400" b="0" dirty="0">
                <a:solidFill>
                  <a:schemeClr val="tx2"/>
                </a:solidFill>
              </a:rPr>
              <a:t>Andrew McCallum, Charles Sutton, Aron </a:t>
            </a:r>
            <a:r>
              <a:rPr lang="en-US" sz="1400" b="0" dirty="0" err="1">
                <a:solidFill>
                  <a:schemeClr val="tx2"/>
                </a:solidFill>
              </a:rPr>
              <a:t>Culotta</a:t>
            </a:r>
            <a:r>
              <a:rPr lang="en-US" sz="1400" b="0" dirty="0">
                <a:solidFill>
                  <a:schemeClr val="tx2"/>
                </a:solidFill>
              </a:rPr>
              <a:t>, Greg </a:t>
            </a:r>
            <a:r>
              <a:rPr lang="en-US" sz="1400" b="0" dirty="0" err="1">
                <a:solidFill>
                  <a:schemeClr val="tx2"/>
                </a:solidFill>
              </a:rPr>
              <a:t>Druck</a:t>
            </a:r>
            <a:r>
              <a:rPr lang="en-US" sz="1400" b="0" dirty="0">
                <a:solidFill>
                  <a:schemeClr val="tx2"/>
                </a:solidFill>
              </a:rPr>
              <a:t>, </a:t>
            </a:r>
            <a:r>
              <a:rPr lang="en-US" sz="1400" b="0" dirty="0" err="1">
                <a:solidFill>
                  <a:schemeClr val="tx2"/>
                </a:solidFill>
              </a:rPr>
              <a:t>Kedar</a:t>
            </a:r>
            <a:r>
              <a:rPr lang="en-US" sz="1400" b="0" dirty="0">
                <a:solidFill>
                  <a:schemeClr val="tx2"/>
                </a:solidFill>
              </a:rPr>
              <a:t> </a:t>
            </a:r>
            <a:r>
              <a:rPr lang="en-US" sz="1400" b="0" dirty="0" err="1">
                <a:solidFill>
                  <a:schemeClr val="tx2"/>
                </a:solidFill>
              </a:rPr>
              <a:t>Bellare</a:t>
            </a:r>
            <a:r>
              <a:rPr lang="en-US" sz="1400" b="0" dirty="0">
                <a:solidFill>
                  <a:schemeClr val="tx2"/>
                </a:solidFill>
              </a:rPr>
              <a:t>, Gaurav </a:t>
            </a:r>
            <a:r>
              <a:rPr lang="en-US" sz="1400" b="0" dirty="0" err="1">
                <a:solidFill>
                  <a:schemeClr val="tx2"/>
                </a:solidFill>
              </a:rPr>
              <a:t>Chandalia</a:t>
            </a:r>
            <a:r>
              <a:rPr lang="en-US" sz="1400" b="0" dirty="0">
                <a:solidFill>
                  <a:schemeClr val="tx2"/>
                </a:solidFill>
              </a:rPr>
              <a:t>, </a:t>
            </a:r>
            <a:r>
              <a:rPr lang="en-US" sz="1400" b="0" dirty="0" err="1" smtClean="0">
                <a:solidFill>
                  <a:schemeClr val="tx2"/>
                </a:solidFill>
              </a:rPr>
              <a:t>FernandoPereira</a:t>
            </a:r>
            <a:endParaRPr lang="en-US" sz="1400" b="0" dirty="0" smtClean="0">
              <a:solidFill>
                <a:schemeClr val="tx2"/>
              </a:solidFill>
            </a:endParaRPr>
          </a:p>
          <a:p>
            <a:pPr lvl="1"/>
            <a:endParaRPr lang="en-US" sz="1400" b="0" dirty="0">
              <a:solidFill>
                <a:schemeClr val="tx2"/>
              </a:solidFill>
            </a:endParaRPr>
          </a:p>
          <a:p>
            <a:pPr lvl="1"/>
            <a:endParaRPr lang="en-US" sz="1400" b="0" dirty="0">
              <a:solidFill>
                <a:schemeClr val="tx2"/>
              </a:solidFill>
            </a:endParaRPr>
          </a:p>
          <a:p>
            <a:r>
              <a:rPr lang="en-US" sz="1400" b="0" dirty="0">
                <a:solidFill>
                  <a:schemeClr val="tx2"/>
                </a:solidFill>
              </a:rPr>
              <a:t> </a:t>
            </a:r>
            <a:r>
              <a:rPr lang="en-US" sz="1400" b="0" dirty="0" smtClean="0">
                <a:solidFill>
                  <a:schemeClr val="tx2"/>
                </a:solidFill>
              </a:rPr>
              <a:t>       </a:t>
            </a:r>
            <a:r>
              <a:rPr lang="en-US" sz="1400" dirty="0" smtClean="0">
                <a:solidFill>
                  <a:schemeClr val="tx2"/>
                </a:solidFill>
              </a:rPr>
              <a:t>How </a:t>
            </a:r>
            <a:r>
              <a:rPr lang="en-US" sz="1400" dirty="0">
                <a:solidFill>
                  <a:schemeClr val="tx2"/>
                </a:solidFill>
              </a:rPr>
              <a:t>to use?</a:t>
            </a:r>
          </a:p>
          <a:p>
            <a:pPr lvl="0"/>
            <a:endParaRPr lang="en-US" sz="1400" b="0" dirty="0">
              <a:solidFill>
                <a:schemeClr val="tx2"/>
              </a:solidFill>
            </a:endParaRPr>
          </a:p>
          <a:p>
            <a:pPr lvl="0"/>
            <a:r>
              <a:rPr lang="en-US" sz="1400" b="0" dirty="0">
                <a:solidFill>
                  <a:schemeClr val="tx2"/>
                </a:solidFill>
              </a:rPr>
              <a:t> </a:t>
            </a:r>
            <a:r>
              <a:rPr lang="en-US" sz="1400" b="0" dirty="0" smtClean="0">
                <a:solidFill>
                  <a:schemeClr val="tx2"/>
                </a:solidFill>
              </a:rPr>
              <a:t>        1. Command </a:t>
            </a:r>
            <a:r>
              <a:rPr lang="en-US" sz="1400" b="0" dirty="0">
                <a:solidFill>
                  <a:schemeClr val="tx2"/>
                </a:solidFill>
              </a:rPr>
              <a:t>line </a:t>
            </a:r>
            <a:r>
              <a:rPr lang="en-US" sz="1400" b="0" dirty="0" smtClean="0">
                <a:solidFill>
                  <a:schemeClr val="tx2"/>
                </a:solidFill>
              </a:rPr>
              <a:t>scripts</a:t>
            </a:r>
          </a:p>
          <a:p>
            <a:pPr lvl="0"/>
            <a:r>
              <a:rPr lang="en-US" sz="1400" b="0" dirty="0">
                <a:solidFill>
                  <a:schemeClr val="tx2"/>
                </a:solidFill>
              </a:rPr>
              <a:t> </a:t>
            </a:r>
            <a:r>
              <a:rPr lang="en-US" sz="1400" b="0" dirty="0" smtClean="0">
                <a:solidFill>
                  <a:schemeClr val="tx2"/>
                </a:solidFill>
              </a:rPr>
              <a:t>        2. Java API</a:t>
            </a:r>
          </a:p>
          <a:p>
            <a:pPr lvl="0"/>
            <a:endParaRPr lang="en-US" sz="1400" b="0" dirty="0">
              <a:solidFill>
                <a:schemeClr val="tx2"/>
              </a:solidFill>
            </a:endParaRPr>
          </a:p>
          <a:p>
            <a:r>
              <a:rPr lang="en-US" sz="1400" b="0" dirty="0">
                <a:solidFill>
                  <a:schemeClr val="tx2"/>
                </a:solidFill>
              </a:rPr>
              <a:t> </a:t>
            </a:r>
            <a:r>
              <a:rPr lang="en-US" sz="1400" b="0" dirty="0" smtClean="0">
                <a:solidFill>
                  <a:schemeClr val="tx2"/>
                </a:solidFill>
              </a:rPr>
              <a:t>       </a:t>
            </a:r>
            <a:r>
              <a:rPr lang="en-US" sz="1400" dirty="0" smtClean="0">
                <a:solidFill>
                  <a:schemeClr val="tx2"/>
                </a:solidFill>
              </a:rPr>
              <a:t>Available Packages:</a:t>
            </a:r>
          </a:p>
          <a:p>
            <a:pPr lvl="0"/>
            <a:r>
              <a:rPr lang="en-US" sz="1400" b="0" dirty="0">
                <a:solidFill>
                  <a:schemeClr val="tx2"/>
                </a:solidFill>
              </a:rPr>
              <a:t> </a:t>
            </a:r>
            <a:r>
              <a:rPr lang="en-US" sz="1400" b="0" dirty="0" smtClean="0">
                <a:solidFill>
                  <a:schemeClr val="tx2"/>
                </a:solidFill>
              </a:rPr>
              <a:t>    </a:t>
            </a:r>
          </a:p>
          <a:p>
            <a:pPr lvl="0"/>
            <a:r>
              <a:rPr lang="en-US" sz="1400" b="0" dirty="0">
                <a:solidFill>
                  <a:schemeClr val="tx2"/>
                </a:solidFill>
              </a:rPr>
              <a:t> </a:t>
            </a:r>
            <a:r>
              <a:rPr lang="en-US" sz="1400" b="0" dirty="0" smtClean="0">
                <a:solidFill>
                  <a:schemeClr val="tx2"/>
                </a:solidFill>
              </a:rPr>
              <a:t>        1. Document classification</a:t>
            </a:r>
          </a:p>
          <a:p>
            <a:pPr lvl="0"/>
            <a:r>
              <a:rPr lang="en-US" sz="1400" b="0" dirty="0">
                <a:solidFill>
                  <a:schemeClr val="tx2"/>
                </a:solidFill>
              </a:rPr>
              <a:t> </a:t>
            </a:r>
            <a:r>
              <a:rPr lang="en-US" sz="1400" b="0" dirty="0" smtClean="0">
                <a:solidFill>
                  <a:schemeClr val="tx2"/>
                </a:solidFill>
              </a:rPr>
              <a:t>        2. Clustering</a:t>
            </a:r>
          </a:p>
          <a:p>
            <a:pPr lvl="0"/>
            <a:r>
              <a:rPr lang="en-US" sz="1400" b="0" dirty="0">
                <a:solidFill>
                  <a:schemeClr val="tx2"/>
                </a:solidFill>
              </a:rPr>
              <a:t> </a:t>
            </a:r>
            <a:r>
              <a:rPr lang="en-US" sz="1400" b="0" dirty="0" smtClean="0">
                <a:solidFill>
                  <a:schemeClr val="tx2"/>
                </a:solidFill>
              </a:rPr>
              <a:t>        3. Topic Modeling</a:t>
            </a:r>
          </a:p>
          <a:p>
            <a:pPr lvl="0"/>
            <a:r>
              <a:rPr lang="en-US" sz="1400" b="0" dirty="0">
                <a:solidFill>
                  <a:schemeClr val="tx2"/>
                </a:solidFill>
              </a:rPr>
              <a:t> </a:t>
            </a:r>
            <a:r>
              <a:rPr lang="en-US" sz="1400" b="0" dirty="0" smtClean="0">
                <a:solidFill>
                  <a:schemeClr val="tx2"/>
                </a:solidFill>
              </a:rPr>
              <a:t>        4. Information Extraction</a:t>
            </a:r>
          </a:p>
          <a:p>
            <a:pPr lvl="0"/>
            <a:endParaRPr lang="en-US" sz="1400" b="0" dirty="0">
              <a:solidFill>
                <a:schemeClr val="tx2"/>
              </a:solidFill>
            </a:endParaRPr>
          </a:p>
          <a:p>
            <a:pPr lvl="1"/>
            <a:endParaRPr lang="en-US" sz="1400" b="0" dirty="0">
              <a:solidFill>
                <a:schemeClr val="tx2"/>
              </a:solidFill>
            </a:endParaRPr>
          </a:p>
          <a:p>
            <a:pPr lvl="1"/>
            <a:endParaRPr lang="en-US" sz="1400" dirty="0">
              <a:solidFill>
                <a:schemeClr val="tx2"/>
              </a:solidFill>
            </a:endParaRP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7064070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88</a:t>
            </a:fld>
            <a:endParaRPr lang="en-US" dirty="0"/>
          </a:p>
        </p:txBody>
      </p:sp>
      <p:sp>
        <p:nvSpPr>
          <p:cNvPr id="3" name="Title 2"/>
          <p:cNvSpPr>
            <a:spLocks noGrp="1"/>
          </p:cNvSpPr>
          <p:nvPr>
            <p:ph type="title"/>
          </p:nvPr>
        </p:nvSpPr>
        <p:spPr/>
        <p:txBody>
          <a:bodyPr>
            <a:normAutofit/>
          </a:bodyPr>
          <a:lstStyle/>
          <a:p>
            <a:r>
              <a:rPr lang="en-US" dirty="0" smtClean="0"/>
              <a:t> Interpretation –</a:t>
            </a:r>
            <a:r>
              <a:rPr lang="en-US" baseline="0" dirty="0" smtClean="0"/>
              <a:t> Mallet – Data representation</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10649069"/>
          </a:xfrm>
          <a:prstGeom prst="rect">
            <a:avLst/>
          </a:prstGeom>
        </p:spPr>
        <p:txBody>
          <a:bodyPr wrap="square">
            <a:spAutoFit/>
          </a:bodyPr>
          <a:lstStyle/>
          <a:p>
            <a:r>
              <a:rPr lang="en-US" sz="1400" dirty="0">
                <a:solidFill>
                  <a:schemeClr val="tx2"/>
                </a:solidFill>
              </a:rPr>
              <a:t>Document Classification:</a:t>
            </a:r>
          </a:p>
          <a:p>
            <a:endParaRPr lang="en-US" sz="1400" b="0" dirty="0" smtClean="0">
              <a:solidFill>
                <a:schemeClr val="tx2"/>
              </a:solidFill>
            </a:endParaRPr>
          </a:p>
          <a:p>
            <a:r>
              <a:rPr lang="en-US" sz="1400" b="0" dirty="0" smtClean="0">
                <a:solidFill>
                  <a:schemeClr val="tx2"/>
                </a:solidFill>
              </a:rPr>
              <a:t>Algorithms </a:t>
            </a:r>
            <a:r>
              <a:rPr lang="en-US" sz="1400" b="0" dirty="0">
                <a:solidFill>
                  <a:schemeClr val="tx2"/>
                </a:solidFill>
              </a:rPr>
              <a:t>in mallet for </a:t>
            </a:r>
            <a:r>
              <a:rPr lang="en-US" sz="1400" b="0" dirty="0" smtClean="0">
                <a:solidFill>
                  <a:schemeClr val="tx2"/>
                </a:solidFill>
              </a:rPr>
              <a:t>classification:</a:t>
            </a:r>
            <a:endParaRPr lang="en-US" sz="1400" b="0" dirty="0">
              <a:solidFill>
                <a:schemeClr val="tx2"/>
              </a:solidFill>
            </a:endParaRPr>
          </a:p>
          <a:p>
            <a:endParaRPr lang="en-US" sz="1400" b="0" dirty="0" smtClean="0">
              <a:solidFill>
                <a:schemeClr val="tx2"/>
              </a:solidFill>
            </a:endParaRPr>
          </a:p>
          <a:p>
            <a:r>
              <a:rPr lang="en-US" sz="1400" b="0" dirty="0" smtClean="0">
                <a:solidFill>
                  <a:schemeClr val="tx2"/>
                </a:solidFill>
              </a:rPr>
              <a:t>1. Supervised </a:t>
            </a:r>
            <a:r>
              <a:rPr lang="en-US" sz="1400" b="0" dirty="0">
                <a:solidFill>
                  <a:schemeClr val="tx2"/>
                </a:solidFill>
              </a:rPr>
              <a:t>Learning Algorithms:</a:t>
            </a:r>
          </a:p>
          <a:p>
            <a:pPr lvl="0"/>
            <a:r>
              <a:rPr lang="en-US" sz="1400" b="0" dirty="0" smtClean="0">
                <a:solidFill>
                  <a:schemeClr val="tx2"/>
                </a:solidFill>
              </a:rPr>
              <a:t>2. Naïve </a:t>
            </a:r>
            <a:r>
              <a:rPr lang="en-US" sz="1400" b="0" dirty="0">
                <a:solidFill>
                  <a:schemeClr val="tx2"/>
                </a:solidFill>
              </a:rPr>
              <a:t>Bayes</a:t>
            </a:r>
          </a:p>
          <a:p>
            <a:pPr lvl="0"/>
            <a:r>
              <a:rPr lang="en-US" sz="1400" b="0" dirty="0" smtClean="0">
                <a:solidFill>
                  <a:schemeClr val="tx2"/>
                </a:solidFill>
              </a:rPr>
              <a:t>3. Maximum </a:t>
            </a:r>
            <a:r>
              <a:rPr lang="en-US" sz="1400" b="0" dirty="0">
                <a:solidFill>
                  <a:schemeClr val="tx2"/>
                </a:solidFill>
              </a:rPr>
              <a:t>entropy</a:t>
            </a:r>
          </a:p>
          <a:p>
            <a:pPr lvl="0"/>
            <a:r>
              <a:rPr lang="en-US" sz="1400" b="0" dirty="0" smtClean="0">
                <a:solidFill>
                  <a:schemeClr val="tx2"/>
                </a:solidFill>
              </a:rPr>
              <a:t>4. Decision trees</a:t>
            </a:r>
          </a:p>
          <a:p>
            <a:pPr lvl="0"/>
            <a:endParaRPr lang="en-US" sz="1400" b="0" dirty="0">
              <a:solidFill>
                <a:schemeClr val="tx2"/>
              </a:solidFill>
            </a:endParaRPr>
          </a:p>
          <a:p>
            <a:r>
              <a:rPr lang="en-US" sz="1400" dirty="0">
                <a:solidFill>
                  <a:schemeClr val="tx2"/>
                </a:solidFill>
              </a:rPr>
              <a:t>Data </a:t>
            </a:r>
            <a:r>
              <a:rPr lang="en-US" sz="1400" dirty="0" smtClean="0">
                <a:solidFill>
                  <a:schemeClr val="tx2"/>
                </a:solidFill>
              </a:rPr>
              <a:t>representation</a:t>
            </a:r>
          </a:p>
          <a:p>
            <a:endParaRPr lang="en-US" sz="1400" b="0" dirty="0">
              <a:solidFill>
                <a:schemeClr val="tx2"/>
              </a:solidFill>
            </a:endParaRPr>
          </a:p>
          <a:p>
            <a:pPr marL="285750" lvl="0" indent="-285750">
              <a:buFont typeface="Arial" panose="020B0604020202020204" pitchFamily="34" charset="0"/>
              <a:buChar char="•"/>
            </a:pPr>
            <a:r>
              <a:rPr lang="en-US" sz="1400" b="0" dirty="0">
                <a:solidFill>
                  <a:schemeClr val="tx2"/>
                </a:solidFill>
              </a:rPr>
              <a:t>MALLET represents data as lists of "instances".</a:t>
            </a:r>
          </a:p>
          <a:p>
            <a:pPr marL="285750" lvl="0" indent="-285750">
              <a:buFont typeface="Arial" panose="020B0604020202020204" pitchFamily="34" charset="0"/>
              <a:buChar char="•"/>
            </a:pPr>
            <a:r>
              <a:rPr lang="en-US" sz="1400" b="0" dirty="0">
                <a:solidFill>
                  <a:schemeClr val="tx2"/>
                </a:solidFill>
              </a:rPr>
              <a:t>A MALLET Instance consists of four fields, which can be of any Object type.</a:t>
            </a:r>
          </a:p>
          <a:p>
            <a:endParaRPr lang="en-US" sz="1400" b="0" dirty="0" smtClean="0">
              <a:solidFill>
                <a:schemeClr val="tx2"/>
              </a:solidFill>
            </a:endParaRPr>
          </a:p>
          <a:p>
            <a:r>
              <a:rPr lang="en-US" sz="1400" dirty="0">
                <a:solidFill>
                  <a:schemeClr val="tx2"/>
                </a:solidFill>
              </a:rPr>
              <a:t> </a:t>
            </a:r>
            <a:r>
              <a:rPr lang="en-US" sz="1400" dirty="0" smtClean="0">
                <a:solidFill>
                  <a:schemeClr val="tx2"/>
                </a:solidFill>
              </a:rPr>
              <a:t>     1. Name</a:t>
            </a:r>
            <a:r>
              <a:rPr lang="en-US" sz="1400" dirty="0">
                <a:solidFill>
                  <a:schemeClr val="tx2"/>
                </a:solidFill>
              </a:rPr>
              <a:t>:</a:t>
            </a:r>
            <a:r>
              <a:rPr lang="en-US" sz="1400" b="0" dirty="0">
                <a:solidFill>
                  <a:schemeClr val="tx2"/>
                </a:solidFill>
              </a:rPr>
              <a:t> This field should contain a value that identifies this instance, usually a String.</a:t>
            </a:r>
          </a:p>
          <a:p>
            <a:r>
              <a:rPr lang="en-US" sz="1400" b="0" dirty="0">
                <a:solidFill>
                  <a:schemeClr val="tx2"/>
                </a:solidFill>
              </a:rPr>
              <a:t> </a:t>
            </a:r>
            <a:r>
              <a:rPr lang="en-US" sz="1400" b="0" dirty="0" smtClean="0">
                <a:solidFill>
                  <a:schemeClr val="tx2"/>
                </a:solidFill>
              </a:rPr>
              <a:t>     </a:t>
            </a:r>
            <a:r>
              <a:rPr lang="en-US" sz="1400" dirty="0" smtClean="0">
                <a:solidFill>
                  <a:schemeClr val="tx2"/>
                </a:solidFill>
              </a:rPr>
              <a:t>2. Label</a:t>
            </a:r>
            <a:r>
              <a:rPr lang="en-US" sz="1400" dirty="0">
                <a:solidFill>
                  <a:schemeClr val="tx2"/>
                </a:solidFill>
              </a:rPr>
              <a:t>:</a:t>
            </a:r>
            <a:r>
              <a:rPr lang="en-US" sz="1400" b="0" dirty="0">
                <a:solidFill>
                  <a:schemeClr val="tx2"/>
                </a:solidFill>
              </a:rPr>
              <a:t> The label is primarily used in classification applications. It is usually a value within a finite set of labels, a LabelAlphabet.</a:t>
            </a:r>
          </a:p>
          <a:p>
            <a:r>
              <a:rPr lang="en-US" sz="1400" dirty="0">
                <a:solidFill>
                  <a:schemeClr val="tx2"/>
                </a:solidFill>
              </a:rPr>
              <a:t> </a:t>
            </a:r>
            <a:r>
              <a:rPr lang="en-US" sz="1400" dirty="0" smtClean="0">
                <a:solidFill>
                  <a:schemeClr val="tx2"/>
                </a:solidFill>
              </a:rPr>
              <a:t>     3. Data</a:t>
            </a:r>
            <a:r>
              <a:rPr lang="en-US" sz="1400" dirty="0">
                <a:solidFill>
                  <a:schemeClr val="tx2"/>
                </a:solidFill>
              </a:rPr>
              <a:t>: </a:t>
            </a:r>
            <a:r>
              <a:rPr lang="en-US" sz="1400" b="0" dirty="0">
                <a:solidFill>
                  <a:schemeClr val="tx2"/>
                </a:solidFill>
              </a:rPr>
              <a:t>Generally a FeatureVector (unordered feature-value pairs) or a FeatureSequence (an ordered list of features, for example a sequence of words).</a:t>
            </a:r>
          </a:p>
          <a:p>
            <a:r>
              <a:rPr lang="en-US" sz="1400" dirty="0" smtClean="0">
                <a:solidFill>
                  <a:schemeClr val="tx2"/>
                </a:solidFill>
              </a:rPr>
              <a:t>      4. Source</a:t>
            </a:r>
            <a:r>
              <a:rPr lang="en-US" sz="1400" dirty="0">
                <a:solidFill>
                  <a:schemeClr val="tx2"/>
                </a:solidFill>
              </a:rPr>
              <a:t>:</a:t>
            </a:r>
            <a:r>
              <a:rPr lang="en-US" sz="1400" b="0" dirty="0">
                <a:solidFill>
                  <a:schemeClr val="tx2"/>
                </a:solidFill>
              </a:rPr>
              <a:t> A representation of the original state of the instance. Often a File object or a String containing the original, untokenized text. Frequently null.</a:t>
            </a:r>
          </a:p>
          <a:p>
            <a:pPr lvl="0"/>
            <a:endParaRPr lang="en-US" sz="1400" b="0" dirty="0">
              <a:solidFill>
                <a:schemeClr val="tx2"/>
              </a:solidFill>
            </a:endParaRPr>
          </a:p>
          <a:p>
            <a:pPr lvl="0"/>
            <a:endParaRPr lang="en-US" sz="1400" b="0" dirty="0" smtClean="0">
              <a:solidFill>
                <a:schemeClr val="tx2"/>
              </a:solidFill>
            </a:endParaRPr>
          </a:p>
          <a:p>
            <a:pPr lvl="0"/>
            <a:endParaRPr lang="en-US" sz="1400" b="0" dirty="0">
              <a:solidFill>
                <a:schemeClr val="tx2"/>
              </a:solidFill>
            </a:endParaRPr>
          </a:p>
          <a:p>
            <a:pPr lvl="1"/>
            <a:endParaRPr lang="en-US" sz="1400" b="0" dirty="0">
              <a:solidFill>
                <a:schemeClr val="tx2"/>
              </a:solidFill>
            </a:endParaRPr>
          </a:p>
          <a:p>
            <a:pPr lvl="1"/>
            <a:endParaRPr lang="en-US" sz="1400" dirty="0">
              <a:solidFill>
                <a:schemeClr val="tx2"/>
              </a:solidFill>
            </a:endParaRP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1521712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8</a:t>
            </a:fld>
            <a:endParaRPr lang="en-US" dirty="0"/>
          </a:p>
        </p:txBody>
      </p:sp>
      <p:sp>
        <p:nvSpPr>
          <p:cNvPr id="3" name="Title 2"/>
          <p:cNvSpPr>
            <a:spLocks noGrp="1"/>
          </p:cNvSpPr>
          <p:nvPr>
            <p:ph type="title"/>
          </p:nvPr>
        </p:nvSpPr>
        <p:spPr/>
        <p:txBody>
          <a:bodyPr>
            <a:normAutofit/>
          </a:bodyPr>
          <a:lstStyle/>
          <a:p>
            <a:r>
              <a:rPr lang="en-US" dirty="0" smtClean="0"/>
              <a:t> Text preprocessing – Lexical </a:t>
            </a:r>
            <a:endParaRPr lang="en-US" dirty="0"/>
          </a:p>
        </p:txBody>
      </p:sp>
      <p:sp>
        <p:nvSpPr>
          <p:cNvPr id="5" name="Rectangle 4"/>
          <p:cNvSpPr>
            <a:spLocks noGrp="1" noChangeArrowheads="1"/>
          </p:cNvSpPr>
          <p:nvPr/>
        </p:nvSpPr>
        <p:spPr bwMode="auto">
          <a:xfrm>
            <a:off x="333229" y="1412776"/>
            <a:ext cx="7741368"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914400" lvl="4" indent="0">
              <a:lnSpc>
                <a:spcPct val="90000"/>
              </a:lnSpc>
              <a:spcBef>
                <a:spcPct val="0"/>
              </a:spcBef>
              <a:buClr>
                <a:schemeClr val="tx1"/>
              </a:buClr>
              <a:buSzPct val="80000"/>
              <a:buNone/>
              <a:defRPr/>
            </a:pPr>
            <a:r>
              <a:rPr lang="en-US" sz="1400" b="0" dirty="0" smtClean="0">
                <a:solidFill>
                  <a:schemeClr val="tx2"/>
                </a:solidFill>
              </a:rPr>
              <a:t>         </a:t>
            </a:r>
            <a:endParaRPr lang="en-US" sz="1400" b="0" dirty="0">
              <a:solidFill>
                <a:schemeClr val="tx2"/>
              </a:solidFill>
            </a:endParaRPr>
          </a:p>
          <a:p>
            <a:pPr lvl="2"/>
            <a:r>
              <a:rPr lang="en-US" sz="1400" b="0" dirty="0" smtClean="0">
                <a:solidFill>
                  <a:schemeClr val="tx2"/>
                </a:solidFill>
              </a:rPr>
              <a:t>The </a:t>
            </a:r>
            <a:r>
              <a:rPr lang="en-US" sz="1400" b="0" dirty="0">
                <a:solidFill>
                  <a:schemeClr val="tx2"/>
                </a:solidFill>
              </a:rPr>
              <a:t>meaning of individual words. </a:t>
            </a:r>
            <a:endParaRPr lang="en-US" sz="1400" b="0" dirty="0" smtClean="0">
              <a:solidFill>
                <a:schemeClr val="tx2"/>
              </a:solidFill>
            </a:endParaRPr>
          </a:p>
          <a:p>
            <a:pPr lvl="2"/>
            <a:r>
              <a:rPr lang="en-US" sz="1400" b="0" dirty="0">
                <a:solidFill>
                  <a:schemeClr val="tx2"/>
                </a:solidFill>
              </a:rPr>
              <a:t>Lexical analysis is the process of converting a stream of characters into a stream of words. </a:t>
            </a:r>
          </a:p>
          <a:p>
            <a:pPr lvl="2"/>
            <a:r>
              <a:rPr lang="en-US" sz="1400" b="0" dirty="0">
                <a:solidFill>
                  <a:schemeClr val="tx2"/>
                </a:solidFill>
              </a:rPr>
              <a:t>For instance, the following four particular cases have to be considered with care: digits, punctuation marks, and the case of the letters. </a:t>
            </a:r>
          </a:p>
          <a:p>
            <a:pPr lvl="2"/>
            <a:r>
              <a:rPr lang="en-US" sz="1400" b="0" dirty="0">
                <a:solidFill>
                  <a:schemeClr val="tx2"/>
                </a:solidFill>
              </a:rPr>
              <a:t>Numbers are usually not good index terms because, without a surrounding context, they are inherently vague.</a:t>
            </a:r>
          </a:p>
          <a:p>
            <a:pPr lvl="2"/>
            <a:r>
              <a:rPr lang="en-US" sz="1400" b="0" dirty="0">
                <a:solidFill>
                  <a:schemeClr val="tx2"/>
                </a:solidFill>
              </a:rPr>
              <a:t>The problem is that numbers by themselves are just too vague. Normally, punctuation marks are removed entirely in the process of lexical analysis. </a:t>
            </a:r>
          </a:p>
          <a:p>
            <a:pPr lvl="2"/>
            <a:r>
              <a:rPr lang="en-US" sz="1400" b="0" dirty="0">
                <a:solidFill>
                  <a:schemeClr val="tx2"/>
                </a:solidFill>
              </a:rPr>
              <a:t>The case of letters is usually not important for the identification of index terms. As a result, the lexical analyzer normally converts all the text to either lower or upper </a:t>
            </a:r>
            <a:r>
              <a:rPr lang="en-US" sz="1400" b="0" dirty="0" smtClean="0">
                <a:solidFill>
                  <a:schemeClr val="tx2"/>
                </a:solidFill>
              </a:rPr>
              <a:t>case</a:t>
            </a:r>
            <a:r>
              <a:rPr lang="en-US" sz="1400" b="0" dirty="0">
                <a:solidFill>
                  <a:schemeClr val="tx2"/>
                </a:solidFill>
              </a:rPr>
              <a:t> </a:t>
            </a: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marL="914400" lvl="2" indent="0">
              <a:buNone/>
            </a:pPr>
            <a:endParaRPr lang="en-US" sz="1400" dirty="0" smtClean="0">
              <a:solidFill>
                <a:schemeClr val="tx2"/>
              </a:solidFill>
            </a:endParaRPr>
          </a:p>
          <a:p>
            <a:pPr marL="914400" lvl="2" indent="0">
              <a:buNone/>
            </a:pPr>
            <a:endParaRPr lang="en-US" sz="1400" b="0" dirty="0">
              <a:solidFill>
                <a:schemeClr val="tx2"/>
              </a:solidFill>
            </a:endParaRPr>
          </a:p>
          <a:p>
            <a:pPr marL="914400" lvl="2" indent="0">
              <a:buNone/>
            </a:pPr>
            <a:endParaRPr lang="en-US" sz="1400" b="0" dirty="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smtClean="0">
              <a:solidFill>
                <a:schemeClr val="tx2"/>
              </a:solidFill>
            </a:endParaRPr>
          </a:p>
          <a:p>
            <a:pPr marL="914400" lvl="2" indent="0">
              <a:buNone/>
            </a:pPr>
            <a:endParaRPr lang="en-US" sz="1400" b="0" dirty="0">
              <a:solidFill>
                <a:schemeClr val="tx2"/>
              </a:solidFill>
            </a:endParaRPr>
          </a:p>
          <a:p>
            <a:pPr marL="914400" lvl="2" indent="0">
              <a:buNone/>
            </a:pPr>
            <a:endParaRPr lang="en-US" sz="1400" b="0" dirty="0" smtClean="0">
              <a:solidFill>
                <a:schemeClr val="tx2"/>
              </a:solidFill>
            </a:endParaRPr>
          </a:p>
          <a:p>
            <a:pPr lvl="2"/>
            <a:endParaRPr lang="en-US" sz="1400" b="0" dirty="0">
              <a:solidFill>
                <a:schemeClr val="tx2"/>
              </a:solidFill>
            </a:endParaRPr>
          </a:p>
          <a:p>
            <a:pPr marL="914400" lvl="2" indent="0">
              <a:buNone/>
            </a:pPr>
            <a:endParaRPr lang="en-US" sz="1400" b="0" dirty="0">
              <a:solidFill>
                <a:schemeClr val="tx2"/>
              </a:solidFill>
            </a:endParaRPr>
          </a:p>
          <a:p>
            <a:pPr marL="0" indent="0">
              <a:lnSpc>
                <a:spcPct val="90000"/>
              </a:lnSpc>
              <a:buNone/>
              <a:defRPr/>
            </a:pPr>
            <a:r>
              <a:rPr lang="en-US" sz="1400" dirty="0" smtClean="0">
                <a:solidFill>
                  <a:schemeClr val="tx2">
                    <a:lumMod val="75000"/>
                    <a:lumOff val="25000"/>
                  </a:schemeClr>
                </a:solidFill>
                <a:latin typeface="+mj-lt"/>
              </a:rPr>
              <a:t>        </a:t>
            </a:r>
            <a:endParaRPr lang="en-US" sz="1400" dirty="0">
              <a:solidFill>
                <a:schemeClr val="tx2">
                  <a:lumMod val="75000"/>
                  <a:lumOff val="25000"/>
                </a:schemeClr>
              </a:solidFill>
              <a:latin typeface="+mj-lt"/>
            </a:endParaRPr>
          </a:p>
          <a:p>
            <a:pPr marL="0" indent="0">
              <a:lnSpc>
                <a:spcPct val="90000"/>
              </a:lnSpc>
              <a:buNone/>
              <a:defRPr/>
            </a:pPr>
            <a:r>
              <a:rPr lang="en-US" sz="1400" b="0" dirty="0" smtClean="0">
                <a:solidFill>
                  <a:schemeClr val="tx2">
                    <a:lumMod val="75000"/>
                    <a:lumOff val="25000"/>
                  </a:schemeClr>
                </a:solidFill>
                <a:latin typeface="+mj-lt"/>
              </a:rPr>
              <a:t>    </a:t>
            </a:r>
            <a:br>
              <a:rPr lang="en-US" sz="1400" b="0" dirty="0" smtClean="0">
                <a:solidFill>
                  <a:schemeClr val="tx2">
                    <a:lumMod val="75000"/>
                    <a:lumOff val="25000"/>
                  </a:schemeClr>
                </a:solidFill>
                <a:latin typeface="+mj-lt"/>
              </a:rPr>
            </a:br>
            <a:r>
              <a:rPr lang="en-US" sz="1400" b="0" dirty="0" smtClean="0">
                <a:solidFill>
                  <a:schemeClr val="tx2">
                    <a:lumMod val="75000"/>
                    <a:lumOff val="25000"/>
                  </a:schemeClr>
                </a:solidFill>
                <a:latin typeface="+mj-lt"/>
              </a:rPr>
              <a:t>	</a:t>
            </a: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smtClean="0">
              <a:solidFill>
                <a:schemeClr val="tx2"/>
              </a:solidFill>
            </a:endParaRPr>
          </a:p>
          <a:p>
            <a:pPr marL="0" indent="0">
              <a:lnSpc>
                <a:spcPct val="90000"/>
              </a:lnSpc>
              <a:buNone/>
              <a:defRPr/>
            </a:pPr>
            <a:endParaRPr lang="en-US" sz="1400" b="0" dirty="0">
              <a:solidFill>
                <a:schemeClr val="tx2"/>
              </a:solidFill>
            </a:endParaRPr>
          </a:p>
          <a:p>
            <a:pPr marL="0" indent="0">
              <a:lnSpc>
                <a:spcPct val="90000"/>
              </a:lnSpc>
              <a:buNone/>
              <a:defRPr/>
            </a:pPr>
            <a:endParaRPr lang="en-US" sz="1400" b="0" dirty="0">
              <a:solidFill>
                <a:schemeClr val="tx2"/>
              </a:solidFill>
            </a:endParaRPr>
          </a:p>
        </p:txBody>
      </p:sp>
    </p:spTree>
    <p:extLst>
      <p:ext uri="{BB962C8B-B14F-4D97-AF65-F5344CB8AC3E}">
        <p14:creationId xmlns:p14="http://schemas.microsoft.com/office/powerpoint/2010/main" val="25370726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89</a:t>
            </a:fld>
            <a:endParaRPr lang="en-US" dirty="0"/>
          </a:p>
        </p:txBody>
      </p:sp>
      <p:sp>
        <p:nvSpPr>
          <p:cNvPr id="3" name="Title 2"/>
          <p:cNvSpPr>
            <a:spLocks noGrp="1"/>
          </p:cNvSpPr>
          <p:nvPr>
            <p:ph type="title"/>
          </p:nvPr>
        </p:nvSpPr>
        <p:spPr/>
        <p:txBody>
          <a:bodyPr>
            <a:normAutofit fontScale="90000"/>
          </a:bodyPr>
          <a:lstStyle/>
          <a:p>
            <a:r>
              <a:rPr lang="en-US" dirty="0" smtClean="0"/>
              <a:t> Interpretation –</a:t>
            </a:r>
            <a:r>
              <a:rPr lang="en-US" baseline="0" dirty="0" smtClean="0"/>
              <a:t> </a:t>
            </a:r>
            <a:r>
              <a:rPr lang="en-US" sz="2800" kern="1200" baseline="0" dirty="0" smtClean="0">
                <a:solidFill>
                  <a:srgbClr val="0099CC"/>
                </a:solidFill>
                <a:effectLst/>
                <a:latin typeface="+mj-lt"/>
                <a:ea typeface="+mj-ea"/>
                <a:cs typeface="+mj-cs"/>
              </a:rPr>
              <a:t>Mallet – Data representation contd…</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8679299"/>
          </a:xfrm>
          <a:prstGeom prst="rect">
            <a:avLst/>
          </a:prstGeom>
        </p:spPr>
        <p:txBody>
          <a:bodyPr wrap="square">
            <a:spAutoFit/>
          </a:bodyPr>
          <a:lstStyle/>
          <a:p>
            <a:pPr lvl="0"/>
            <a:r>
              <a:rPr lang="en-US" sz="1400" b="0" dirty="0" smtClean="0">
                <a:solidFill>
                  <a:schemeClr val="tx2"/>
                </a:solidFill>
              </a:rPr>
              <a:t>    Instances:</a:t>
            </a:r>
          </a:p>
          <a:p>
            <a:pPr lvl="0"/>
            <a:endParaRPr lang="en-US" sz="1400" b="0" dirty="0">
              <a:solidFill>
                <a:schemeClr val="tx2"/>
              </a:solidFill>
            </a:endParaRPr>
          </a:p>
          <a:p>
            <a:pPr lvl="0"/>
            <a:r>
              <a:rPr lang="en-US" sz="1400" b="0" dirty="0">
                <a:solidFill>
                  <a:schemeClr val="tx2"/>
                </a:solidFill>
              </a:rPr>
              <a:t> </a:t>
            </a:r>
            <a:r>
              <a:rPr lang="en-US" sz="1400" b="0" dirty="0" smtClean="0">
                <a:solidFill>
                  <a:schemeClr val="tx2"/>
                </a:solidFill>
              </a:rPr>
              <a:t>       </a:t>
            </a:r>
            <a:r>
              <a:rPr lang="en-US" sz="1400" b="0" dirty="0">
                <a:solidFill>
                  <a:schemeClr val="tx2"/>
                </a:solidFill>
              </a:rPr>
              <a:t>Email message</a:t>
            </a:r>
            <a:r>
              <a:rPr lang="en-US" sz="1400" b="0" dirty="0" smtClean="0">
                <a:solidFill>
                  <a:schemeClr val="tx2"/>
                </a:solidFill>
              </a:rPr>
              <a:t>, web </a:t>
            </a:r>
            <a:r>
              <a:rPr lang="en-US" sz="1400" b="0" dirty="0">
                <a:solidFill>
                  <a:schemeClr val="tx2"/>
                </a:solidFill>
              </a:rPr>
              <a:t>page, sentence, journal abstract</a:t>
            </a:r>
            <a:r>
              <a:rPr lang="en-US" sz="1400" b="0" dirty="0" smtClean="0">
                <a:solidFill>
                  <a:schemeClr val="tx2"/>
                </a:solidFill>
              </a:rPr>
              <a:t>…</a:t>
            </a:r>
          </a:p>
          <a:p>
            <a:pPr lvl="0"/>
            <a:endParaRPr lang="en-US" sz="1400" b="0" dirty="0">
              <a:solidFill>
                <a:schemeClr val="tx2"/>
              </a:solidFill>
            </a:endParaRPr>
          </a:p>
          <a:p>
            <a:r>
              <a:rPr lang="en-US" sz="1400" b="0" dirty="0" smtClean="0">
                <a:solidFill>
                  <a:schemeClr val="tx2"/>
                </a:solidFill>
              </a:rPr>
              <a:t>           • Name             ----------&gt; </a:t>
            </a:r>
            <a:r>
              <a:rPr lang="en-US" b="0" dirty="0"/>
              <a:t>What is it called?</a:t>
            </a:r>
            <a:endParaRPr lang="en-US" sz="1400" b="0" dirty="0" smtClean="0">
              <a:solidFill>
                <a:schemeClr val="tx2"/>
              </a:solidFill>
            </a:endParaRPr>
          </a:p>
          <a:p>
            <a:endParaRPr lang="en-US" sz="1400" b="0" dirty="0" smtClean="0">
              <a:solidFill>
                <a:schemeClr val="tx2"/>
              </a:solidFill>
            </a:endParaRPr>
          </a:p>
          <a:p>
            <a:r>
              <a:rPr lang="en-US" sz="1400" b="0" dirty="0">
                <a:solidFill>
                  <a:schemeClr val="tx2"/>
                </a:solidFill>
              </a:rPr>
              <a:t> </a:t>
            </a:r>
            <a:r>
              <a:rPr lang="en-US" sz="1400" b="0" dirty="0" smtClean="0">
                <a:solidFill>
                  <a:schemeClr val="tx2"/>
                </a:solidFill>
              </a:rPr>
              <a:t>          • Data               ----------&gt; </a:t>
            </a:r>
            <a:r>
              <a:rPr lang="en-US" b="0" dirty="0"/>
              <a:t>What is the input?</a:t>
            </a:r>
            <a:endParaRPr lang="en-US" sz="1400" b="0" dirty="0">
              <a:solidFill>
                <a:schemeClr val="tx2"/>
              </a:solidFill>
            </a:endParaRPr>
          </a:p>
          <a:p>
            <a:r>
              <a:rPr lang="en-US" sz="1400" b="0" dirty="0" smtClean="0">
                <a:solidFill>
                  <a:schemeClr val="tx2"/>
                </a:solidFill>
              </a:rPr>
              <a:t>           </a:t>
            </a:r>
          </a:p>
          <a:p>
            <a:r>
              <a:rPr lang="en-US" sz="1400" b="0" dirty="0">
                <a:solidFill>
                  <a:schemeClr val="tx2"/>
                </a:solidFill>
              </a:rPr>
              <a:t> </a:t>
            </a:r>
            <a:r>
              <a:rPr lang="en-US" sz="1400" b="0" dirty="0" smtClean="0">
                <a:solidFill>
                  <a:schemeClr val="tx2"/>
                </a:solidFill>
              </a:rPr>
              <a:t>          • Target/Label   ----------&gt;</a:t>
            </a:r>
            <a:r>
              <a:rPr lang="en-US" b="0" dirty="0"/>
              <a:t> What is the output?</a:t>
            </a:r>
            <a:endParaRPr lang="en-US" sz="1400" b="0" dirty="0">
              <a:solidFill>
                <a:schemeClr val="tx2"/>
              </a:solidFill>
            </a:endParaRPr>
          </a:p>
          <a:p>
            <a:endParaRPr lang="en-US" sz="1400" b="0" dirty="0">
              <a:solidFill>
                <a:schemeClr val="tx2"/>
              </a:solidFill>
            </a:endParaRPr>
          </a:p>
          <a:p>
            <a:r>
              <a:rPr lang="en-US" sz="1400" b="0" dirty="0" smtClean="0">
                <a:solidFill>
                  <a:schemeClr val="tx2"/>
                </a:solidFill>
              </a:rPr>
              <a:t>           • Source           ----------&gt;</a:t>
            </a:r>
            <a:r>
              <a:rPr lang="en-US" b="0" dirty="0"/>
              <a:t> What did it originally look like?</a:t>
            </a:r>
            <a:endParaRPr lang="en-US" sz="1400" b="0" dirty="0" smtClean="0">
              <a:solidFill>
                <a:schemeClr val="tx2"/>
              </a:solidFill>
            </a:endParaRPr>
          </a:p>
          <a:p>
            <a:pPr lvl="0"/>
            <a:endParaRPr lang="en-US" sz="1400" b="0" dirty="0">
              <a:solidFill>
                <a:schemeClr val="tx2"/>
              </a:solidFill>
            </a:endParaRPr>
          </a:p>
          <a:p>
            <a:pPr lvl="1"/>
            <a:endParaRPr lang="en-US" sz="1400" b="0" dirty="0">
              <a:solidFill>
                <a:schemeClr val="tx2"/>
              </a:solidFill>
            </a:endParaRPr>
          </a:p>
          <a:p>
            <a:pPr lvl="1"/>
            <a:endParaRPr lang="en-US" sz="1400" dirty="0">
              <a:solidFill>
                <a:schemeClr val="tx2"/>
              </a:solidFill>
            </a:endParaRP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14759483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90</a:t>
            </a:fld>
            <a:endParaRPr lang="en-US" dirty="0"/>
          </a:p>
        </p:txBody>
      </p:sp>
      <p:sp>
        <p:nvSpPr>
          <p:cNvPr id="3" name="Title 2"/>
          <p:cNvSpPr>
            <a:spLocks noGrp="1"/>
          </p:cNvSpPr>
          <p:nvPr>
            <p:ph type="title"/>
          </p:nvPr>
        </p:nvSpPr>
        <p:spPr/>
        <p:txBody>
          <a:bodyPr>
            <a:normAutofit fontScale="9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7632859"/>
          </a:xfrm>
          <a:prstGeom prst="rect">
            <a:avLst/>
          </a:prstGeom>
        </p:spPr>
        <p:txBody>
          <a:bodyPr wrap="square">
            <a:spAutoFit/>
          </a:bodyPr>
          <a:lstStyle/>
          <a:p>
            <a:pPr lvl="0"/>
            <a:r>
              <a:rPr lang="en-US" sz="1400" b="0" dirty="0" smtClean="0">
                <a:solidFill>
                  <a:schemeClr val="tx2"/>
                </a:solidFill>
              </a:rPr>
              <a:t>    Instances:</a:t>
            </a:r>
          </a:p>
          <a:p>
            <a:pPr lvl="0"/>
            <a:endParaRPr lang="en-US" sz="1400" b="0" dirty="0">
              <a:solidFill>
                <a:schemeClr val="tx2"/>
              </a:solidFill>
            </a:endParaRPr>
          </a:p>
          <a:p>
            <a:r>
              <a:rPr lang="en-US" sz="1400" b="0" dirty="0">
                <a:solidFill>
                  <a:schemeClr val="tx2"/>
                </a:solidFill>
              </a:rPr>
              <a:t> </a:t>
            </a:r>
            <a:r>
              <a:rPr lang="en-US" sz="1400" b="0" dirty="0" smtClean="0">
                <a:solidFill>
                  <a:schemeClr val="tx2"/>
                </a:solidFill>
              </a:rPr>
              <a:t>  </a:t>
            </a:r>
            <a:r>
              <a:rPr lang="en-US" sz="1400" dirty="0" smtClean="0">
                <a:solidFill>
                  <a:schemeClr val="tx2"/>
                </a:solidFill>
              </a:rPr>
              <a:t>• </a:t>
            </a:r>
            <a:r>
              <a:rPr lang="en-US" sz="1400" dirty="0">
                <a:solidFill>
                  <a:schemeClr val="tx2"/>
                </a:solidFill>
              </a:rPr>
              <a:t>Data</a:t>
            </a:r>
          </a:p>
          <a:p>
            <a:r>
              <a:rPr lang="en-US" sz="1400" b="0" dirty="0">
                <a:solidFill>
                  <a:schemeClr val="tx2"/>
                </a:solidFill>
              </a:rPr>
              <a:t>    </a:t>
            </a:r>
          </a:p>
          <a:p>
            <a:r>
              <a:rPr lang="en-US" sz="1400" b="0" dirty="0" smtClean="0">
                <a:solidFill>
                  <a:schemeClr val="tx2"/>
                </a:solidFill>
              </a:rPr>
              <a:t>    </a:t>
            </a:r>
            <a:r>
              <a:rPr lang="en-US" sz="1400" b="0" dirty="0" err="1" smtClean="0">
                <a:solidFill>
                  <a:schemeClr val="tx2"/>
                </a:solidFill>
              </a:rPr>
              <a:t>TokenSequence</a:t>
            </a:r>
            <a:r>
              <a:rPr lang="en-US" sz="1400" b="0" dirty="0" smtClean="0">
                <a:solidFill>
                  <a:schemeClr val="tx2"/>
                </a:solidFill>
              </a:rPr>
              <a:t> </a:t>
            </a:r>
            <a:endParaRPr lang="en-US" sz="1400" b="0" dirty="0">
              <a:solidFill>
                <a:schemeClr val="tx2"/>
              </a:solidFill>
            </a:endParaRPr>
          </a:p>
          <a:p>
            <a:r>
              <a:rPr lang="en-US" sz="1400" b="0" dirty="0" smtClean="0">
                <a:solidFill>
                  <a:schemeClr val="tx2"/>
                </a:solidFill>
              </a:rPr>
              <a:t>	Datatype - </a:t>
            </a:r>
            <a:r>
              <a:rPr lang="en-US" sz="1400" b="0" dirty="0" err="1" smtClean="0">
                <a:solidFill>
                  <a:schemeClr val="tx2"/>
                </a:solidFill>
              </a:rPr>
              <a:t>ArrayList</a:t>
            </a:r>
            <a:r>
              <a:rPr lang="en-US" sz="1400" b="0" dirty="0" smtClean="0">
                <a:solidFill>
                  <a:schemeClr val="tx2"/>
                </a:solidFill>
              </a:rPr>
              <a:t>&lt;Token</a:t>
            </a:r>
            <a:r>
              <a:rPr lang="en-US" sz="1400" b="0" dirty="0">
                <a:solidFill>
                  <a:schemeClr val="tx2"/>
                </a:solidFill>
              </a:rPr>
              <a:t>&gt;</a:t>
            </a:r>
          </a:p>
          <a:p>
            <a:r>
              <a:rPr lang="en-US" sz="1400" b="0" dirty="0">
                <a:solidFill>
                  <a:schemeClr val="tx2"/>
                </a:solidFill>
              </a:rPr>
              <a:t>    FeatureSequence </a:t>
            </a:r>
          </a:p>
          <a:p>
            <a:r>
              <a:rPr lang="en-US" sz="1400" b="0" dirty="0">
                <a:solidFill>
                  <a:schemeClr val="tx2"/>
                </a:solidFill>
              </a:rPr>
              <a:t>	</a:t>
            </a:r>
            <a:r>
              <a:rPr lang="en-US" sz="1400" b="0" dirty="0" smtClean="0">
                <a:solidFill>
                  <a:schemeClr val="tx2"/>
                </a:solidFill>
              </a:rPr>
              <a:t>Datatype - </a:t>
            </a:r>
            <a:r>
              <a:rPr lang="en-US" sz="1400" b="0" dirty="0" err="1" smtClean="0">
                <a:solidFill>
                  <a:schemeClr val="tx2"/>
                </a:solidFill>
              </a:rPr>
              <a:t>int</a:t>
            </a:r>
            <a:r>
              <a:rPr lang="en-US" sz="1400" b="0" dirty="0">
                <a:solidFill>
                  <a:schemeClr val="tx2"/>
                </a:solidFill>
              </a:rPr>
              <a:t>[]</a:t>
            </a:r>
          </a:p>
          <a:p>
            <a:r>
              <a:rPr lang="en-US" sz="1400" b="0" dirty="0">
                <a:solidFill>
                  <a:schemeClr val="tx2"/>
                </a:solidFill>
              </a:rPr>
              <a:t>    FeatureVector</a:t>
            </a:r>
          </a:p>
          <a:p>
            <a:r>
              <a:rPr lang="en-US" sz="1400" b="0" dirty="0" smtClean="0">
                <a:solidFill>
                  <a:schemeClr val="tx2"/>
                </a:solidFill>
              </a:rPr>
              <a:t>	Datatype - </a:t>
            </a:r>
            <a:r>
              <a:rPr lang="en-US" sz="1400" b="0" dirty="0" err="1" smtClean="0">
                <a:solidFill>
                  <a:schemeClr val="tx2"/>
                </a:solidFill>
              </a:rPr>
              <a:t>int</a:t>
            </a:r>
            <a:r>
              <a:rPr lang="en-US" sz="1400" b="0" dirty="0" smtClean="0">
                <a:solidFill>
                  <a:schemeClr val="tx2"/>
                </a:solidFill>
              </a:rPr>
              <a:t> </a:t>
            </a:r>
            <a:r>
              <a:rPr lang="en-US" sz="1400" b="0" dirty="0">
                <a:solidFill>
                  <a:schemeClr val="tx2"/>
                </a:solidFill>
              </a:rPr>
              <a:t>-&gt; double </a:t>
            </a:r>
            <a:r>
              <a:rPr lang="en-US" sz="1400" b="0" dirty="0" smtClean="0">
                <a:solidFill>
                  <a:schemeClr val="tx2"/>
                </a:solidFill>
              </a:rPr>
              <a:t>map</a:t>
            </a:r>
            <a:endParaRPr lang="en-US" sz="1400" b="0" dirty="0">
              <a:solidFill>
                <a:schemeClr val="tx2"/>
              </a:solidFill>
            </a:endParaRPr>
          </a:p>
          <a:p>
            <a:pPr lvl="1"/>
            <a:endParaRPr lang="en-US" sz="1400" dirty="0">
              <a:solidFill>
                <a:schemeClr val="tx2"/>
              </a:solidFill>
            </a:endParaRP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3621724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91</a:t>
            </a:fld>
            <a:endParaRPr lang="en-US" dirty="0"/>
          </a:p>
        </p:txBody>
      </p:sp>
      <p:sp>
        <p:nvSpPr>
          <p:cNvPr id="3" name="Title 2"/>
          <p:cNvSpPr>
            <a:spLocks noGrp="1"/>
          </p:cNvSpPr>
          <p:nvPr>
            <p:ph type="title"/>
          </p:nvPr>
        </p:nvSpPr>
        <p:spPr/>
        <p:txBody>
          <a:bodyPr>
            <a:normAutofit fontScale="90000"/>
          </a:bodyPr>
          <a:lstStyle/>
          <a:p>
            <a:pPr lvl="0"/>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6124754"/>
          </a:xfrm>
          <a:prstGeom prst="rect">
            <a:avLst/>
          </a:prstGeom>
        </p:spPr>
        <p:txBody>
          <a:bodyPr wrap="square">
            <a:spAutoFit/>
          </a:bodyPr>
          <a:lstStyle/>
          <a:p>
            <a:pPr marL="285750" indent="-285750">
              <a:buFont typeface="Arial" panose="020B0604020202020204" pitchFamily="34" charset="0"/>
              <a:buChar char="•"/>
            </a:pPr>
            <a:r>
              <a:rPr lang="en-US" sz="1400" b="0" dirty="0" smtClean="0">
                <a:solidFill>
                  <a:schemeClr val="tx2"/>
                </a:solidFill>
              </a:rPr>
              <a:t>    Transform text documents / data/ </a:t>
            </a:r>
            <a:r>
              <a:rPr lang="en-US" sz="1400" b="0" dirty="0" err="1" smtClean="0">
                <a:solidFill>
                  <a:schemeClr val="tx2"/>
                </a:solidFill>
              </a:rPr>
              <a:t>Intances</a:t>
            </a:r>
            <a:r>
              <a:rPr lang="en-US" sz="1400" b="0" dirty="0" smtClean="0">
                <a:solidFill>
                  <a:schemeClr val="tx2"/>
                </a:solidFill>
              </a:rPr>
              <a:t> to vectors x1, x2,…</a:t>
            </a:r>
          </a:p>
          <a:p>
            <a:pPr marL="285750" indent="-285750">
              <a:buFont typeface="Arial" panose="020B0604020202020204" pitchFamily="34" charset="0"/>
              <a:buChar char="•"/>
            </a:pPr>
            <a:r>
              <a:rPr lang="en-US" sz="1400" b="0" dirty="0">
                <a:solidFill>
                  <a:schemeClr val="tx2"/>
                </a:solidFill>
              </a:rPr>
              <a:t>    </a:t>
            </a:r>
            <a:r>
              <a:rPr lang="en-US" sz="1400" b="0" dirty="0" smtClean="0">
                <a:solidFill>
                  <a:schemeClr val="tx2"/>
                </a:solidFill>
              </a:rPr>
              <a:t>Elements of vector are called</a:t>
            </a:r>
            <a:r>
              <a:rPr lang="en-US" sz="1400" dirty="0" smtClean="0">
                <a:solidFill>
                  <a:schemeClr val="tx2"/>
                </a:solidFill>
              </a:rPr>
              <a:t> feature values</a:t>
            </a:r>
            <a:endParaRPr lang="en-US" sz="1400" dirty="0">
              <a:solidFill>
                <a:schemeClr val="tx2"/>
              </a:solidFill>
            </a:endParaRPr>
          </a:p>
          <a:p>
            <a:endParaRPr lang="en-US" sz="1400" b="0" dirty="0">
              <a:solidFill>
                <a:schemeClr val="tx2"/>
              </a:solidFill>
            </a:endParaRPr>
          </a:p>
          <a:p>
            <a:r>
              <a:rPr lang="en-US" sz="1400" b="0" dirty="0" smtClean="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4" name="Picture 3"/>
          <p:cNvPicPr>
            <a:picLocks noChangeAspect="1"/>
          </p:cNvPicPr>
          <p:nvPr/>
        </p:nvPicPr>
        <p:blipFill>
          <a:blip r:embed="rId2"/>
          <a:stretch>
            <a:fillRect/>
          </a:stretch>
        </p:blipFill>
        <p:spPr>
          <a:xfrm>
            <a:off x="1608070" y="1868220"/>
            <a:ext cx="5172075" cy="4102968"/>
          </a:xfrm>
          <a:prstGeom prst="rect">
            <a:avLst/>
          </a:prstGeom>
        </p:spPr>
      </p:pic>
    </p:spTree>
    <p:extLst>
      <p:ext uri="{BB962C8B-B14F-4D97-AF65-F5344CB8AC3E}">
        <p14:creationId xmlns:p14="http://schemas.microsoft.com/office/powerpoint/2010/main" val="388364565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92</a:t>
            </a:fld>
            <a:endParaRPr lang="en-US" dirty="0"/>
          </a:p>
        </p:txBody>
      </p:sp>
      <p:sp>
        <p:nvSpPr>
          <p:cNvPr id="3" name="Title 2"/>
          <p:cNvSpPr>
            <a:spLocks noGrp="1"/>
          </p:cNvSpPr>
          <p:nvPr>
            <p:ph type="title"/>
          </p:nvPr>
        </p:nvSpPr>
        <p:spPr/>
        <p:txBody>
          <a:bodyPr>
            <a:normAutofit fontScale="9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smtClean="0">
              <a:effectLst/>
            </a:endParaRPr>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5847755"/>
          </a:xfrm>
          <a:prstGeom prst="rect">
            <a:avLst/>
          </a:prstGeom>
        </p:spPr>
        <p:txBody>
          <a:bodyPr wrap="square">
            <a:spAutoFit/>
          </a:bodyPr>
          <a:lstStyle/>
          <a:p>
            <a:r>
              <a:rPr lang="en-US" sz="1400" dirty="0">
                <a:solidFill>
                  <a:schemeClr val="tx2"/>
                </a:solidFill>
              </a:rPr>
              <a:t>Documents to Vectors</a:t>
            </a:r>
          </a:p>
          <a:p>
            <a:r>
              <a:rPr lang="en-US" sz="1400" b="0" dirty="0" smtClean="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7" name="Picture 6"/>
          <p:cNvPicPr>
            <a:picLocks noChangeAspect="1"/>
          </p:cNvPicPr>
          <p:nvPr/>
        </p:nvPicPr>
        <p:blipFill>
          <a:blip r:embed="rId2"/>
          <a:stretch>
            <a:fillRect/>
          </a:stretch>
        </p:blipFill>
        <p:spPr>
          <a:xfrm>
            <a:off x="607444" y="2156966"/>
            <a:ext cx="3933825" cy="2543175"/>
          </a:xfrm>
          <a:prstGeom prst="rect">
            <a:avLst/>
          </a:prstGeom>
        </p:spPr>
      </p:pic>
    </p:spTree>
    <p:extLst>
      <p:ext uri="{BB962C8B-B14F-4D97-AF65-F5344CB8AC3E}">
        <p14:creationId xmlns:p14="http://schemas.microsoft.com/office/powerpoint/2010/main" val="32870720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93</a:t>
            </a:fld>
            <a:endParaRPr lang="en-US" dirty="0"/>
          </a:p>
        </p:txBody>
      </p:sp>
      <p:sp>
        <p:nvSpPr>
          <p:cNvPr id="3" name="Title 2"/>
          <p:cNvSpPr>
            <a:spLocks noGrp="1"/>
          </p:cNvSpPr>
          <p:nvPr>
            <p:ph type="title"/>
          </p:nvPr>
        </p:nvSpPr>
        <p:spPr/>
        <p:txBody>
          <a:bodyPr>
            <a:normAutofit fontScale="90000"/>
          </a:bodyPr>
          <a:lstStyle/>
          <a:p>
            <a:pPr rtl="0" eaLnBrk="1" latinLnBrk="0" hangingPunct="1"/>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effectLst/>
            </a:endParaRPr>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5847755"/>
          </a:xfrm>
          <a:prstGeom prst="rect">
            <a:avLst/>
          </a:prstGeom>
        </p:spPr>
        <p:txBody>
          <a:bodyPr wrap="square">
            <a:spAutoFit/>
          </a:bodyPr>
          <a:lstStyle/>
          <a:p>
            <a:r>
              <a:rPr lang="en-US" sz="1400" dirty="0">
                <a:solidFill>
                  <a:schemeClr val="tx2"/>
                </a:solidFill>
              </a:rPr>
              <a:t>Documents to Vectors</a:t>
            </a:r>
          </a:p>
          <a:p>
            <a:r>
              <a:rPr lang="en-US" sz="1400" b="0" dirty="0" smtClean="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7" name="Picture 6"/>
          <p:cNvPicPr>
            <a:picLocks noChangeAspect="1"/>
          </p:cNvPicPr>
          <p:nvPr/>
        </p:nvPicPr>
        <p:blipFill>
          <a:blip r:embed="rId2"/>
          <a:stretch>
            <a:fillRect/>
          </a:stretch>
        </p:blipFill>
        <p:spPr>
          <a:xfrm>
            <a:off x="607444" y="2156966"/>
            <a:ext cx="3933825" cy="2543175"/>
          </a:xfrm>
          <a:prstGeom prst="rect">
            <a:avLst/>
          </a:prstGeom>
        </p:spPr>
      </p:pic>
      <p:pic>
        <p:nvPicPr>
          <p:cNvPr id="4" name="Picture 3"/>
          <p:cNvPicPr>
            <a:picLocks noChangeAspect="1"/>
          </p:cNvPicPr>
          <p:nvPr/>
        </p:nvPicPr>
        <p:blipFill>
          <a:blip r:embed="rId3"/>
          <a:stretch>
            <a:fillRect/>
          </a:stretch>
        </p:blipFill>
        <p:spPr>
          <a:xfrm>
            <a:off x="692547" y="1844824"/>
            <a:ext cx="7776087" cy="2667000"/>
          </a:xfrm>
          <a:prstGeom prst="rect">
            <a:avLst/>
          </a:prstGeom>
        </p:spPr>
      </p:pic>
    </p:spTree>
    <p:extLst>
      <p:ext uri="{BB962C8B-B14F-4D97-AF65-F5344CB8AC3E}">
        <p14:creationId xmlns:p14="http://schemas.microsoft.com/office/powerpoint/2010/main" val="3840449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94</a:t>
            </a:fld>
            <a:endParaRPr lang="en-US" dirty="0"/>
          </a:p>
        </p:txBody>
      </p:sp>
      <p:sp>
        <p:nvSpPr>
          <p:cNvPr id="3" name="Title 2"/>
          <p:cNvSpPr>
            <a:spLocks noGrp="1"/>
          </p:cNvSpPr>
          <p:nvPr>
            <p:ph type="title"/>
          </p:nvPr>
        </p:nvSpPr>
        <p:spPr/>
        <p:txBody>
          <a:bodyPr>
            <a:normAutofit fontScale="90000"/>
          </a:bodyPr>
          <a:lstStyle/>
          <a:p>
            <a:pPr rtl="0" eaLnBrk="1" latinLnBrk="0" hangingPunct="1"/>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effectLst/>
            </a:endParaRPr>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5847755"/>
          </a:xfrm>
          <a:prstGeom prst="rect">
            <a:avLst/>
          </a:prstGeom>
        </p:spPr>
        <p:txBody>
          <a:bodyPr wrap="square">
            <a:spAutoFit/>
          </a:bodyPr>
          <a:lstStyle/>
          <a:p>
            <a:r>
              <a:rPr lang="en-US" sz="1400" dirty="0">
                <a:solidFill>
                  <a:schemeClr val="tx2"/>
                </a:solidFill>
              </a:rPr>
              <a:t>Documents to Vectors</a:t>
            </a:r>
          </a:p>
          <a:p>
            <a:r>
              <a:rPr lang="en-US" sz="1400" b="0" dirty="0" smtClean="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7" name="Picture 6"/>
          <p:cNvPicPr>
            <a:picLocks noChangeAspect="1"/>
          </p:cNvPicPr>
          <p:nvPr/>
        </p:nvPicPr>
        <p:blipFill>
          <a:blip r:embed="rId2"/>
          <a:stretch>
            <a:fillRect/>
          </a:stretch>
        </p:blipFill>
        <p:spPr>
          <a:xfrm>
            <a:off x="607444" y="2156966"/>
            <a:ext cx="3933825" cy="2543175"/>
          </a:xfrm>
          <a:prstGeom prst="rect">
            <a:avLst/>
          </a:prstGeom>
        </p:spPr>
      </p:pic>
      <p:pic>
        <p:nvPicPr>
          <p:cNvPr id="4" name="Picture 3"/>
          <p:cNvPicPr>
            <a:picLocks noChangeAspect="1"/>
          </p:cNvPicPr>
          <p:nvPr/>
        </p:nvPicPr>
        <p:blipFill>
          <a:blip r:embed="rId3"/>
          <a:stretch>
            <a:fillRect/>
          </a:stretch>
        </p:blipFill>
        <p:spPr>
          <a:xfrm>
            <a:off x="692547" y="1844824"/>
            <a:ext cx="7776087" cy="2667000"/>
          </a:xfrm>
          <a:prstGeom prst="rect">
            <a:avLst/>
          </a:prstGeom>
        </p:spPr>
      </p:pic>
      <p:pic>
        <p:nvPicPr>
          <p:cNvPr id="8" name="Picture 7"/>
          <p:cNvPicPr>
            <a:picLocks noChangeAspect="1"/>
          </p:cNvPicPr>
          <p:nvPr/>
        </p:nvPicPr>
        <p:blipFill>
          <a:blip r:embed="rId4"/>
          <a:stretch>
            <a:fillRect/>
          </a:stretch>
        </p:blipFill>
        <p:spPr>
          <a:xfrm>
            <a:off x="669683" y="1923461"/>
            <a:ext cx="8260187" cy="2781300"/>
          </a:xfrm>
          <a:prstGeom prst="rect">
            <a:avLst/>
          </a:prstGeom>
        </p:spPr>
      </p:pic>
    </p:spTree>
    <p:extLst>
      <p:ext uri="{BB962C8B-B14F-4D97-AF65-F5344CB8AC3E}">
        <p14:creationId xmlns:p14="http://schemas.microsoft.com/office/powerpoint/2010/main" val="8746631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95</a:t>
            </a:fld>
            <a:endParaRPr lang="en-US" dirty="0"/>
          </a:p>
        </p:txBody>
      </p:sp>
      <p:sp>
        <p:nvSpPr>
          <p:cNvPr id="3" name="Title 2"/>
          <p:cNvSpPr>
            <a:spLocks noGrp="1"/>
          </p:cNvSpPr>
          <p:nvPr>
            <p:ph type="title"/>
          </p:nvPr>
        </p:nvSpPr>
        <p:spPr/>
        <p:txBody>
          <a:bodyPr>
            <a:normAutofit fontScale="90000"/>
          </a:bodyPr>
          <a:lstStyle/>
          <a:p>
            <a:pPr rtl="0" eaLnBrk="1" latinLnBrk="0" hangingPunct="1"/>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effectLst/>
            </a:endParaRPr>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5847755"/>
          </a:xfrm>
          <a:prstGeom prst="rect">
            <a:avLst/>
          </a:prstGeom>
        </p:spPr>
        <p:txBody>
          <a:bodyPr wrap="square">
            <a:spAutoFit/>
          </a:bodyPr>
          <a:lstStyle/>
          <a:p>
            <a:r>
              <a:rPr lang="en-US" sz="1400" dirty="0">
                <a:solidFill>
                  <a:schemeClr val="tx2"/>
                </a:solidFill>
              </a:rPr>
              <a:t>Documents to Vectors</a:t>
            </a:r>
          </a:p>
          <a:p>
            <a:r>
              <a:rPr lang="en-US" sz="1400" b="0" dirty="0" smtClean="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11" name="Picture 10"/>
          <p:cNvPicPr>
            <a:picLocks noChangeAspect="1"/>
          </p:cNvPicPr>
          <p:nvPr/>
        </p:nvPicPr>
        <p:blipFill>
          <a:blip r:embed="rId2"/>
          <a:stretch>
            <a:fillRect/>
          </a:stretch>
        </p:blipFill>
        <p:spPr>
          <a:xfrm>
            <a:off x="414337" y="1700809"/>
            <a:ext cx="8315325" cy="4138016"/>
          </a:xfrm>
          <a:prstGeom prst="rect">
            <a:avLst/>
          </a:prstGeom>
        </p:spPr>
      </p:pic>
    </p:spTree>
    <p:extLst>
      <p:ext uri="{BB962C8B-B14F-4D97-AF65-F5344CB8AC3E}">
        <p14:creationId xmlns:p14="http://schemas.microsoft.com/office/powerpoint/2010/main" val="40413393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96</a:t>
            </a:fld>
            <a:endParaRPr lang="en-US" dirty="0"/>
          </a:p>
        </p:txBody>
      </p:sp>
      <p:sp>
        <p:nvSpPr>
          <p:cNvPr id="3" name="Title 2"/>
          <p:cNvSpPr>
            <a:spLocks noGrp="1"/>
          </p:cNvSpPr>
          <p:nvPr>
            <p:ph type="title"/>
          </p:nvPr>
        </p:nvSpPr>
        <p:spPr/>
        <p:txBody>
          <a:bodyPr>
            <a:normAutofit fontScale="90000"/>
          </a:bodyPr>
          <a:lstStyle/>
          <a:p>
            <a:pPr rtl="0" eaLnBrk="1" latinLnBrk="0" hangingPunct="1"/>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effectLst/>
            </a:endParaRPr>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5847755"/>
          </a:xfrm>
          <a:prstGeom prst="rect">
            <a:avLst/>
          </a:prstGeom>
        </p:spPr>
        <p:txBody>
          <a:bodyPr wrap="square">
            <a:spAutoFit/>
          </a:bodyPr>
          <a:lstStyle/>
          <a:p>
            <a:r>
              <a:rPr lang="en-US" sz="1400" dirty="0">
                <a:solidFill>
                  <a:schemeClr val="tx2"/>
                </a:solidFill>
              </a:rPr>
              <a:t>Documents to Vectors</a:t>
            </a:r>
          </a:p>
          <a:p>
            <a:r>
              <a:rPr lang="en-US" sz="1400" b="0" dirty="0" smtClean="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4" name="Picture 3"/>
          <p:cNvPicPr>
            <a:picLocks noChangeAspect="1"/>
          </p:cNvPicPr>
          <p:nvPr/>
        </p:nvPicPr>
        <p:blipFill>
          <a:blip r:embed="rId2"/>
          <a:stretch>
            <a:fillRect/>
          </a:stretch>
        </p:blipFill>
        <p:spPr>
          <a:xfrm>
            <a:off x="683567" y="1534717"/>
            <a:ext cx="8079433" cy="4197647"/>
          </a:xfrm>
          <a:prstGeom prst="rect">
            <a:avLst/>
          </a:prstGeom>
        </p:spPr>
      </p:pic>
    </p:spTree>
    <p:extLst>
      <p:ext uri="{BB962C8B-B14F-4D97-AF65-F5344CB8AC3E}">
        <p14:creationId xmlns:p14="http://schemas.microsoft.com/office/powerpoint/2010/main" val="37553527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97</a:t>
            </a:fld>
            <a:endParaRPr lang="en-US" dirty="0"/>
          </a:p>
        </p:txBody>
      </p:sp>
      <p:sp>
        <p:nvSpPr>
          <p:cNvPr id="3" name="Title 2"/>
          <p:cNvSpPr>
            <a:spLocks noGrp="1"/>
          </p:cNvSpPr>
          <p:nvPr>
            <p:ph type="title"/>
          </p:nvPr>
        </p:nvSpPr>
        <p:spPr/>
        <p:txBody>
          <a:bodyPr>
            <a:normAutofit fontScale="90000"/>
          </a:bodyPr>
          <a:lstStyle/>
          <a:p>
            <a:pPr rtl="0" eaLnBrk="1" latinLnBrk="0" hangingPunct="1"/>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Data representation contd…</a:t>
            </a:r>
            <a:endParaRPr lang="en-US" dirty="0">
              <a:effectLst/>
            </a:endParaRPr>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6771084"/>
          </a:xfrm>
          <a:prstGeom prst="rect">
            <a:avLst/>
          </a:prstGeom>
        </p:spPr>
        <p:txBody>
          <a:bodyPr wrap="square">
            <a:spAutoFit/>
          </a:bodyPr>
          <a:lstStyle/>
          <a:p>
            <a:r>
              <a:rPr lang="en-US" sz="1400" dirty="0">
                <a:solidFill>
                  <a:schemeClr val="tx2"/>
                </a:solidFill>
              </a:rPr>
              <a:t>Pipes to convert data to </a:t>
            </a:r>
            <a:r>
              <a:rPr lang="en-US" sz="1400" dirty="0" err="1">
                <a:solidFill>
                  <a:schemeClr val="tx2"/>
                </a:solidFill>
              </a:rPr>
              <a:t>FeatureVectors</a:t>
            </a:r>
            <a:endParaRPr lang="en-US" sz="1400" dirty="0">
              <a:solidFill>
                <a:schemeClr val="tx2"/>
              </a:solidFill>
            </a:endParaRPr>
          </a:p>
          <a:p>
            <a:endParaRPr lang="en-US" sz="1400" dirty="0">
              <a:solidFill>
                <a:schemeClr val="tx2"/>
              </a:solidFill>
            </a:endParaRPr>
          </a:p>
          <a:p>
            <a:pPr lvl="0"/>
            <a:r>
              <a:rPr lang="en-US" sz="1400" b="0" dirty="0">
                <a:solidFill>
                  <a:schemeClr val="tx2"/>
                </a:solidFill>
              </a:rPr>
              <a:t>Each instance is passed through a series of </a:t>
            </a:r>
            <a:r>
              <a:rPr lang="en-US" sz="1400" b="0" dirty="0" smtClean="0">
                <a:solidFill>
                  <a:schemeClr val="tx2"/>
                </a:solidFill>
              </a:rPr>
              <a:t>pipes to represent the data in </a:t>
            </a:r>
            <a:r>
              <a:rPr lang="en-US" sz="1400" b="0" dirty="0" err="1" smtClean="0">
                <a:solidFill>
                  <a:schemeClr val="tx2"/>
                </a:solidFill>
              </a:rPr>
              <a:t>FeatureVectors</a:t>
            </a:r>
            <a:endParaRPr lang="en-US" sz="1400" b="0" dirty="0" smtClean="0">
              <a:solidFill>
                <a:schemeClr val="tx2"/>
              </a:solidFill>
            </a:endParaRPr>
          </a:p>
          <a:p>
            <a:pPr lvl="0"/>
            <a:endParaRPr lang="en-US" sz="1400" b="0" dirty="0">
              <a:solidFill>
                <a:schemeClr val="tx2"/>
              </a:solidFill>
            </a:endParaRPr>
          </a:p>
          <a:p>
            <a:pPr lvl="0"/>
            <a:endParaRPr lang="en-US" sz="1400" b="0" dirty="0" smtClean="0">
              <a:solidFill>
                <a:schemeClr val="tx2"/>
              </a:solidFill>
            </a:endParaRPr>
          </a:p>
          <a:p>
            <a:pPr lvl="0"/>
            <a:endParaRPr lang="en-US" sz="1400" b="0" dirty="0" smtClean="0">
              <a:solidFill>
                <a:schemeClr val="tx2"/>
              </a:solidFill>
            </a:endParaRPr>
          </a:p>
          <a:p>
            <a:r>
              <a:rPr lang="en-US" sz="1400" dirty="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marL="800100" lvl="1" indent="-342900">
              <a:buAutoNum type="arabicPeriod"/>
            </a:pPr>
            <a:endParaRPr lang="en-US" sz="1400" dirty="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pic>
        <p:nvPicPr>
          <p:cNvPr id="7" name="Picture 6"/>
          <p:cNvPicPr>
            <a:picLocks noChangeAspect="1"/>
          </p:cNvPicPr>
          <p:nvPr/>
        </p:nvPicPr>
        <p:blipFill>
          <a:blip r:embed="rId2"/>
          <a:stretch>
            <a:fillRect/>
          </a:stretch>
        </p:blipFill>
        <p:spPr>
          <a:xfrm>
            <a:off x="607444" y="2276872"/>
            <a:ext cx="7490260" cy="3561953"/>
          </a:xfrm>
          <a:prstGeom prst="rect">
            <a:avLst/>
          </a:prstGeom>
        </p:spPr>
      </p:pic>
    </p:spTree>
    <p:extLst>
      <p:ext uri="{BB962C8B-B14F-4D97-AF65-F5344CB8AC3E}">
        <p14:creationId xmlns:p14="http://schemas.microsoft.com/office/powerpoint/2010/main" val="25310516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2920F72-E1A6-4A94-8A3F-841BF86CCDC4}" type="slidenum">
              <a:rPr lang="en-US" smtClean="0"/>
              <a:pPr>
                <a:defRPr/>
              </a:pPr>
              <a:t>98</a:t>
            </a:fld>
            <a:endParaRPr lang="en-US" dirty="0"/>
          </a:p>
        </p:txBody>
      </p:sp>
      <p:sp>
        <p:nvSpPr>
          <p:cNvPr id="3" name="Title 2"/>
          <p:cNvSpPr>
            <a:spLocks noGrp="1"/>
          </p:cNvSpPr>
          <p:nvPr>
            <p:ph type="title"/>
          </p:nvPr>
        </p:nvSpPr>
        <p:spPr/>
        <p:txBody>
          <a:bodyPr>
            <a:normAutofit fontScale="90000"/>
          </a:bodyPr>
          <a:lstStyle/>
          <a:p>
            <a:pPr lvl="0"/>
            <a:r>
              <a:rPr lang="en-US" sz="2800" kern="1200" dirty="0" smtClean="0">
                <a:solidFill>
                  <a:srgbClr val="0099CC"/>
                </a:solidFill>
                <a:effectLst/>
                <a:latin typeface="+mj-lt"/>
                <a:ea typeface="+mj-ea"/>
                <a:cs typeface="+mj-cs"/>
              </a:rPr>
              <a:t> Interpretation –</a:t>
            </a:r>
            <a:r>
              <a:rPr lang="en-US" sz="2800" kern="1200" baseline="0" dirty="0" smtClean="0">
                <a:solidFill>
                  <a:srgbClr val="0099CC"/>
                </a:solidFill>
                <a:effectLst/>
                <a:latin typeface="+mj-lt"/>
                <a:ea typeface="+mj-ea"/>
                <a:cs typeface="+mj-cs"/>
              </a:rPr>
              <a:t> Mallet – </a:t>
            </a:r>
            <a:r>
              <a:rPr lang="en-US" dirty="0" smtClean="0"/>
              <a:t>Naïve Bayes Classification </a:t>
            </a:r>
            <a:r>
              <a:rPr lang="en-US" dirty="0">
                <a:solidFill>
                  <a:schemeClr val="tx2"/>
                </a:solidFill>
              </a:rPr>
              <a:t/>
            </a:r>
            <a:br>
              <a:rPr lang="en-US" dirty="0">
                <a:solidFill>
                  <a:schemeClr val="tx2"/>
                </a:solidFill>
              </a:rPr>
            </a:br>
            <a:endParaRPr lang="en-US" dirty="0"/>
          </a:p>
        </p:txBody>
      </p:sp>
      <p:sp>
        <p:nvSpPr>
          <p:cNvPr id="5" name="Rectangle 4"/>
          <p:cNvSpPr>
            <a:spLocks noGrp="1" noChangeArrowheads="1"/>
          </p:cNvSpPr>
          <p:nvPr/>
        </p:nvSpPr>
        <p:spPr bwMode="auto">
          <a:xfrm>
            <a:off x="187714" y="1124744"/>
            <a:ext cx="8280920" cy="460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Autofit/>
          </a:bodyPr>
          <a:lstStyle>
            <a:lvl1pPr marL="228600" indent="-228600" algn="l" rtl="0" eaLnBrk="0" fontAlgn="base" hangingPunct="0">
              <a:spcBef>
                <a:spcPct val="0"/>
              </a:spcBef>
              <a:spcAft>
                <a:spcPct val="0"/>
              </a:spcAft>
              <a:buClr>
                <a:srgbClr val="FC0128"/>
              </a:buClr>
              <a:buSzPct val="75000"/>
              <a:buFont typeface="Monotype Sorts" pitchFamily="2" charset="2"/>
              <a:buChar char="n"/>
              <a:defRPr b="1">
                <a:solidFill>
                  <a:srgbClr val="063DE8"/>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endParaRPr lang="en-US" sz="1600" dirty="0">
              <a:solidFill>
                <a:schemeClr val="tx2"/>
              </a:solidFill>
            </a:endParaRPr>
          </a:p>
        </p:txBody>
      </p:sp>
      <p:sp>
        <p:nvSpPr>
          <p:cNvPr id="6" name="Rectangle 5"/>
          <p:cNvSpPr/>
          <p:nvPr/>
        </p:nvSpPr>
        <p:spPr>
          <a:xfrm>
            <a:off x="337579" y="1114526"/>
            <a:ext cx="7713058" cy="8987076"/>
          </a:xfrm>
          <a:prstGeom prst="rect">
            <a:avLst/>
          </a:prstGeom>
        </p:spPr>
        <p:txBody>
          <a:bodyPr wrap="square">
            <a:spAutoFit/>
          </a:bodyPr>
          <a:lstStyle/>
          <a:p>
            <a:pPr lvl="0"/>
            <a:endParaRPr lang="en-US" sz="1400" b="0" dirty="0">
              <a:solidFill>
                <a:schemeClr val="tx2"/>
              </a:solidFill>
            </a:endParaRPr>
          </a:p>
          <a:p>
            <a:pPr lvl="0"/>
            <a:r>
              <a:rPr lang="en-US" sz="1400" dirty="0" smtClean="0">
                <a:solidFill>
                  <a:schemeClr val="tx2"/>
                </a:solidFill>
              </a:rPr>
              <a:t>Training:</a:t>
            </a:r>
          </a:p>
          <a:p>
            <a:pPr lvl="0"/>
            <a:endParaRPr lang="en-US" sz="1400" dirty="0">
              <a:solidFill>
                <a:schemeClr val="tx2"/>
              </a:solidFill>
            </a:endParaRPr>
          </a:p>
          <a:p>
            <a:r>
              <a:rPr lang="en-US" b="0" dirty="0"/>
              <a:t>ClassifierTrainer trainer </a:t>
            </a:r>
            <a:r>
              <a:rPr lang="en-US" b="0" dirty="0" smtClean="0"/>
              <a:t>= new NaiveBayesTrainer</a:t>
            </a:r>
            <a:r>
              <a:rPr lang="en-US" b="0" dirty="0"/>
              <a:t>();</a:t>
            </a:r>
          </a:p>
          <a:p>
            <a:r>
              <a:rPr lang="en-US" b="0" dirty="0" smtClean="0"/>
              <a:t>Classifier </a:t>
            </a:r>
            <a:r>
              <a:rPr lang="en-US" b="0" dirty="0" err="1"/>
              <a:t>classifier</a:t>
            </a:r>
            <a:r>
              <a:rPr lang="en-US" b="0" dirty="0"/>
              <a:t> </a:t>
            </a:r>
            <a:r>
              <a:rPr lang="en-US" b="0" dirty="0" smtClean="0"/>
              <a:t>= </a:t>
            </a:r>
            <a:r>
              <a:rPr lang="en-US" b="0" dirty="0" err="1" smtClean="0"/>
              <a:t>trainer.train</a:t>
            </a:r>
            <a:r>
              <a:rPr lang="en-US" b="0" dirty="0" smtClean="0"/>
              <a:t>(instances);</a:t>
            </a:r>
          </a:p>
          <a:p>
            <a:endParaRPr lang="en-US" sz="1400" b="0" dirty="0">
              <a:solidFill>
                <a:schemeClr val="tx2"/>
              </a:solidFill>
            </a:endParaRPr>
          </a:p>
          <a:p>
            <a:endParaRPr lang="en-US" sz="1400" b="0" dirty="0" smtClean="0">
              <a:solidFill>
                <a:schemeClr val="tx2"/>
              </a:solidFill>
            </a:endParaRPr>
          </a:p>
          <a:p>
            <a:r>
              <a:rPr lang="en-US" sz="1400" dirty="0" smtClean="0">
                <a:solidFill>
                  <a:schemeClr val="tx2"/>
                </a:solidFill>
              </a:rPr>
              <a:t>Testing:</a:t>
            </a:r>
          </a:p>
          <a:p>
            <a:endParaRPr lang="en-US" sz="1400" dirty="0">
              <a:solidFill>
                <a:schemeClr val="tx2"/>
              </a:solidFill>
            </a:endParaRPr>
          </a:p>
          <a:p>
            <a:r>
              <a:rPr lang="en-US" b="0" dirty="0"/>
              <a:t>Labeling </a:t>
            </a:r>
            <a:r>
              <a:rPr lang="en-US" b="0" dirty="0" err="1"/>
              <a:t>labeling</a:t>
            </a:r>
            <a:r>
              <a:rPr lang="en-US" b="0" dirty="0"/>
              <a:t> </a:t>
            </a:r>
            <a:r>
              <a:rPr lang="en-US" b="0" dirty="0" smtClean="0"/>
              <a:t>= </a:t>
            </a:r>
            <a:r>
              <a:rPr lang="en-US" b="0" dirty="0" err="1" smtClean="0"/>
              <a:t>classifier.classify</a:t>
            </a:r>
            <a:r>
              <a:rPr lang="en-US" b="0" dirty="0" smtClean="0"/>
              <a:t>(instance);</a:t>
            </a:r>
            <a:endParaRPr lang="en-US" b="0" dirty="0"/>
          </a:p>
          <a:p>
            <a:r>
              <a:rPr lang="en-US" b="0" dirty="0"/>
              <a:t>Label l = labeling.getBestLabel</a:t>
            </a:r>
            <a:r>
              <a:rPr lang="en-US" b="0" dirty="0" smtClean="0"/>
              <a:t>();</a:t>
            </a:r>
            <a:endParaRPr lang="en-US" b="0" dirty="0"/>
          </a:p>
          <a:p>
            <a:r>
              <a:rPr lang="en-US" b="0" dirty="0" err="1"/>
              <a:t>System.out.print</a:t>
            </a:r>
            <a:r>
              <a:rPr lang="en-US" b="0" dirty="0"/>
              <a:t>(instance + “\t”);</a:t>
            </a:r>
          </a:p>
          <a:p>
            <a:r>
              <a:rPr lang="en-US" b="0" dirty="0" err="1"/>
              <a:t>System.out.println</a:t>
            </a:r>
            <a:r>
              <a:rPr lang="en-US" b="0" dirty="0"/>
              <a:t>(l);</a:t>
            </a:r>
            <a:endParaRPr lang="en-US" sz="1400" dirty="0" smtClean="0">
              <a:solidFill>
                <a:schemeClr val="tx2"/>
              </a:solidFill>
            </a:endParaRPr>
          </a:p>
          <a:p>
            <a:r>
              <a:rPr lang="en-US" sz="1400" dirty="0">
                <a:solidFill>
                  <a:schemeClr val="tx2"/>
                </a:solidFill>
              </a:rPr>
              <a:t>	</a:t>
            </a:r>
          </a:p>
          <a:p>
            <a:r>
              <a:rPr lang="en-US" sz="1400" b="0" dirty="0">
                <a:solidFill>
                  <a:schemeClr val="tx2"/>
                </a:solidFill>
              </a:rPr>
              <a:t>	</a:t>
            </a:r>
          </a:p>
          <a:p>
            <a:pPr marL="800100" lvl="1" indent="-342900">
              <a:buAutoNum type="arabicPeriod"/>
            </a:pPr>
            <a:endParaRPr lang="en-US" sz="1400" dirty="0" smtClean="0">
              <a:solidFill>
                <a:schemeClr val="tx2"/>
              </a:solidFill>
            </a:endParaRPr>
          </a:p>
          <a:p>
            <a:pPr marL="800100" lvl="1" indent="-342900">
              <a:buAutoNum type="arabicPeriod"/>
            </a:pPr>
            <a:endParaRPr lang="en-US" sz="1400" dirty="0" smtClean="0">
              <a:solidFill>
                <a:schemeClr val="tx2"/>
              </a:solidFill>
            </a:endParaRPr>
          </a:p>
          <a:p>
            <a:pPr lvl="1"/>
            <a:endParaRPr lang="en-US" sz="1400" dirty="0" smtClean="0">
              <a:solidFill>
                <a:schemeClr val="tx2"/>
              </a:solidFill>
            </a:endParaRPr>
          </a:p>
          <a:p>
            <a:pPr lvl="1"/>
            <a:endParaRPr lang="en-US" sz="1400" dirty="0">
              <a:solidFill>
                <a:schemeClr val="tx2"/>
              </a:solidFill>
            </a:endParaRPr>
          </a:p>
          <a:p>
            <a:pPr lvl="1"/>
            <a:endParaRPr lang="en-US" sz="1400" b="0" dirty="0" smtClean="0">
              <a:solidFill>
                <a:schemeClr val="tx2"/>
              </a:solidFill>
            </a:endParaRPr>
          </a:p>
          <a:p>
            <a:pPr lvl="1"/>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a:p>
            <a:endParaRPr lang="en-US" sz="1400" b="0" dirty="0">
              <a:solidFill>
                <a:schemeClr val="tx2"/>
              </a:solidFill>
            </a:endParaRPr>
          </a:p>
          <a:p>
            <a:endParaRPr lang="en-US" sz="1400" b="0" dirty="0" smtClean="0">
              <a:solidFill>
                <a:schemeClr val="tx2"/>
              </a:solidFill>
            </a:endParaRPr>
          </a:p>
          <a:p>
            <a:endParaRPr lang="en-US" sz="1400" b="0" dirty="0">
              <a:solidFill>
                <a:schemeClr val="tx2"/>
              </a:solidFill>
            </a:endParaRPr>
          </a:p>
        </p:txBody>
      </p:sp>
    </p:spTree>
    <p:extLst>
      <p:ext uri="{BB962C8B-B14F-4D97-AF65-F5344CB8AC3E}">
        <p14:creationId xmlns:p14="http://schemas.microsoft.com/office/powerpoint/2010/main" val="1746431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_4x3">
  <a:themeElements>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themeOverride>
</file>

<file path=ppt/theme/themeOverride2.xml><?xml version="1.0" encoding="utf-8"?>
<a:themeOverride xmlns:a="http://schemas.openxmlformats.org/drawingml/2006/main">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6A670A8E974F46B99AA0555F6B17B1" ma:contentTypeVersion="0" ma:contentTypeDescription="Create a new document." ma:contentTypeScope="" ma:versionID="3ef76a5dcd748a9c393f864db0fc8430">
  <xsd:schema xmlns:xsd="http://www.w3.org/2001/XMLSchema" xmlns:xs="http://www.w3.org/2001/XMLSchema" xmlns:p="http://schemas.microsoft.com/office/2006/metadata/properties" targetNamespace="http://schemas.microsoft.com/office/2006/metadata/properties" ma:root="true" ma:fieldsID="d476e8e88a7ff487aa0f9596b7fbedd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37AB2D-89BC-4BF9-B933-8CFCD8B0008C}">
  <ds:schemaRefs>
    <ds:schemaRef ds:uri="http://purl.org/dc/term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B61D52E-66FF-4E6A-8412-8CE388C48F6E}">
  <ds:schemaRefs>
    <ds:schemaRef ds:uri="http://schemas.microsoft.com/sharepoint/v3/contenttype/forms"/>
  </ds:schemaRefs>
</ds:datastoreItem>
</file>

<file path=customXml/itemProps3.xml><?xml version="1.0" encoding="utf-8"?>
<ds:datastoreItem xmlns:ds="http://schemas.openxmlformats.org/officeDocument/2006/customXml" ds:itemID="{28B14462-C997-4D88-88EC-CC038FB2B9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12172</TotalTime>
  <Words>4865</Words>
  <Application>Microsoft Office PowerPoint</Application>
  <PresentationFormat>On-screen Show (4:3)</PresentationFormat>
  <Paragraphs>1515</Paragraphs>
  <Slides>101</Slides>
  <Notes>12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20" baseType="lpstr">
      <vt:lpstr>GulimChe</vt:lpstr>
      <vt:lpstr>微軟正黑體</vt:lpstr>
      <vt:lpstr>ＭＳ Ｐゴシック</vt:lpstr>
      <vt:lpstr>PMingLiU</vt:lpstr>
      <vt:lpstr>SimSun</vt:lpstr>
      <vt:lpstr>Arial</vt:lpstr>
      <vt:lpstr>Arial Black</vt:lpstr>
      <vt:lpstr>Calibri</vt:lpstr>
      <vt:lpstr>Calibri Light</vt:lpstr>
      <vt:lpstr>Comic Sans MS</vt:lpstr>
      <vt:lpstr>DejaVu Sans</vt:lpstr>
      <vt:lpstr>Interstate-Light</vt:lpstr>
      <vt:lpstr>Lucida Grande</vt:lpstr>
      <vt:lpstr>Monotype Sorts</vt:lpstr>
      <vt:lpstr>Symbol</vt:lpstr>
      <vt:lpstr>Times New Roman</vt:lpstr>
      <vt:lpstr>Wingdings</vt:lpstr>
      <vt:lpstr>Cognizant_4x3</vt:lpstr>
      <vt:lpstr>Equation</vt:lpstr>
      <vt:lpstr>Natural Language Processing – Day 1</vt:lpstr>
      <vt:lpstr>Agenda</vt:lpstr>
      <vt:lpstr>Text Mining - Definition</vt:lpstr>
      <vt:lpstr>Notable Text Mining Applications</vt:lpstr>
      <vt:lpstr>Text Mining Example: Obama vs McCain</vt:lpstr>
      <vt:lpstr>Text Mining Challenges</vt:lpstr>
      <vt:lpstr>Text Mining Process</vt:lpstr>
      <vt:lpstr>1. Text Preprocessing</vt:lpstr>
      <vt:lpstr> Text preprocessing – Lexical </vt:lpstr>
      <vt:lpstr> Text preprocessing – Lexical contd…</vt:lpstr>
      <vt:lpstr> Text preprocessing – Lexical - Lemmatization</vt:lpstr>
      <vt:lpstr> Text preprocessing – Lexical–Lemmatization contd…</vt:lpstr>
      <vt:lpstr> Text preprocessing – Syntactical</vt:lpstr>
      <vt:lpstr> Text preprocessing – Semantics </vt:lpstr>
      <vt:lpstr> Text preprocessing – Semantics - POS Tagger</vt:lpstr>
      <vt:lpstr> Text preprocessing – Semantics - Chunking</vt:lpstr>
      <vt:lpstr> Text preprocessing – Text Normalization</vt:lpstr>
      <vt:lpstr> Text preprocessing – Word Normalization</vt:lpstr>
      <vt:lpstr> Text preprocessing – Unicode Normalization</vt:lpstr>
      <vt:lpstr>2. Feature Generation</vt:lpstr>
      <vt:lpstr> Feature Generation - StopWords</vt:lpstr>
      <vt:lpstr> Feature Generation - Document Collection</vt:lpstr>
      <vt:lpstr> Feature Generation - BOW</vt:lpstr>
      <vt:lpstr> Feature Generation – N-Grams</vt:lpstr>
      <vt:lpstr> Feature Generation contd…</vt:lpstr>
      <vt:lpstr> Feature Generation – Frequency of tokens</vt:lpstr>
      <vt:lpstr>3. Feature Selection</vt:lpstr>
      <vt:lpstr>  Feature Selection </vt:lpstr>
      <vt:lpstr>  Feature Selection - Similarity Measures</vt:lpstr>
      <vt:lpstr>  Edit Distance Based</vt:lpstr>
      <vt:lpstr>  Token Based- Jaccard Similarity</vt:lpstr>
      <vt:lpstr>  Token Based - Cosine Similarity</vt:lpstr>
      <vt:lpstr>  Naïve Implementation</vt:lpstr>
      <vt:lpstr> Wordnet Similarity Measures</vt:lpstr>
      <vt:lpstr> Wordnet Similarity Measures Cont…</vt:lpstr>
      <vt:lpstr> Wordnet Similarity Measures Cont…</vt:lpstr>
      <vt:lpstr> Dissimilarity Measurements (Distance Measures)</vt:lpstr>
      <vt:lpstr>4. Classification</vt:lpstr>
      <vt:lpstr> What is Classification ?</vt:lpstr>
      <vt:lpstr> Examples</vt:lpstr>
      <vt:lpstr> Classification problem</vt:lpstr>
      <vt:lpstr> Different types of Classifiers</vt:lpstr>
      <vt:lpstr> Linear regression</vt:lpstr>
      <vt:lpstr> Linear regression contd…</vt:lpstr>
      <vt:lpstr> Gradient descent</vt:lpstr>
      <vt:lpstr> Support Vector Machine(SVM)</vt:lpstr>
      <vt:lpstr> Support Vector Machine (contd…)</vt:lpstr>
      <vt:lpstr> Support Vector Machine (contd…)</vt:lpstr>
      <vt:lpstr>Non- Linear SVM</vt:lpstr>
      <vt:lpstr>Naïve Bayes</vt:lpstr>
      <vt:lpstr>Naïve Bayes contd…</vt:lpstr>
      <vt:lpstr>Bayes Theorem</vt:lpstr>
      <vt:lpstr>Probabilistic Classification      </vt:lpstr>
      <vt:lpstr>Maximum A Posterior (MAP) Classification      </vt:lpstr>
      <vt:lpstr>Naïve Bayes      </vt:lpstr>
      <vt:lpstr>K-Nearest Neighbor Classifier</vt:lpstr>
      <vt:lpstr>5. Clustering</vt:lpstr>
      <vt:lpstr>  What is clustering?</vt:lpstr>
      <vt:lpstr>  Document Clustering Applications</vt:lpstr>
      <vt:lpstr>  Document Clustering Examples</vt:lpstr>
      <vt:lpstr> What do we need for clustering?</vt:lpstr>
      <vt:lpstr> Clustering Techniques</vt:lpstr>
      <vt:lpstr> Clustering Techniques contd…</vt:lpstr>
      <vt:lpstr> K-Means Algorithm</vt:lpstr>
      <vt:lpstr> How the K-Mean Clustering algorithm works?</vt:lpstr>
      <vt:lpstr> K-means: The Objective Function</vt:lpstr>
      <vt:lpstr> K-means: Choosing the number of clusters K</vt:lpstr>
      <vt:lpstr> K-Means Clustering example</vt:lpstr>
      <vt:lpstr> K-Means Clustering example contd…</vt:lpstr>
      <vt:lpstr> K-Means Clustering example contd…</vt:lpstr>
      <vt:lpstr> K-Means Clustering example contd…</vt:lpstr>
      <vt:lpstr> K-Means Clustering example contd…</vt:lpstr>
      <vt:lpstr> K-Means Clustering example contd…</vt:lpstr>
      <vt:lpstr> K-Means Clustering example contd….</vt:lpstr>
      <vt:lpstr> K-means: Initialization issues contd…</vt:lpstr>
      <vt:lpstr> K-means: Limitations </vt:lpstr>
      <vt:lpstr> K-means Limitations Illustrated</vt:lpstr>
      <vt:lpstr> Outliers</vt:lpstr>
      <vt:lpstr> Sensitivity to initial seeds</vt:lpstr>
      <vt:lpstr> Why use K-means?</vt:lpstr>
      <vt:lpstr>5. Evaluation</vt:lpstr>
      <vt:lpstr>Evaluation – Confusion Matrix</vt:lpstr>
      <vt:lpstr>Evaluation - Entropy</vt:lpstr>
      <vt:lpstr>Evaluation - Entropy</vt:lpstr>
      <vt:lpstr>Cross-validation: How it works?</vt:lpstr>
      <vt:lpstr>6. Mallet</vt:lpstr>
      <vt:lpstr>Mallet</vt:lpstr>
      <vt:lpstr> Interpretation - Mallet</vt:lpstr>
      <vt:lpstr> Interpretation – Mallet – Data representation</vt:lpstr>
      <vt:lpstr> Interpretation – Mallet – Data representation contd…</vt:lpstr>
      <vt:lpstr> Interpretation – Mallet – Data representation contd…</vt:lpstr>
      <vt:lpstr> Interpretation – Mallet – Data representation contd…</vt:lpstr>
      <vt:lpstr> Interpretation – Mallet – Data representation contd…</vt:lpstr>
      <vt:lpstr> Interpretation – Mallet – Data representation contd…</vt:lpstr>
      <vt:lpstr> Interpretation – Mallet – Data representation contd…</vt:lpstr>
      <vt:lpstr> Interpretation – Mallet – Data representation contd…</vt:lpstr>
      <vt:lpstr> Interpretation – Mallet – Data representation contd…</vt:lpstr>
      <vt:lpstr> Interpretation – Mallet – Data representation contd…</vt:lpstr>
      <vt:lpstr> Interpretation – Mallet – Naïve Bayes Classification  </vt:lpstr>
      <vt:lpstr>NLP Concepts – Level 2</vt:lpstr>
      <vt:lpstr>NLP Concepts – Level 2 (cont..)</vt:lpstr>
    </vt:vector>
  </TitlesOfParts>
  <Company>뿿배᠜��뿿촄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Good Practices</dc:title>
  <dc:creator>Randall Hensley</dc:creator>
  <cp:lastModifiedBy>Purushothaman, Sangeetha (Cognizant)</cp:lastModifiedBy>
  <cp:revision>1830</cp:revision>
  <cp:lastPrinted>2010-08-26T20:44:14Z</cp:lastPrinted>
  <dcterms:created xsi:type="dcterms:W3CDTF">2010-09-13T14:16:27Z</dcterms:created>
  <dcterms:modified xsi:type="dcterms:W3CDTF">2017-08-11T10:17:44Z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0x010100166A670A8E974F46B99AA0555F6B17B1</vt:lpwstr>
  </property>
</Properties>
</file>